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2"/>
  </p:notesMasterIdLst>
  <p:handoutMasterIdLst>
    <p:handoutMasterId r:id="rId83"/>
  </p:handoutMasterIdLst>
  <p:sldIdLst>
    <p:sldId id="742" r:id="rId2"/>
    <p:sldId id="753" r:id="rId3"/>
    <p:sldId id="774" r:id="rId4"/>
    <p:sldId id="763" r:id="rId5"/>
    <p:sldId id="764" r:id="rId6"/>
    <p:sldId id="765" r:id="rId7"/>
    <p:sldId id="766" r:id="rId8"/>
    <p:sldId id="767" r:id="rId9"/>
    <p:sldId id="768" r:id="rId10"/>
    <p:sldId id="769" r:id="rId11"/>
    <p:sldId id="770" r:id="rId12"/>
    <p:sldId id="771" r:id="rId13"/>
    <p:sldId id="772" r:id="rId14"/>
    <p:sldId id="773" r:id="rId15"/>
    <p:sldId id="756" r:id="rId16"/>
    <p:sldId id="775" r:id="rId17"/>
    <p:sldId id="776" r:id="rId18"/>
    <p:sldId id="777" r:id="rId19"/>
    <p:sldId id="778" r:id="rId20"/>
    <p:sldId id="779" r:id="rId21"/>
    <p:sldId id="780" r:id="rId22"/>
    <p:sldId id="757" r:id="rId23"/>
    <p:sldId id="690" r:id="rId24"/>
    <p:sldId id="691" r:id="rId25"/>
    <p:sldId id="692" r:id="rId26"/>
    <p:sldId id="693" r:id="rId27"/>
    <p:sldId id="695" r:id="rId28"/>
    <p:sldId id="696" r:id="rId29"/>
    <p:sldId id="694" r:id="rId30"/>
    <p:sldId id="758" r:id="rId31"/>
    <p:sldId id="809" r:id="rId32"/>
    <p:sldId id="810" r:id="rId33"/>
    <p:sldId id="811" r:id="rId34"/>
    <p:sldId id="812" r:id="rId35"/>
    <p:sldId id="759" r:id="rId36"/>
    <p:sldId id="786" r:id="rId37"/>
    <p:sldId id="787" r:id="rId38"/>
    <p:sldId id="788" r:id="rId39"/>
    <p:sldId id="789" r:id="rId40"/>
    <p:sldId id="790" r:id="rId41"/>
    <p:sldId id="791" r:id="rId42"/>
    <p:sldId id="760" r:id="rId43"/>
    <p:sldId id="688" r:id="rId44"/>
    <p:sldId id="687" r:id="rId45"/>
    <p:sldId id="761" r:id="rId46"/>
    <p:sldId id="793" r:id="rId47"/>
    <p:sldId id="794" r:id="rId48"/>
    <p:sldId id="795" r:id="rId49"/>
    <p:sldId id="796" r:id="rId50"/>
    <p:sldId id="797" r:id="rId51"/>
    <p:sldId id="798" r:id="rId52"/>
    <p:sldId id="799" r:id="rId53"/>
    <p:sldId id="800" r:id="rId54"/>
    <p:sldId id="801" r:id="rId55"/>
    <p:sldId id="802" r:id="rId56"/>
    <p:sldId id="803" r:id="rId57"/>
    <p:sldId id="804" r:id="rId58"/>
    <p:sldId id="762" r:id="rId59"/>
    <p:sldId id="785" r:id="rId60"/>
    <p:sldId id="805" r:id="rId61"/>
    <p:sldId id="806" r:id="rId62"/>
    <p:sldId id="807" r:id="rId63"/>
    <p:sldId id="808" r:id="rId64"/>
    <p:sldId id="675" r:id="rId65"/>
    <p:sldId id="676" r:id="rId66"/>
    <p:sldId id="677" r:id="rId67"/>
    <p:sldId id="678" r:id="rId68"/>
    <p:sldId id="679" r:id="rId69"/>
    <p:sldId id="680" r:id="rId70"/>
    <p:sldId id="681" r:id="rId71"/>
    <p:sldId id="682" r:id="rId72"/>
    <p:sldId id="683" r:id="rId73"/>
    <p:sldId id="684" r:id="rId74"/>
    <p:sldId id="685" r:id="rId75"/>
    <p:sldId id="733" r:id="rId76"/>
    <p:sldId id="734" r:id="rId77"/>
    <p:sldId id="735" r:id="rId78"/>
    <p:sldId id="736" r:id="rId79"/>
    <p:sldId id="737" r:id="rId80"/>
    <p:sldId id="741" r:id="rId81"/>
  </p:sldIdLst>
  <p:sldSz cx="9144000" cy="6858000" type="screen4x3"/>
  <p:notesSz cx="6669088" cy="9775825"/>
  <p:defaultTextStyle>
    <a:defPPr>
      <a:defRPr lang="de-DE"/>
    </a:defPPr>
    <a:lvl1pPr algn="l" rtl="0" fontAlgn="base">
      <a:spcBef>
        <a:spcPct val="0"/>
      </a:spcBef>
      <a:spcAft>
        <a:spcPct val="0"/>
      </a:spcAft>
      <a:defRPr sz="2400" kern="1200">
        <a:solidFill>
          <a:schemeClr val="tx1"/>
        </a:solidFill>
        <a:latin typeface="Arial" pitchFamily="34" charset="0"/>
        <a:ea typeface="msmincho" charset="0"/>
        <a:cs typeface="msmincho" charset="0"/>
      </a:defRPr>
    </a:lvl1pPr>
    <a:lvl2pPr marL="457200" algn="l" rtl="0" fontAlgn="base">
      <a:spcBef>
        <a:spcPct val="0"/>
      </a:spcBef>
      <a:spcAft>
        <a:spcPct val="0"/>
      </a:spcAft>
      <a:defRPr sz="2400" kern="1200">
        <a:solidFill>
          <a:schemeClr val="tx1"/>
        </a:solidFill>
        <a:latin typeface="Arial" pitchFamily="34" charset="0"/>
        <a:ea typeface="msmincho" charset="0"/>
        <a:cs typeface="msmincho" charset="0"/>
      </a:defRPr>
    </a:lvl2pPr>
    <a:lvl3pPr marL="914400" algn="l" rtl="0" fontAlgn="base">
      <a:spcBef>
        <a:spcPct val="0"/>
      </a:spcBef>
      <a:spcAft>
        <a:spcPct val="0"/>
      </a:spcAft>
      <a:defRPr sz="2400" kern="1200">
        <a:solidFill>
          <a:schemeClr val="tx1"/>
        </a:solidFill>
        <a:latin typeface="Arial" pitchFamily="34" charset="0"/>
        <a:ea typeface="msmincho" charset="0"/>
        <a:cs typeface="msmincho" charset="0"/>
      </a:defRPr>
    </a:lvl3pPr>
    <a:lvl4pPr marL="1371600" algn="l" rtl="0" fontAlgn="base">
      <a:spcBef>
        <a:spcPct val="0"/>
      </a:spcBef>
      <a:spcAft>
        <a:spcPct val="0"/>
      </a:spcAft>
      <a:defRPr sz="2400" kern="1200">
        <a:solidFill>
          <a:schemeClr val="tx1"/>
        </a:solidFill>
        <a:latin typeface="Arial" pitchFamily="34" charset="0"/>
        <a:ea typeface="msmincho" charset="0"/>
        <a:cs typeface="msmincho" charset="0"/>
      </a:defRPr>
    </a:lvl4pPr>
    <a:lvl5pPr marL="1828800" algn="l" rtl="0" fontAlgn="base">
      <a:spcBef>
        <a:spcPct val="0"/>
      </a:spcBef>
      <a:spcAft>
        <a:spcPct val="0"/>
      </a:spcAft>
      <a:defRPr sz="2400" kern="1200">
        <a:solidFill>
          <a:schemeClr val="tx1"/>
        </a:solidFill>
        <a:latin typeface="Arial" pitchFamily="34" charset="0"/>
        <a:ea typeface="msmincho" charset="0"/>
        <a:cs typeface="msmincho" charset="0"/>
      </a:defRPr>
    </a:lvl5pPr>
    <a:lvl6pPr marL="2286000" algn="l" defTabSz="914400" rtl="0" eaLnBrk="1" latinLnBrk="0" hangingPunct="1">
      <a:defRPr sz="2400" kern="1200">
        <a:solidFill>
          <a:schemeClr val="tx1"/>
        </a:solidFill>
        <a:latin typeface="Arial" pitchFamily="34" charset="0"/>
        <a:ea typeface="msmincho" charset="0"/>
        <a:cs typeface="msmincho" charset="0"/>
      </a:defRPr>
    </a:lvl6pPr>
    <a:lvl7pPr marL="2743200" algn="l" defTabSz="914400" rtl="0" eaLnBrk="1" latinLnBrk="0" hangingPunct="1">
      <a:defRPr sz="2400" kern="1200">
        <a:solidFill>
          <a:schemeClr val="tx1"/>
        </a:solidFill>
        <a:latin typeface="Arial" pitchFamily="34" charset="0"/>
        <a:ea typeface="msmincho" charset="0"/>
        <a:cs typeface="msmincho" charset="0"/>
      </a:defRPr>
    </a:lvl7pPr>
    <a:lvl8pPr marL="3200400" algn="l" defTabSz="914400" rtl="0" eaLnBrk="1" latinLnBrk="0" hangingPunct="1">
      <a:defRPr sz="2400" kern="1200">
        <a:solidFill>
          <a:schemeClr val="tx1"/>
        </a:solidFill>
        <a:latin typeface="Arial" pitchFamily="34" charset="0"/>
        <a:ea typeface="msmincho" charset="0"/>
        <a:cs typeface="msmincho" charset="0"/>
      </a:defRPr>
    </a:lvl8pPr>
    <a:lvl9pPr marL="3657600" algn="l" defTabSz="914400" rtl="0" eaLnBrk="1" latinLnBrk="0" hangingPunct="1">
      <a:defRPr sz="2400" kern="1200">
        <a:solidFill>
          <a:schemeClr val="tx1"/>
        </a:solidFill>
        <a:latin typeface="Arial" pitchFamily="34" charset="0"/>
        <a:ea typeface="msmincho" charset="0"/>
        <a:cs typeface="msminch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19711"/>
    <a:srgbClr val="FF9933"/>
    <a:srgbClr val="6699FF"/>
    <a:srgbClr val="99CCFF"/>
    <a:srgbClr val="CC0000"/>
    <a:srgbClr val="5177E3"/>
    <a:srgbClr val="777777"/>
    <a:srgbClr val="FF7C80"/>
    <a:srgbClr val="FF0000"/>
    <a:srgbClr val="0D710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87747" autoAdjust="0"/>
  </p:normalViewPr>
  <p:slideViewPr>
    <p:cSldViewPr>
      <p:cViewPr>
        <p:scale>
          <a:sx n="75" d="100"/>
          <a:sy n="75" d="100"/>
        </p:scale>
        <p:origin x="-1008" y="-570"/>
      </p:cViewPr>
      <p:guideLst>
        <p:guide orient="horz" pos="1071"/>
        <p:guide orient="horz" pos="845"/>
        <p:guide orient="horz" pos="2160"/>
        <p:guide orient="horz" pos="346"/>
        <p:guide orient="horz" pos="3974"/>
        <p:guide orient="horz" pos="3339"/>
        <p:guide orient="horz" pos="4201"/>
        <p:guide pos="2880"/>
        <p:guide pos="5375"/>
        <p:guide pos="567"/>
        <p:guide pos="385"/>
        <p:guide pos="46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2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890838"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99331" name="Rectangle 3"/>
          <p:cNvSpPr>
            <a:spLocks noGrp="1" noChangeArrowheads="1"/>
          </p:cNvSpPr>
          <p:nvPr>
            <p:ph type="dt" sz="quarter" idx="1"/>
          </p:nvPr>
        </p:nvSpPr>
        <p:spPr bwMode="auto">
          <a:xfrm>
            <a:off x="3776663" y="0"/>
            <a:ext cx="2890837"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99332" name="Rectangle 4"/>
          <p:cNvSpPr>
            <a:spLocks noGrp="1" noChangeArrowheads="1"/>
          </p:cNvSpPr>
          <p:nvPr>
            <p:ph type="ftr" sz="quarter" idx="2"/>
          </p:nvPr>
        </p:nvSpPr>
        <p:spPr bwMode="auto">
          <a:xfrm>
            <a:off x="0" y="9285288"/>
            <a:ext cx="2890838"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99333" name="Rectangle 5"/>
          <p:cNvSpPr>
            <a:spLocks noGrp="1" noChangeArrowheads="1"/>
          </p:cNvSpPr>
          <p:nvPr>
            <p:ph type="sldNum" sz="quarter" idx="3"/>
          </p:nvPr>
        </p:nvSpPr>
        <p:spPr bwMode="auto">
          <a:xfrm>
            <a:off x="3776663" y="9285288"/>
            <a:ext cx="2890837"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6F082CA9-12CD-4A28-98FD-7F3113BEF3A7}" type="slidenum">
              <a:rPr lang="de-DE"/>
              <a:pPr>
                <a:defRPr/>
              </a:pPr>
              <a:t>‹#›</a:t>
            </a:fld>
            <a:endParaRPr lang="de-DE"/>
          </a:p>
        </p:txBody>
      </p:sp>
    </p:spTree>
    <p:extLst>
      <p:ext uri="{BB962C8B-B14F-4D97-AF65-F5344CB8AC3E}">
        <p14:creationId xmlns="" xmlns:p14="http://schemas.microsoft.com/office/powerpoint/2010/main" val="3506054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182275" name="Rectangle 3"/>
          <p:cNvSpPr>
            <a:spLocks noGrp="1" noChangeArrowheads="1"/>
          </p:cNvSpPr>
          <p:nvPr>
            <p:ph type="dt" idx="1"/>
          </p:nvPr>
        </p:nvSpPr>
        <p:spPr bwMode="auto">
          <a:xfrm>
            <a:off x="377825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892175" y="733425"/>
            <a:ext cx="4884738" cy="3665538"/>
          </a:xfrm>
          <a:prstGeom prst="rect">
            <a:avLst/>
          </a:prstGeom>
          <a:noFill/>
          <a:ln w="9525">
            <a:solidFill>
              <a:srgbClr val="000000"/>
            </a:solidFill>
            <a:miter lim="800000"/>
            <a:headEnd/>
            <a:tailEnd/>
          </a:ln>
        </p:spPr>
      </p:sp>
      <p:sp>
        <p:nvSpPr>
          <p:cNvPr id="182277" name="Rectangle 5"/>
          <p:cNvSpPr>
            <a:spLocks noGrp="1" noChangeArrowheads="1"/>
          </p:cNvSpPr>
          <p:nvPr>
            <p:ph type="body" sz="quarter" idx="3"/>
          </p:nvPr>
        </p:nvSpPr>
        <p:spPr bwMode="auto">
          <a:xfrm>
            <a:off x="666750" y="4643438"/>
            <a:ext cx="5335588" cy="439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82278" name="Rectangle 6"/>
          <p:cNvSpPr>
            <a:spLocks noGrp="1" noChangeArrowheads="1"/>
          </p:cNvSpPr>
          <p:nvPr>
            <p:ph type="ftr" sz="quarter" idx="4"/>
          </p:nvPr>
        </p:nvSpPr>
        <p:spPr bwMode="auto">
          <a:xfrm>
            <a:off x="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182279" name="Rectangle 7"/>
          <p:cNvSpPr>
            <a:spLocks noGrp="1" noChangeArrowheads="1"/>
          </p:cNvSpPr>
          <p:nvPr>
            <p:ph type="sldNum" sz="quarter" idx="5"/>
          </p:nvPr>
        </p:nvSpPr>
        <p:spPr bwMode="auto">
          <a:xfrm>
            <a:off x="377825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9DBC5F7A-6591-4EF5-A658-E0C2B1364E79}" type="slidenum">
              <a:rPr lang="de-DE"/>
              <a:pPr>
                <a:defRPr/>
              </a:pPr>
              <a:t>‹#›</a:t>
            </a:fld>
            <a:endParaRPr lang="de-DE"/>
          </a:p>
        </p:txBody>
      </p:sp>
    </p:spTree>
    <p:extLst>
      <p:ext uri="{BB962C8B-B14F-4D97-AF65-F5344CB8AC3E}">
        <p14:creationId xmlns="" xmlns:p14="http://schemas.microsoft.com/office/powerpoint/2010/main" val="1105247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a:buFontTx/>
              <a:buChar char="-"/>
            </a:pPr>
            <a:r>
              <a:rPr lang="de-DE" baseline="0" dirty="0" smtClean="0">
                <a:latin typeface="Arial" pitchFamily="34" charset="0"/>
              </a:rPr>
              <a:t> Welcome</a:t>
            </a:r>
          </a:p>
          <a:p>
            <a:pPr>
              <a:buFontTx/>
              <a:buChar char="-"/>
            </a:pPr>
            <a:r>
              <a:rPr lang="de-DE" baseline="0" dirty="0" smtClean="0">
                <a:latin typeface="Arial" pitchFamily="34" charset="0"/>
              </a:rPr>
              <a:t> Before we start with our training short intro</a:t>
            </a:r>
          </a:p>
          <a:p>
            <a:pPr>
              <a:buFontTx/>
              <a:buChar char="-"/>
            </a:pPr>
            <a:r>
              <a:rPr lang="de-DE" baseline="0" dirty="0" smtClean="0">
                <a:latin typeface="Arial" pitchFamily="34" charset="0"/>
              </a:rPr>
              <a:t> Most of you know who Open-E is and what we do / few things that are not on the website </a:t>
            </a:r>
          </a:p>
        </p:txBody>
      </p:sp>
      <p:sp>
        <p:nvSpPr>
          <p:cNvPr id="5" name="Symbol zastępczy numeru slajdu 4"/>
          <p:cNvSpPr>
            <a:spLocks noGrp="1"/>
          </p:cNvSpPr>
          <p:nvPr>
            <p:ph type="sldNum" sz="quarter" idx="10"/>
          </p:nvPr>
        </p:nvSpPr>
        <p:spPr/>
        <p:txBody>
          <a:bodyPr/>
          <a:lstStyle/>
          <a:p>
            <a:pPr>
              <a:defRPr/>
            </a:pPr>
            <a:fld id="{FE6E3E25-E56C-48F2-87A7-86B746B2F87E}"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2F556D31-2C70-4099-8FD0-F7CFA0AD31A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2F556D31-2C70-4099-8FD0-F7CFA0AD31A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2F556D31-2C70-4099-8FD0-F7CFA0AD31A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16</a:t>
            </a:fld>
            <a:endParaRPr lang="pl-PL"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17</a:t>
            </a:fld>
            <a:endParaRPr lang="pl-PL"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 name="Symbol zastępczy numeru slajdu 4"/>
          <p:cNvSpPr>
            <a:spLocks noGrp="1"/>
          </p:cNvSpPr>
          <p:nvPr>
            <p:ph type="sldNum" sz="quarter" idx="10"/>
          </p:nvPr>
        </p:nvSpPr>
        <p:spPr/>
        <p:txBody>
          <a:bodyPr/>
          <a:lstStyle/>
          <a:p>
            <a:pPr>
              <a:defRPr/>
            </a:pPr>
            <a:fld id="{FE6E3E25-E56C-48F2-87A7-86B746B2F87E}" type="slidenum">
              <a:rPr lang="de-DE" smtClean="0"/>
              <a:pPr>
                <a:defRPr/>
              </a:pPr>
              <a:t>18</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19</a:t>
            </a:fld>
            <a:endParaRPr lang="pl-PL"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20</a:t>
            </a:fld>
            <a:endParaRPr lang="pl-PL"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latin typeface="Arial" pitchFamily="34" charset="0"/>
            </a:endParaRPr>
          </a:p>
        </p:txBody>
      </p:sp>
      <p:sp>
        <p:nvSpPr>
          <p:cNvPr id="17412" name="Slide Number Placeholder 3"/>
          <p:cNvSpPr>
            <a:spLocks noGrp="1"/>
          </p:cNvSpPr>
          <p:nvPr>
            <p:ph type="sldNum" sz="quarter" idx="5"/>
          </p:nvPr>
        </p:nvSpPr>
        <p:spPr>
          <a:noFill/>
        </p:spPr>
        <p:txBody>
          <a:bodyPr/>
          <a:lstStyle/>
          <a:p>
            <a:fld id="{2B74CA31-6C30-45E6-9254-C775C97E1661}" type="slidenum">
              <a:rPr lang="pl-PL" smtClean="0">
                <a:latin typeface="Arial" pitchFamily="34" charset="0"/>
              </a:rPr>
              <a:pPr/>
              <a:t>2</a:t>
            </a:fld>
            <a:endParaRPr lang="pl-PL"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21</a:t>
            </a:fld>
            <a:endParaRPr lang="pl-PL"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a:ln/>
        </p:spPr>
      </p:sp>
      <p:sp>
        <p:nvSpPr>
          <p:cNvPr id="60419" name="Symbol zastępczy notatek 2"/>
          <p:cNvSpPr>
            <a:spLocks noGrp="1"/>
          </p:cNvSpPr>
          <p:nvPr>
            <p:ph type="body" idx="1"/>
          </p:nvPr>
        </p:nvSpPr>
        <p:spPr>
          <a:noFill/>
          <a:ln/>
        </p:spPr>
        <p:txBody>
          <a:bodyPr/>
          <a:lstStyle/>
          <a:p>
            <a:endParaRPr lang="en-US" dirty="0" smtClean="0">
              <a:latin typeface="Arial" pitchFamily="34" charset="0"/>
            </a:endParaRPr>
          </a:p>
        </p:txBody>
      </p:sp>
      <p:sp>
        <p:nvSpPr>
          <p:cNvPr id="4" name="Symbol zastępczy numeru slajdu 3"/>
          <p:cNvSpPr>
            <a:spLocks noGrp="1"/>
          </p:cNvSpPr>
          <p:nvPr>
            <p:ph type="sldNum" sz="quarter" idx="5"/>
          </p:nvPr>
        </p:nvSpPr>
        <p:spPr/>
        <p:txBody>
          <a:bodyPr/>
          <a:lstStyle/>
          <a:p>
            <a:pPr>
              <a:defRPr/>
            </a:pPr>
            <a:fld id="{86ECD63A-0097-4672-A6C7-85F8BE42A6DA}" type="slidenum">
              <a:rPr lang="de-DE" smtClean="0"/>
              <a:pPr>
                <a:defRPr/>
              </a:pPr>
              <a:t>24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a:ln/>
        </p:spPr>
      </p:sp>
      <p:sp>
        <p:nvSpPr>
          <p:cNvPr id="60419" name="Symbol zastępczy notatek 2"/>
          <p:cNvSpPr>
            <a:spLocks noGrp="1"/>
          </p:cNvSpPr>
          <p:nvPr>
            <p:ph type="body" idx="1"/>
          </p:nvPr>
        </p:nvSpPr>
        <p:spPr>
          <a:noFill/>
          <a:ln/>
        </p:spPr>
        <p:txBody>
          <a:bodyPr/>
          <a:lstStyle/>
          <a:p>
            <a:endParaRPr lang="en-US" dirty="0" smtClean="0">
              <a:latin typeface="Arial" pitchFamily="34" charset="0"/>
            </a:endParaRPr>
          </a:p>
        </p:txBody>
      </p:sp>
      <p:sp>
        <p:nvSpPr>
          <p:cNvPr id="4" name="Symbol zastępczy numeru slajdu 3"/>
          <p:cNvSpPr>
            <a:spLocks noGrp="1"/>
          </p:cNvSpPr>
          <p:nvPr>
            <p:ph type="sldNum" sz="quarter" idx="5"/>
          </p:nvPr>
        </p:nvSpPr>
        <p:spPr/>
        <p:txBody>
          <a:bodyPr/>
          <a:lstStyle/>
          <a:p>
            <a:pPr>
              <a:defRPr/>
            </a:pPr>
            <a:fld id="{86ECD63A-0097-4672-A6C7-85F8BE42A6DA}" type="slidenum">
              <a:rPr lang="de-DE" smtClean="0"/>
              <a:pPr>
                <a:defRPr/>
              </a:pPr>
              <a:t>25</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a:ln/>
        </p:spPr>
      </p:sp>
      <p:sp>
        <p:nvSpPr>
          <p:cNvPr id="60419" name="Symbol zastępczy notatek 2"/>
          <p:cNvSpPr>
            <a:spLocks noGrp="1"/>
          </p:cNvSpPr>
          <p:nvPr>
            <p:ph type="body" idx="1"/>
          </p:nvPr>
        </p:nvSpPr>
        <p:spPr>
          <a:noFill/>
          <a:ln/>
        </p:spPr>
        <p:txBody>
          <a:bodyPr/>
          <a:lstStyle/>
          <a:p>
            <a:endParaRPr lang="en-US" dirty="0" smtClean="0">
              <a:latin typeface="Arial" pitchFamily="34" charset="0"/>
            </a:endParaRPr>
          </a:p>
        </p:txBody>
      </p:sp>
      <p:sp>
        <p:nvSpPr>
          <p:cNvPr id="4" name="Symbol zastępczy numeru slajdu 3"/>
          <p:cNvSpPr>
            <a:spLocks noGrp="1"/>
          </p:cNvSpPr>
          <p:nvPr>
            <p:ph type="sldNum" sz="quarter" idx="5"/>
          </p:nvPr>
        </p:nvSpPr>
        <p:spPr/>
        <p:txBody>
          <a:bodyPr/>
          <a:lstStyle/>
          <a:p>
            <a:pPr>
              <a:defRPr/>
            </a:pPr>
            <a:fld id="{86ECD63A-0097-4672-A6C7-85F8BE42A6DA}" type="slidenum">
              <a:rPr lang="de-DE" smtClean="0"/>
              <a:pPr>
                <a:defRPr/>
              </a:pPr>
              <a:t>26</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a:ln/>
        </p:spPr>
      </p:sp>
      <p:sp>
        <p:nvSpPr>
          <p:cNvPr id="60419" name="Symbol zastępczy notatek 2"/>
          <p:cNvSpPr>
            <a:spLocks noGrp="1"/>
          </p:cNvSpPr>
          <p:nvPr>
            <p:ph type="body" idx="1"/>
          </p:nvPr>
        </p:nvSpPr>
        <p:spPr>
          <a:noFill/>
          <a:ln/>
        </p:spPr>
        <p:txBody>
          <a:bodyPr/>
          <a:lstStyle/>
          <a:p>
            <a:endParaRPr lang="en-US" dirty="0" smtClean="0">
              <a:latin typeface="Arial" pitchFamily="34" charset="0"/>
            </a:endParaRPr>
          </a:p>
        </p:txBody>
      </p:sp>
      <p:sp>
        <p:nvSpPr>
          <p:cNvPr id="4" name="Symbol zastępczy numeru slajdu 3"/>
          <p:cNvSpPr>
            <a:spLocks noGrp="1"/>
          </p:cNvSpPr>
          <p:nvPr>
            <p:ph type="sldNum" sz="quarter" idx="5"/>
          </p:nvPr>
        </p:nvSpPr>
        <p:spPr/>
        <p:txBody>
          <a:bodyPr/>
          <a:lstStyle/>
          <a:p>
            <a:pPr>
              <a:defRPr/>
            </a:pPr>
            <a:fld id="{86ECD63A-0097-4672-A6C7-85F8BE42A6DA}" type="slidenum">
              <a:rPr lang="de-DE" smtClean="0"/>
              <a:pPr>
                <a:defRPr/>
              </a:pPr>
              <a:t>29</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a:p>
        </p:txBody>
      </p:sp>
      <p:sp>
        <p:nvSpPr>
          <p:cNvPr id="5" name="Symbol zastępczy numeru slajdu 4"/>
          <p:cNvSpPr>
            <a:spLocks noGrp="1"/>
          </p:cNvSpPr>
          <p:nvPr>
            <p:ph type="sldNum" sz="quarter" idx="10"/>
          </p:nvPr>
        </p:nvSpPr>
        <p:spPr/>
        <p:txBody>
          <a:bodyPr/>
          <a:lstStyle/>
          <a:p>
            <a:pPr>
              <a:defRPr/>
            </a:pPr>
            <a:fld id="{FE6E3E25-E56C-48F2-87A7-86B746B2F87E}" type="slidenum">
              <a:rPr lang="de-DE" smtClean="0"/>
              <a:pPr>
                <a:defRPr/>
              </a:pPr>
              <a:t>31</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a:p>
        </p:txBody>
      </p:sp>
      <p:sp>
        <p:nvSpPr>
          <p:cNvPr id="5" name="Symbol zastępczy numeru slajdu 4"/>
          <p:cNvSpPr>
            <a:spLocks noGrp="1"/>
          </p:cNvSpPr>
          <p:nvPr>
            <p:ph type="sldNum" sz="quarter" idx="10"/>
          </p:nvPr>
        </p:nvSpPr>
        <p:spPr/>
        <p:txBody>
          <a:bodyPr/>
          <a:lstStyle/>
          <a:p>
            <a:pPr>
              <a:defRPr/>
            </a:pPr>
            <a:fld id="{FE6E3E25-E56C-48F2-87A7-86B746B2F87E}" type="slidenum">
              <a:rPr lang="de-DE" smtClean="0"/>
              <a:pPr>
                <a:defRPr/>
              </a:pPr>
              <a:t>32</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36</a:t>
            </a:fld>
            <a:endParaRPr lang="pl-PL"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37</a:t>
            </a:fld>
            <a:endParaRPr lang="pl-PL"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38</a:t>
            </a:fld>
            <a:endParaRPr lang="pl-PL"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39</a:t>
            </a:fld>
            <a:endParaRPr lang="pl-PL"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40</a:t>
            </a:fld>
            <a:endParaRPr lang="pl-PL"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41</a:t>
            </a:fld>
            <a:endParaRPr lang="pl-PL"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 name="Symbol zastępczy numeru slajdu 4"/>
          <p:cNvSpPr>
            <a:spLocks noGrp="1"/>
          </p:cNvSpPr>
          <p:nvPr>
            <p:ph type="sldNum" sz="quarter" idx="10"/>
          </p:nvPr>
        </p:nvSpPr>
        <p:spPr/>
        <p:txBody>
          <a:bodyPr/>
          <a:lstStyle/>
          <a:p>
            <a:pPr>
              <a:defRPr/>
            </a:pPr>
            <a:fld id="{FE6E3E25-E56C-48F2-87A7-86B746B2F87E}" type="slidenum">
              <a:rPr lang="de-DE" smtClean="0"/>
              <a:pPr>
                <a:defRPr/>
              </a:pPr>
              <a:t>43</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 name="Symbol zastępczy numeru slajdu 4"/>
          <p:cNvSpPr>
            <a:spLocks noGrp="1"/>
          </p:cNvSpPr>
          <p:nvPr>
            <p:ph type="sldNum" sz="quarter" idx="10"/>
          </p:nvPr>
        </p:nvSpPr>
        <p:spPr/>
        <p:txBody>
          <a:bodyPr/>
          <a:lstStyle/>
          <a:p>
            <a:pPr>
              <a:defRPr/>
            </a:pPr>
            <a:fld id="{FE6E3E25-E56C-48F2-87A7-86B746B2F87E}" type="slidenum">
              <a:rPr lang="de-DE" smtClean="0"/>
              <a:pPr>
                <a:defRPr/>
              </a:pPr>
              <a:t>44</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de-DE" dirty="0" smtClean="0"/>
              <a:t> 14th year on the market</a:t>
            </a:r>
          </a:p>
          <a:p>
            <a:pPr>
              <a:buFontTx/>
              <a:buChar char="-"/>
            </a:pPr>
            <a:r>
              <a:rPr lang="de-DE" dirty="0" smtClean="0"/>
              <a:t> HQ in US =&gt; Venture Capital company</a:t>
            </a:r>
            <a:r>
              <a:rPr lang="de-DE" baseline="0" dirty="0" smtClean="0"/>
              <a:t> invested in OE =&gt; helped us to accelerate development</a:t>
            </a:r>
          </a:p>
          <a:p>
            <a:pPr>
              <a:buFontTx/>
              <a:buChar char="-"/>
            </a:pPr>
            <a:r>
              <a:rPr lang="de-DE" baseline="0" dirty="0" smtClean="0"/>
              <a:t> Focus on engineering</a:t>
            </a:r>
          </a:p>
          <a:p>
            <a:pPr>
              <a:buFontTx/>
              <a:buChar char="-"/>
            </a:pPr>
            <a:r>
              <a:rPr lang="de-DE" baseline="0" dirty="0" smtClean="0"/>
              <a:t> Hard- and software companies as technology partners </a:t>
            </a:r>
          </a:p>
        </p:txBody>
      </p:sp>
      <p:sp>
        <p:nvSpPr>
          <p:cNvPr id="4" name="Slide Number Placeholder 3"/>
          <p:cNvSpPr>
            <a:spLocks noGrp="1"/>
          </p:cNvSpPr>
          <p:nvPr>
            <p:ph type="sldNum" sz="quarter" idx="10"/>
          </p:nvPr>
        </p:nvSpPr>
        <p:spPr/>
        <p:txBody>
          <a:bodyPr/>
          <a:lstStyle/>
          <a:p>
            <a:pPr>
              <a:defRPr/>
            </a:pPr>
            <a:fld id="{9DBC5F7A-6591-4EF5-A658-E0C2B1364E79}" type="slidenum">
              <a:rPr lang="de-DE" smtClean="0"/>
              <a:pPr>
                <a:defRPr/>
              </a:pPr>
              <a:t>4</a:t>
            </a:fld>
            <a:endParaRPr lang="de-DE"/>
          </a:p>
        </p:txBody>
      </p:sp>
    </p:spTree>
    <p:extLst>
      <p:ext uri="{BB962C8B-B14F-4D97-AF65-F5344CB8AC3E}">
        <p14:creationId xmlns="" xmlns:p14="http://schemas.microsoft.com/office/powerpoint/2010/main" val="2517960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46</a:t>
            </a:fld>
            <a:endParaRPr lang="pl-PL"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47</a:t>
            </a:fld>
            <a:endParaRPr lang="pl-PL"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48</a:t>
            </a:fld>
            <a:endParaRPr lang="pl-PL"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49</a:t>
            </a:fld>
            <a:endParaRPr lang="pl-PL"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50</a:t>
            </a:fld>
            <a:endParaRPr lang="pl-PL"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51</a:t>
            </a:fld>
            <a:endParaRPr lang="pl-PL"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52</a:t>
            </a:fld>
            <a:endParaRPr lang="pl-PL"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53</a:t>
            </a:fld>
            <a:endParaRPr lang="pl-PL"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54</a:t>
            </a:fld>
            <a:endParaRPr lang="pl-PL"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55</a:t>
            </a:fld>
            <a:endParaRPr lang="pl-PL"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latin typeface="Arial" pitchFamily="34" charset="0"/>
              </a:rPr>
              <a:t>- To sum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2F556D31-2C70-4099-8FD0-F7CFA0AD31A5}"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56</a:t>
            </a:fld>
            <a:endParaRPr lang="pl-PL"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57</a:t>
            </a:fld>
            <a:endParaRPr lang="pl-PL"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latin typeface="Arial" pitchFamily="34" charset="0"/>
            </a:endParaRPr>
          </a:p>
        </p:txBody>
      </p:sp>
      <p:sp>
        <p:nvSpPr>
          <p:cNvPr id="17412" name="Slide Number Placeholder 3"/>
          <p:cNvSpPr>
            <a:spLocks noGrp="1"/>
          </p:cNvSpPr>
          <p:nvPr>
            <p:ph type="sldNum" sz="quarter" idx="5"/>
          </p:nvPr>
        </p:nvSpPr>
        <p:spPr>
          <a:noFill/>
        </p:spPr>
        <p:txBody>
          <a:bodyPr/>
          <a:lstStyle/>
          <a:p>
            <a:fld id="{2B74CA31-6C30-45E6-9254-C775C97E1661}" type="slidenum">
              <a:rPr lang="pl-PL" smtClean="0">
                <a:latin typeface="Arial" pitchFamily="34" charset="0"/>
              </a:rPr>
              <a:pPr/>
              <a:t>59</a:t>
            </a:fld>
            <a:endParaRPr lang="pl-PL"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4738" cy="3663950"/>
          </a:xfrm>
          <a:ln/>
        </p:spPr>
      </p:sp>
      <p:sp>
        <p:nvSpPr>
          <p:cNvPr id="16387"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64</a:t>
            </a:fld>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65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de-DE" dirty="0" smtClean="0">
                <a:latin typeface="Arial" pitchFamily="34" charset="0"/>
              </a:rPr>
              <a:t> SCRUM:</a:t>
            </a:r>
            <a:r>
              <a:rPr lang="de-DE" baseline="0" dirty="0" smtClean="0">
                <a:latin typeface="Arial" pitchFamily="34" charset="0"/>
              </a:rPr>
              <a:t> management of development is easy with just a few developers, with more it can be difficult / that‘s why SCRUM / ability to always keep control of deveolpment / transparency, flexibility and responsibility of every engineer</a:t>
            </a:r>
          </a:p>
          <a:p>
            <a:pPr>
              <a:buFontTx/>
              <a:buChar char="-"/>
            </a:pPr>
            <a:r>
              <a:rPr lang="de-DE" dirty="0" smtClean="0">
                <a:latin typeface="Arial" pitchFamily="34" charset="0"/>
              </a:rPr>
              <a:t> Continuous</a:t>
            </a:r>
            <a:r>
              <a:rPr lang="de-DE" baseline="0" dirty="0" smtClean="0">
                <a:latin typeface="Arial" pitchFamily="34" charset="0"/>
              </a:rPr>
              <a:t> Integration: invested lots of time and money / changes can be implemented continuously and much faster / before: 8 hours / now 10 minutes to create a new software build</a:t>
            </a:r>
            <a:endParaRPr lang="en-US" baseline="0" dirty="0" smtClean="0">
              <a:latin typeface="Arial" pitchFamily="34" charset="0"/>
            </a:endParaRPr>
          </a:p>
          <a:p>
            <a:pPr>
              <a:buFontTx/>
              <a:buChar char="-"/>
            </a:pPr>
            <a:r>
              <a:rPr lang="de-DE" baseline="0" dirty="0" smtClean="0">
                <a:latin typeface="Arial" pitchFamily="34" charset="0"/>
              </a:rPr>
              <a:t> Quality Assurance: programming of new functionality starts with writing a test / then starts programming / Programmer &gt; Acceptance tests &gt; Tester in Dev. Team &gt; QA testing (2 months) &gt; Beta Testers &gt; Release Candidate &gt; Release</a:t>
            </a:r>
          </a:p>
          <a:p>
            <a:pPr>
              <a:buFontTx/>
              <a:buChar char="-"/>
            </a:pPr>
            <a:r>
              <a:rPr lang="de-DE" baseline="0" dirty="0" smtClean="0">
                <a:latin typeface="Arial" pitchFamily="34" charset="0"/>
              </a:rPr>
              <a:t> ODTS: especially developed for Open-E / every code mistake will be detected</a:t>
            </a:r>
          </a:p>
          <a:p>
            <a:pPr>
              <a:buFontTx/>
              <a:buChar char="-"/>
            </a:pPr>
            <a:r>
              <a:rPr lang="de-DE" baseline="0" dirty="0" smtClean="0">
                <a:latin typeface="Arial" pitchFamily="34" charset="0"/>
              </a:rPr>
              <a:t> Code Revisioning: documentation of every code line / double-checking by developers / transparency of code</a:t>
            </a:r>
          </a:p>
        </p:txBody>
      </p:sp>
      <p:sp>
        <p:nvSpPr>
          <p:cNvPr id="4" name="Slide Number Placeholder 3"/>
          <p:cNvSpPr>
            <a:spLocks noGrp="1"/>
          </p:cNvSpPr>
          <p:nvPr>
            <p:ph type="sldNum" sz="quarter" idx="10"/>
          </p:nvPr>
        </p:nvSpPr>
        <p:spPr/>
        <p:txBody>
          <a:bodyPr/>
          <a:lstStyle/>
          <a:p>
            <a:fld id="{2F556D31-2C70-4099-8FD0-F7CFA0AD31A5}"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66</a:t>
            </a:fld>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67</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68</a:t>
            </a:fld>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69</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70</a:t>
            </a:fld>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71</a:t>
            </a:fld>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72</a:t>
            </a:fld>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73</a:t>
            </a:fld>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6E3E25-E56C-48F2-87A7-86B746B2F87E}" type="slidenum">
              <a:rPr lang="de-DE" smtClean="0"/>
              <a:pPr>
                <a:defRPr/>
              </a:pPr>
              <a:t>74</a:t>
            </a:fld>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75</a:t>
            </a:fld>
            <a:endParaRPr lang="pl-PL"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F556D31-2C70-4099-8FD0-F7CFA0AD31A5}"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76</a:t>
            </a:fld>
            <a:endParaRPr lang="pl-PL" smtClean="0">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77</a:t>
            </a:fld>
            <a:endParaRPr lang="pl-PL" smtClean="0">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78</a:t>
            </a:fld>
            <a:endParaRPr lang="pl-PL" smtClean="0">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p>
        </p:txBody>
      </p:sp>
      <p:sp>
        <p:nvSpPr>
          <p:cNvPr id="15363" name="Slide Number Placeholder 3"/>
          <p:cNvSpPr>
            <a:spLocks noGrp="1"/>
          </p:cNvSpPr>
          <p:nvPr>
            <p:ph type="sldNum" sz="quarter" idx="5"/>
          </p:nvPr>
        </p:nvSpPr>
        <p:spPr>
          <a:noFill/>
        </p:spPr>
        <p:txBody>
          <a:bodyPr/>
          <a:lstStyle/>
          <a:p>
            <a:fld id="{16934599-1D62-400E-BD3E-4275C5BCD0A5}" type="slidenum">
              <a:rPr lang="pl-PL" smtClean="0">
                <a:cs typeface="Arial" charset="0"/>
              </a:rPr>
              <a:pPr/>
              <a:t>79</a:t>
            </a:fld>
            <a:endParaRPr lang="pl-PL" smtClean="0">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FE6E3E25-E56C-48F2-87A7-86B746B2F87E}" type="slidenum">
              <a:rPr lang="de-DE" smtClean="0"/>
              <a:pPr>
                <a:defRPr/>
              </a:pPr>
              <a:t>80</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556D31-2C70-4099-8FD0-F7CFA0AD31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de-DE" dirty="0" smtClean="0"/>
              <a:t>Based on Linux</a:t>
            </a:r>
          </a:p>
          <a:p>
            <a:pPr marL="228600" indent="-228600">
              <a:buAutoNum type="arabicParenR"/>
            </a:pPr>
            <a:r>
              <a:rPr lang="de-DE" dirty="0" smtClean="0"/>
              <a:t>Technology</a:t>
            </a:r>
            <a:r>
              <a:rPr lang="de-DE" baseline="0" dirty="0" smtClean="0"/>
              <a:t> partners / Hardware Compatibility List</a:t>
            </a:r>
          </a:p>
          <a:p>
            <a:pPr marL="228600" indent="-228600">
              <a:buAutoNum type="arabicParenR"/>
            </a:pPr>
            <a:r>
              <a:rPr lang="de-DE" baseline="0" dirty="0" smtClean="0"/>
              <a:t>Will see for yourself</a:t>
            </a:r>
          </a:p>
          <a:p>
            <a:pPr marL="228600" indent="-228600">
              <a:buAutoNum type="arabicParenR"/>
            </a:pPr>
            <a:r>
              <a:rPr lang="de-DE" baseline="0" dirty="0" smtClean="0"/>
              <a:t>Maybe you already were in contact one of Todd or one of our support engineers</a:t>
            </a:r>
          </a:p>
          <a:p>
            <a:pPr marL="228600" indent="-228600">
              <a:buAutoNum type="arabicParenR"/>
            </a:pPr>
            <a:r>
              <a:rPr lang="de-DE" baseline="0" dirty="0" smtClean="0"/>
              <a:t>Most of our competitors only seem affordable until you purchase all the add-ons / with us you get all functionalities at once for a reasonable price</a:t>
            </a:r>
            <a:endParaRPr lang="en-US" dirty="0"/>
          </a:p>
        </p:txBody>
      </p:sp>
      <p:sp>
        <p:nvSpPr>
          <p:cNvPr id="4" name="Slide Number Placeholder 3"/>
          <p:cNvSpPr>
            <a:spLocks noGrp="1"/>
          </p:cNvSpPr>
          <p:nvPr>
            <p:ph type="sldNum" sz="quarter" idx="10"/>
          </p:nvPr>
        </p:nvSpPr>
        <p:spPr/>
        <p:txBody>
          <a:bodyPr/>
          <a:lstStyle/>
          <a:p>
            <a:fld id="{2F556D31-2C70-4099-8FD0-F7CFA0AD31A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6" name="TextBox 5"/>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
        <p:nvSpPr>
          <p:cNvPr id="7" name="TextBox 6"/>
          <p:cNvSpPr txBox="1"/>
          <p:nvPr userDrawn="1"/>
        </p:nvSpPr>
        <p:spPr>
          <a:xfrm>
            <a:off x="539552" y="6610052"/>
            <a:ext cx="6143625" cy="276999"/>
          </a:xfrm>
          <a:prstGeom prst="rect">
            <a:avLst/>
          </a:prstGeom>
          <a:noFill/>
        </p:spPr>
        <p:txBody>
          <a:bodyPr>
            <a:spAutoFit/>
          </a:bodyPr>
          <a:lstStyle/>
          <a:p>
            <a:pPr>
              <a:defRPr/>
            </a:pPr>
            <a:r>
              <a:rPr lang="de-DE" sz="1200" dirty="0" smtClean="0">
                <a:solidFill>
                  <a:schemeClr val="bg1"/>
                </a:solidFill>
                <a:latin typeface="Arial Narrow" pitchFamily="34" charset="0"/>
                <a:cs typeface="+mn-cs"/>
              </a:rPr>
              <a:t>© 2012, </a:t>
            </a:r>
            <a:r>
              <a:rPr lang="de-DE" sz="1200" dirty="0">
                <a:solidFill>
                  <a:schemeClr val="bg1"/>
                </a:solidFill>
                <a:latin typeface="Arial Narrow" pitchFamily="34" charset="0"/>
                <a:cs typeface="+mn-cs"/>
              </a:rPr>
              <a:t>based on Open-E DSS </a:t>
            </a:r>
            <a:r>
              <a:rPr lang="de-DE" sz="1200" dirty="0" smtClean="0">
                <a:solidFill>
                  <a:schemeClr val="bg1"/>
                </a:solidFill>
                <a:latin typeface="Arial Narrow" pitchFamily="34" charset="0"/>
                <a:cs typeface="+mn-cs"/>
              </a:rPr>
              <a:t>V7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74625"/>
            <a:ext cx="2054225" cy="5948363"/>
          </a:xfrm>
        </p:spPr>
        <p:txBody>
          <a:bodyPr vert="eaVert"/>
          <a:lstStyle>
            <a:lvl1pPr>
              <a:defRPr>
                <a:solidFill>
                  <a:srgbClr val="C00000"/>
                </a:solidFill>
              </a:defRPr>
            </a:lvl1pPr>
          </a:lstStyle>
          <a:p>
            <a:r>
              <a:rPr lang="en-US" dirty="0" smtClean="0"/>
              <a:t>Click to edit Master title style</a:t>
            </a:r>
            <a:endParaRPr lang="de-DE" dirty="0"/>
          </a:p>
        </p:txBody>
      </p:sp>
      <p:sp>
        <p:nvSpPr>
          <p:cNvPr id="3" name="Vertical Text Placeholder 2"/>
          <p:cNvSpPr>
            <a:spLocks noGrp="1"/>
          </p:cNvSpPr>
          <p:nvPr>
            <p:ph type="body" orient="vert" idx="1"/>
          </p:nvPr>
        </p:nvSpPr>
        <p:spPr>
          <a:xfrm>
            <a:off x="457200" y="174625"/>
            <a:ext cx="6015038" cy="5948363"/>
          </a:xfrm>
        </p:spPr>
        <p:txBody>
          <a:bodyPr vert="eaVert"/>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5"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7" name="TextBox 6"/>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de-DE" dirty="0"/>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8" name="TextBox 7"/>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4963"/>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3438" y="1604963"/>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8"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10" name="TextBox 9"/>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C00000"/>
              </a:buClr>
              <a:defRPr sz="2400"/>
            </a:lvl1pPr>
            <a:lvl2pPr>
              <a:buClr>
                <a:srgbClr val="C00000"/>
              </a:buClr>
              <a:defRPr sz="2000"/>
            </a:lvl2pPr>
            <a:lvl3pPr>
              <a:buClr>
                <a:srgbClr val="C00000"/>
              </a:buClr>
              <a:defRPr sz="1800"/>
            </a:lvl3pPr>
            <a:lvl4pPr>
              <a:buClr>
                <a:srgbClr val="C00000"/>
              </a:buClr>
              <a:defRPr sz="1600"/>
            </a:lvl4pPr>
            <a:lvl5pPr>
              <a:buClr>
                <a:srgbClr val="C000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C00000"/>
              </a:buClr>
              <a:defRPr sz="2400"/>
            </a:lvl1pPr>
            <a:lvl2pPr>
              <a:buClr>
                <a:srgbClr val="C00000"/>
              </a:buClr>
              <a:defRPr sz="2000"/>
            </a:lvl2pPr>
            <a:lvl3pPr>
              <a:buClr>
                <a:srgbClr val="C00000"/>
              </a:buClr>
              <a:defRPr sz="1800"/>
            </a:lvl3pPr>
            <a:lvl4pPr>
              <a:buClr>
                <a:srgbClr val="C00000"/>
              </a:buClr>
              <a:defRPr sz="1600"/>
            </a:lvl4pPr>
            <a:lvl5pPr>
              <a:buClr>
                <a:srgbClr val="C000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1"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13" name="TextBox 12"/>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de-DE" dirty="0"/>
          </a:p>
        </p:txBody>
      </p:sp>
      <p:sp>
        <p:nvSpPr>
          <p:cNvPr id="5"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7" name="TextBox 6"/>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6" name="TextBox 5"/>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vl1pPr>
            <a:lvl2pPr>
              <a:buClr>
                <a:srgbClr val="C00000"/>
              </a:buClr>
              <a:defRPr sz="2800"/>
            </a:lvl2pPr>
            <a:lvl3pPr>
              <a:buClr>
                <a:srgbClr val="C00000"/>
              </a:buClr>
              <a:defRPr sz="2400"/>
            </a:lvl3pPr>
            <a:lvl4pPr>
              <a:buClr>
                <a:srgbClr val="C00000"/>
              </a:buClr>
              <a:defRPr sz="2000"/>
            </a:lvl4pPr>
            <a:lvl5pPr>
              <a:buClr>
                <a:srgbClr val="C00000"/>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9" name="TextBox 8"/>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9" name="TextBox 8"/>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de-DE"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TextBox 1"/>
          <p:cNvSpPr txBox="1"/>
          <p:nvPr userDrawn="1"/>
        </p:nvSpPr>
        <p:spPr>
          <a:xfrm>
            <a:off x="2071688" y="6572250"/>
            <a:ext cx="5000625" cy="306388"/>
          </a:xfrm>
          <a:prstGeom prst="rect">
            <a:avLst/>
          </a:prstGeom>
          <a:noFill/>
        </p:spPr>
        <p:txBody>
          <a:bodyPr>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b="1" dirty="0" smtClean="0">
                <a:solidFill>
                  <a:schemeClr val="bg1"/>
                </a:solidFill>
                <a:latin typeface="Arial Narrow" pitchFamily="34" charset="0"/>
              </a:rPr>
              <a:t>www.open-e.com</a:t>
            </a:r>
            <a:endParaRPr lang="en-US" sz="1400" b="1" dirty="0">
              <a:solidFill>
                <a:schemeClr val="bg1"/>
              </a:solidFill>
              <a:latin typeface="Arial Narrow" pitchFamily="34" charset="0"/>
            </a:endParaRPr>
          </a:p>
        </p:txBody>
      </p:sp>
      <p:sp>
        <p:nvSpPr>
          <p:cNvPr id="8" name="TextBox 7"/>
          <p:cNvSpPr txBox="1"/>
          <p:nvPr userDrawn="1"/>
        </p:nvSpPr>
        <p:spPr>
          <a:xfrm>
            <a:off x="8028384" y="6608385"/>
            <a:ext cx="571500" cy="276999"/>
          </a:xfrm>
          <a:prstGeom prst="rect">
            <a:avLst/>
          </a:prstGeom>
          <a:noFill/>
        </p:spPr>
        <p:txBody>
          <a:bodyPr>
            <a:spAutoFit/>
          </a:bodyPr>
          <a:lstStyle/>
          <a:p>
            <a:pPr algn="r">
              <a:defRPr/>
            </a:pPr>
            <a:fld id="{AA4AEEDD-0E8A-4C6D-8B00-13D8CCB8F8BE}" type="slidenum">
              <a:rPr lang="en-US" sz="1200" b="0" kern="1200">
                <a:solidFill>
                  <a:schemeClr val="bg1"/>
                </a:solidFill>
                <a:latin typeface="Arial Narrow" pitchFamily="34" charset="0"/>
                <a:ea typeface="+mn-ea"/>
                <a:cs typeface="+mn-cs"/>
              </a:rPr>
              <a:pPr algn="r">
                <a:defRPr/>
              </a:pPr>
              <a:t>‹#›</a:t>
            </a:fld>
            <a:endParaRPr lang="en-US" sz="1200" b="0" kern="1200" dirty="0">
              <a:solidFill>
                <a:schemeClr val="bg1"/>
              </a:solidFill>
              <a:latin typeface="Arial Narrow"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
          <p:cNvGrpSpPr>
            <a:grpSpLocks/>
          </p:cNvGrpSpPr>
          <p:nvPr userDrawn="1"/>
        </p:nvGrpSpPr>
        <p:grpSpPr bwMode="auto">
          <a:xfrm>
            <a:off x="0" y="739776"/>
            <a:ext cx="9144001" cy="6118225"/>
            <a:chOff x="0" y="466"/>
            <a:chExt cx="5760" cy="3854"/>
          </a:xfrm>
        </p:grpSpPr>
        <p:sp>
          <p:nvSpPr>
            <p:cNvPr id="2" name="Rectangle 2"/>
            <p:cNvSpPr>
              <a:spLocks noChangeArrowheads="1"/>
            </p:cNvSpPr>
            <p:nvPr/>
          </p:nvSpPr>
          <p:spPr bwMode="auto">
            <a:xfrm>
              <a:off x="0" y="466"/>
              <a:ext cx="5760" cy="3854"/>
            </a:xfrm>
            <a:prstGeom prst="rect">
              <a:avLst/>
            </a:prstGeom>
            <a:solidFill>
              <a:srgbClr val="ECECEC"/>
            </a:solidFill>
            <a:ln w="9525">
              <a:noFill/>
              <a:round/>
              <a:headEnd/>
              <a:tailEnd/>
            </a:ln>
            <a:effectLst/>
          </p:spPr>
          <p:txBody>
            <a:bodyPr wrap="none" anchor="ctr"/>
            <a:lstStyle/>
            <a:p>
              <a:pPr>
                <a:defRPr/>
              </a:pPr>
              <a:endParaRPr lang="de-DE">
                <a:latin typeface="Arial" charset="0"/>
                <a:ea typeface="+mn-ea"/>
                <a:cs typeface="+mn-cs"/>
              </a:endParaRPr>
            </a:p>
          </p:txBody>
        </p:sp>
        <p:sp>
          <p:nvSpPr>
            <p:cNvPr id="1027" name="Rectangle 3"/>
            <p:cNvSpPr>
              <a:spLocks noChangeArrowheads="1"/>
            </p:cNvSpPr>
            <p:nvPr/>
          </p:nvSpPr>
          <p:spPr bwMode="auto">
            <a:xfrm>
              <a:off x="0" y="4166"/>
              <a:ext cx="5760" cy="154"/>
            </a:xfrm>
            <a:prstGeom prst="rect">
              <a:avLst/>
            </a:prstGeom>
            <a:solidFill>
              <a:srgbClr val="C00000"/>
            </a:solidFill>
            <a:ln w="9525">
              <a:noFill/>
              <a:round/>
              <a:headEnd/>
              <a:tailEnd/>
            </a:ln>
            <a:effectLst/>
          </p:spPr>
          <p:txBody>
            <a:bodyPr wrap="none" anchor="ctr"/>
            <a:lstStyle/>
            <a:p>
              <a:pPr>
                <a:defRPr/>
              </a:pPr>
              <a:endParaRPr lang="de-DE">
                <a:latin typeface="Arial" charset="0"/>
                <a:ea typeface="+mn-ea"/>
                <a:cs typeface="+mn-cs"/>
              </a:endParaRPr>
            </a:p>
          </p:txBody>
        </p:sp>
      </p:grpSp>
      <p:sp>
        <p:nvSpPr>
          <p:cNvPr id="1029" name="Line 5"/>
          <p:cNvSpPr>
            <a:spLocks noChangeShapeType="1"/>
          </p:cNvSpPr>
          <p:nvPr/>
        </p:nvSpPr>
        <p:spPr bwMode="auto">
          <a:xfrm>
            <a:off x="0" y="731838"/>
            <a:ext cx="9144000" cy="1587"/>
          </a:xfrm>
          <a:prstGeom prst="line">
            <a:avLst/>
          </a:prstGeom>
          <a:noFill/>
          <a:ln w="9360">
            <a:solidFill>
              <a:srgbClr val="DBDBDB"/>
            </a:solidFill>
            <a:miter lim="800000"/>
            <a:headEnd/>
            <a:tailEnd/>
          </a:ln>
          <a:effectLst/>
        </p:spPr>
        <p:txBody>
          <a:bodyPr/>
          <a:lstStyle/>
          <a:p>
            <a:pPr>
              <a:defRPr/>
            </a:pPr>
            <a:endParaRPr lang="de-DE">
              <a:latin typeface="Arial" charset="0"/>
              <a:ea typeface="+mn-ea"/>
              <a:cs typeface="+mn-cs"/>
            </a:endParaRPr>
          </a:p>
        </p:txBody>
      </p:sp>
      <p:sp>
        <p:nvSpPr>
          <p:cNvPr id="3" name="Rectangle 7"/>
          <p:cNvSpPr>
            <a:spLocks noGrp="1" noChangeArrowheads="1"/>
          </p:cNvSpPr>
          <p:nvPr>
            <p:ph type="body" idx="1"/>
          </p:nvPr>
        </p:nvSpPr>
        <p:spPr bwMode="auto">
          <a:xfrm>
            <a:off x="457200" y="1604963"/>
            <a:ext cx="8221663" cy="45180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pic>
        <p:nvPicPr>
          <p:cNvPr id="9" name="Picture 8" descr="Open-E Logo.jpg"/>
          <p:cNvPicPr>
            <a:picLocks noChangeAspect="1"/>
          </p:cNvPicPr>
          <p:nvPr userDrawn="1"/>
        </p:nvPicPr>
        <p:blipFill>
          <a:blip r:embed="rId12" cstate="print"/>
          <a:stretch>
            <a:fillRect/>
          </a:stretch>
        </p:blipFill>
        <p:spPr>
          <a:xfrm>
            <a:off x="7236456" y="116632"/>
            <a:ext cx="1440000" cy="551095"/>
          </a:xfrm>
          <a:prstGeom prst="rect">
            <a:avLst/>
          </a:prstGeom>
        </p:spPr>
      </p:pic>
      <p:sp>
        <p:nvSpPr>
          <p:cNvPr id="1028" name="Rectangle 6"/>
          <p:cNvSpPr>
            <a:spLocks noGrp="1" noChangeArrowheads="1"/>
          </p:cNvSpPr>
          <p:nvPr>
            <p:ph type="title"/>
          </p:nvPr>
        </p:nvSpPr>
        <p:spPr bwMode="auto">
          <a:xfrm>
            <a:off x="457200" y="174625"/>
            <a:ext cx="8221663" cy="13398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err="1" smtClean="0"/>
              <a:t>Kliknij</a:t>
            </a:r>
            <a:r>
              <a:rPr lang="en-GB" dirty="0" smtClean="0"/>
              <a:t>, </a:t>
            </a:r>
            <a:r>
              <a:rPr lang="en-GB" dirty="0" err="1" smtClean="0"/>
              <a:t>aby</a:t>
            </a:r>
            <a:r>
              <a:rPr lang="en-GB" dirty="0" smtClean="0"/>
              <a:t> </a:t>
            </a:r>
            <a:r>
              <a:rPr lang="en-GB" dirty="0" err="1" smtClean="0"/>
              <a:t>edytować</a:t>
            </a:r>
            <a:r>
              <a:rPr lang="en-GB" dirty="0" smtClean="0"/>
              <a:t> format </a:t>
            </a:r>
            <a:r>
              <a:rPr lang="en-GB" dirty="0" err="1" smtClean="0"/>
              <a:t>tekstu</a:t>
            </a:r>
            <a:r>
              <a:rPr lang="en-GB" dirty="0" smtClean="0"/>
              <a:t> </a:t>
            </a:r>
            <a:r>
              <a:rPr lang="en-GB" dirty="0" err="1" smtClean="0"/>
              <a:t>tytułu</a:t>
            </a:r>
            <a:endParaRPr lang="en-GB" dirty="0" smtClean="0"/>
          </a:p>
        </p:txBody>
      </p:sp>
      <p:sp>
        <p:nvSpPr>
          <p:cNvPr id="10" name="TextBox 9"/>
          <p:cNvSpPr txBox="1"/>
          <p:nvPr userDrawn="1"/>
        </p:nvSpPr>
        <p:spPr>
          <a:xfrm>
            <a:off x="539552" y="6610052"/>
            <a:ext cx="6143625" cy="276999"/>
          </a:xfrm>
          <a:prstGeom prst="rect">
            <a:avLst/>
          </a:prstGeom>
          <a:noFill/>
        </p:spPr>
        <p:txBody>
          <a:bodyPr>
            <a:spAutoFit/>
          </a:bodyPr>
          <a:lstStyle/>
          <a:p>
            <a:pPr>
              <a:defRPr/>
            </a:pPr>
            <a:r>
              <a:rPr lang="de-DE" sz="1200" dirty="0" smtClean="0">
                <a:solidFill>
                  <a:schemeClr val="bg1"/>
                </a:solidFill>
                <a:latin typeface="Arial Narrow" pitchFamily="34" charset="0"/>
                <a:cs typeface="+mn-cs"/>
              </a:rPr>
              <a:t>© 2012, </a:t>
            </a:r>
            <a:r>
              <a:rPr lang="de-DE" sz="1200" dirty="0">
                <a:solidFill>
                  <a:schemeClr val="bg1"/>
                </a:solidFill>
                <a:latin typeface="Arial Narrow" pitchFamily="34" charset="0"/>
                <a:cs typeface="+mn-cs"/>
              </a:rPr>
              <a:t>based on Open-E DSS </a:t>
            </a:r>
            <a:r>
              <a:rPr lang="de-DE" sz="1200" dirty="0" smtClean="0">
                <a:solidFill>
                  <a:schemeClr val="bg1"/>
                </a:solidFill>
                <a:latin typeface="Arial Narrow" pitchFamily="34" charset="0"/>
                <a:cs typeface="+mn-cs"/>
              </a:rPr>
              <a:t>V7 </a:t>
            </a:r>
          </a:p>
        </p:txBody>
      </p:sp>
    </p:spTree>
  </p:cSld>
  <p:clrMap bg1="lt1" tx1="dk1" bg2="lt2" tx2="dk2" accent1="accent1" accent2="accent2" accent3="accent3" accent4="accent4" accent5="accent5" accent6="accent6" hlink="hlink" folHlink="folHlink"/>
  <p:sldLayoutIdLst>
    <p:sldLayoutId id="2147484545" r:id="rId1"/>
    <p:sldLayoutId id="2147484546"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Lst>
  <p:hf hdr="0" ftr="0" dt="0"/>
  <p:txStyles>
    <p:titleStyle>
      <a:lvl1pPr algn="ctr" defTabSz="449263" rtl="0" eaLnBrk="0" fontAlgn="base" hangingPunct="0">
        <a:spcBef>
          <a:spcPct val="0"/>
        </a:spcBef>
        <a:spcAft>
          <a:spcPct val="0"/>
        </a:spcAft>
        <a:buClr>
          <a:srgbClr val="000000"/>
        </a:buClr>
        <a:buSzPct val="100000"/>
        <a:buFont typeface="Arial" pitchFamily="34" charset="0"/>
        <a:defRPr sz="4400">
          <a:solidFill>
            <a:srgbClr val="C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Arial" pitchFamily="34" charset="0"/>
        <a:defRPr sz="4400">
          <a:solidFill>
            <a:srgbClr val="C00000"/>
          </a:solidFill>
          <a:latin typeface="Arial" charset="0"/>
          <a:ea typeface="msmincho" charset="0"/>
          <a:cs typeface="msmincho" charset="0"/>
        </a:defRPr>
      </a:lvl2pPr>
      <a:lvl3pPr algn="ctr" defTabSz="449263" rtl="0" eaLnBrk="0" fontAlgn="base" hangingPunct="0">
        <a:spcBef>
          <a:spcPct val="0"/>
        </a:spcBef>
        <a:spcAft>
          <a:spcPct val="0"/>
        </a:spcAft>
        <a:buClr>
          <a:srgbClr val="000000"/>
        </a:buClr>
        <a:buSzPct val="100000"/>
        <a:buFont typeface="Arial" pitchFamily="34" charset="0"/>
        <a:defRPr sz="4400">
          <a:solidFill>
            <a:srgbClr val="C00000"/>
          </a:solidFill>
          <a:latin typeface="Arial" charset="0"/>
          <a:ea typeface="msmincho" charset="0"/>
          <a:cs typeface="msmincho" charset="0"/>
        </a:defRPr>
      </a:lvl3pPr>
      <a:lvl4pPr algn="ctr" defTabSz="449263" rtl="0" eaLnBrk="0" fontAlgn="base" hangingPunct="0">
        <a:spcBef>
          <a:spcPct val="0"/>
        </a:spcBef>
        <a:spcAft>
          <a:spcPct val="0"/>
        </a:spcAft>
        <a:buClr>
          <a:srgbClr val="000000"/>
        </a:buClr>
        <a:buSzPct val="100000"/>
        <a:buFont typeface="Arial" pitchFamily="34" charset="0"/>
        <a:defRPr sz="4400">
          <a:solidFill>
            <a:srgbClr val="C00000"/>
          </a:solidFill>
          <a:latin typeface="Arial" charset="0"/>
          <a:ea typeface="msmincho" charset="0"/>
          <a:cs typeface="msmincho" charset="0"/>
        </a:defRPr>
      </a:lvl4pPr>
      <a:lvl5pPr algn="ctr" defTabSz="449263" rtl="0" eaLnBrk="0" fontAlgn="base" hangingPunct="0">
        <a:spcBef>
          <a:spcPct val="0"/>
        </a:spcBef>
        <a:spcAft>
          <a:spcPct val="0"/>
        </a:spcAft>
        <a:buClr>
          <a:srgbClr val="000000"/>
        </a:buClr>
        <a:buSzPct val="100000"/>
        <a:buFont typeface="Arial" pitchFamily="34" charset="0"/>
        <a:defRPr sz="4400">
          <a:solidFill>
            <a:srgbClr val="C00000"/>
          </a:solidFill>
          <a:latin typeface="Arial" charset="0"/>
          <a:ea typeface="msmincho" charset="0"/>
          <a:cs typeface="msmincho" charset="0"/>
        </a:defRPr>
      </a:lvl5pPr>
      <a:lvl6pPr marL="457200" algn="ctr" defTabSz="449263" rtl="0" eaLnBrk="1" fontAlgn="base" hangingPunct="1">
        <a:spcBef>
          <a:spcPct val="0"/>
        </a:spcBef>
        <a:spcAft>
          <a:spcPct val="0"/>
        </a:spcAft>
        <a:buClr>
          <a:srgbClr val="000000"/>
        </a:buClr>
        <a:buSzPct val="100000"/>
        <a:buFont typeface="Arial" charset="0"/>
        <a:defRPr sz="4400">
          <a:solidFill>
            <a:srgbClr val="000000"/>
          </a:solidFill>
          <a:latin typeface="Arial" charset="0"/>
          <a:ea typeface="msmincho" charset="0"/>
          <a:cs typeface="msmincho" charset="0"/>
        </a:defRPr>
      </a:lvl6pPr>
      <a:lvl7pPr marL="914400" algn="ctr" defTabSz="449263" rtl="0" eaLnBrk="1" fontAlgn="base" hangingPunct="1">
        <a:spcBef>
          <a:spcPct val="0"/>
        </a:spcBef>
        <a:spcAft>
          <a:spcPct val="0"/>
        </a:spcAft>
        <a:buClr>
          <a:srgbClr val="000000"/>
        </a:buClr>
        <a:buSzPct val="100000"/>
        <a:buFont typeface="Arial" charset="0"/>
        <a:defRPr sz="4400">
          <a:solidFill>
            <a:srgbClr val="000000"/>
          </a:solidFill>
          <a:latin typeface="Arial" charset="0"/>
          <a:ea typeface="msmincho" charset="0"/>
          <a:cs typeface="msmincho" charset="0"/>
        </a:defRPr>
      </a:lvl7pPr>
      <a:lvl8pPr marL="1371600" algn="ctr" defTabSz="449263" rtl="0" eaLnBrk="1" fontAlgn="base" hangingPunct="1">
        <a:spcBef>
          <a:spcPct val="0"/>
        </a:spcBef>
        <a:spcAft>
          <a:spcPct val="0"/>
        </a:spcAft>
        <a:buClr>
          <a:srgbClr val="000000"/>
        </a:buClr>
        <a:buSzPct val="100000"/>
        <a:buFont typeface="Arial" charset="0"/>
        <a:defRPr sz="4400">
          <a:solidFill>
            <a:srgbClr val="000000"/>
          </a:solidFill>
          <a:latin typeface="Arial" charset="0"/>
          <a:ea typeface="msmincho" charset="0"/>
          <a:cs typeface="msmincho" charset="0"/>
        </a:defRPr>
      </a:lvl8pPr>
      <a:lvl9pPr marL="1828800" algn="ctr" defTabSz="449263" rtl="0" eaLnBrk="1" fontAlgn="base" hangingPunct="1">
        <a:spcBef>
          <a:spcPct val="0"/>
        </a:spcBef>
        <a:spcAft>
          <a:spcPct val="0"/>
        </a:spcAft>
        <a:buClr>
          <a:srgbClr val="000000"/>
        </a:buClr>
        <a:buSzPct val="100000"/>
        <a:buFont typeface="Arial" charset="0"/>
        <a:defRPr sz="4400">
          <a:solidFill>
            <a:srgbClr val="000000"/>
          </a:solidFill>
          <a:latin typeface="Arial" charset="0"/>
          <a:ea typeface="msmincho" charset="0"/>
          <a:cs typeface="msmincho" charset="0"/>
        </a:defRPr>
      </a:lvl9pPr>
    </p:titleStyle>
    <p:bodyStyle>
      <a:lvl1pPr marL="334963" indent="-334963" algn="l" defTabSz="449263" rtl="0" eaLnBrk="0" fontAlgn="base" hangingPunct="0">
        <a:spcBef>
          <a:spcPts val="800"/>
        </a:spcBef>
        <a:spcAft>
          <a:spcPct val="0"/>
        </a:spcAft>
        <a:buClr>
          <a:srgbClr val="C00000"/>
        </a:buClr>
        <a:buSzPct val="100000"/>
        <a:buFont typeface="Arial" pitchFamily="34" charset="0"/>
        <a:buChar char="•"/>
        <a:defRPr sz="3200">
          <a:solidFill>
            <a:srgbClr val="000000"/>
          </a:solidFill>
          <a:latin typeface="+mn-lt"/>
          <a:ea typeface="+mn-ea"/>
          <a:cs typeface="+mn-cs"/>
        </a:defRPr>
      </a:lvl1pPr>
      <a:lvl2pPr marL="735013" indent="-277813" algn="l" defTabSz="449263" rtl="0" eaLnBrk="0" fontAlgn="base" hangingPunct="0">
        <a:spcBef>
          <a:spcPts val="700"/>
        </a:spcBef>
        <a:spcAft>
          <a:spcPct val="0"/>
        </a:spcAft>
        <a:buClr>
          <a:srgbClr val="C00000"/>
        </a:buClr>
        <a:buSzPct val="100000"/>
        <a:buFont typeface="Arial" pitchFamily="34"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C00000"/>
        </a:buClr>
        <a:buSzPct val="100000"/>
        <a:buFont typeface="Arial" pitchFamily="34"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C00000"/>
        </a:buClr>
        <a:buSzPct val="100000"/>
        <a:buFont typeface="Arial" pitchFamily="34"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C00000"/>
        </a:buClr>
        <a:buSzPct val="100000"/>
        <a:buFont typeface="Arial" pitchFamily="34" charset="0"/>
        <a:buChar char="»"/>
        <a:defRPr sz="2000">
          <a:solidFill>
            <a:srgbClr val="0000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3.png"/><Relationship Id="rId5" Type="http://schemas.openxmlformats.org/officeDocument/2006/relationships/image" Target="../media/image36.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1.png"/><Relationship Id="rId1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png"/><Relationship Id="rId3" Type="http://schemas.openxmlformats.org/officeDocument/2006/relationships/image" Target="../media/image34.png"/><Relationship Id="rId7" Type="http://schemas.openxmlformats.org/officeDocument/2006/relationships/image" Target="../media/image40.png"/><Relationship Id="rId12"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5.png"/><Relationship Id="rId5" Type="http://schemas.openxmlformats.org/officeDocument/2006/relationships/image" Target="../media/image36.png"/><Relationship Id="rId1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5.png"/><Relationship Id="rId9" Type="http://schemas.openxmlformats.org/officeDocument/2006/relationships/image" Target="../media/image42.png"/><Relationship Id="rId1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4.png"/><Relationship Id="rId7" Type="http://schemas.openxmlformats.org/officeDocument/2006/relationships/image" Target="../media/image39.png"/><Relationship Id="rId12"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3.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41.png"/><Relationship Id="rId12"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6.png"/><Relationship Id="rId7"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4.pn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6.png"/><Relationship Id="rId7"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4.png"/><Relationship Id="rId4" Type="http://schemas.openxmlformats.org/officeDocument/2006/relationships/image" Target="../media/image57.png"/><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blog.open-e.com/bonding-versus-mpio-explained"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blog.open-e.com/ping-node-explaine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blog.open-e.com/ping-node-explained/"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www.open-e.com/library/how-to-resource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7.gif"/><Relationship Id="rId3" Type="http://schemas.openxmlformats.org/officeDocument/2006/relationships/image" Target="../media/image3.jpeg"/><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2.gif"/><Relationship Id="rId17" Type="http://schemas.openxmlformats.org/officeDocument/2006/relationships/image" Target="../media/image16.jpeg"/><Relationship Id="rId2" Type="http://schemas.openxmlformats.org/officeDocument/2006/relationships/notesSlide" Target="../notesSlides/notesSlide7.xml"/><Relationship Id="rId16" Type="http://schemas.openxmlformats.org/officeDocument/2006/relationships/image" Target="../media/image15.gif"/><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10.jpeg"/><Relationship Id="rId19" Type="http://schemas.openxmlformats.org/officeDocument/2006/relationships/image" Target="../media/image18.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hyperlink" Target="http://www.pcpro.co.uk/reviews/storage-appliances/361915/broadberry-cyberstore-316s-dss-r2" TargetMode="External"/><Relationship Id="rId22" Type="http://schemas.openxmlformats.org/officeDocument/2006/relationships/image" Target="../media/image2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pre-sales@open-e.com"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blog.open-e.com/"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kb.open-e.com/" TargetMode="External"/><Relationship Id="rId3" Type="http://schemas.openxmlformats.org/officeDocument/2006/relationships/image" Target="../media/image61.png"/><Relationship Id="rId7" Type="http://schemas.openxmlformats.org/officeDocument/2006/relationships/hyperlink" Target="http://www.linkedin.com/companies/open-e"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www.facebook.com/pages/Open-E/148433081839890" TargetMode="External"/><Relationship Id="rId5" Type="http://schemas.openxmlformats.org/officeDocument/2006/relationships/hyperlink" Target="http://www.youtube.com/user/OpenEchannel" TargetMode="External"/><Relationship Id="rId10" Type="http://schemas.openxmlformats.org/officeDocument/2006/relationships/hyperlink" Target="http://blog.open-e.com/" TargetMode="External"/><Relationship Id="rId4" Type="http://schemas.openxmlformats.org/officeDocument/2006/relationships/hyperlink" Target="https://twitter.com/storagesoftware" TargetMode="External"/><Relationship Id="rId9" Type="http://schemas.openxmlformats.org/officeDocument/2006/relationships/hyperlink" Target="http://forum.open-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8" y="1559072"/>
            <a:ext cx="7921624" cy="4601260"/>
          </a:xfrm>
          <a:prstGeom prst="rect">
            <a:avLst/>
          </a:prstGeom>
          <a:noFill/>
          <a:ln w="9525">
            <a:noFill/>
            <a:miter lim="800000"/>
            <a:headEnd/>
            <a:tailEnd/>
          </a:ln>
        </p:spPr>
        <p:txBody>
          <a:bodyPr wrap="square">
            <a:spAutoFit/>
          </a:bodyPr>
          <a:lstStyle/>
          <a:p>
            <a:pPr algn="ctr">
              <a:spcAft>
                <a:spcPts val="600"/>
              </a:spcAft>
              <a:buClr>
                <a:srgbClr val="000000"/>
              </a:buClr>
              <a:buSzPct val="100000"/>
              <a:buFont typeface="Arial" charset="0"/>
              <a:buNone/>
            </a:pPr>
            <a:r>
              <a:rPr lang="de-DE" sz="3200" b="1" dirty="0" smtClean="0">
                <a:solidFill>
                  <a:schemeClr val="tx1">
                    <a:lumMod val="65000"/>
                    <a:lumOff val="35000"/>
                  </a:schemeClr>
                </a:solidFill>
                <a:latin typeface="Arial Narrow" pitchFamily="34" charset="0"/>
              </a:rPr>
              <a:t>Welcome to the</a:t>
            </a:r>
          </a:p>
          <a:p>
            <a:pPr algn="ctr">
              <a:buClr>
                <a:srgbClr val="000000"/>
              </a:buClr>
              <a:buSzPct val="100000"/>
              <a:buFont typeface="Arial" charset="0"/>
              <a:buNone/>
            </a:pPr>
            <a:r>
              <a:rPr lang="de-DE" sz="3200" dirty="0" smtClean="0">
                <a:solidFill>
                  <a:schemeClr val="tx1">
                    <a:lumMod val="65000"/>
                    <a:lumOff val="35000"/>
                  </a:schemeClr>
                </a:solidFill>
                <a:latin typeface="Arial Narrow" pitchFamily="34" charset="0"/>
              </a:rPr>
              <a:t>Open-E Certified Engineer Training</a:t>
            </a: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r>
              <a:rPr lang="de-DE" sz="1600" b="1" dirty="0" smtClean="0">
                <a:solidFill>
                  <a:schemeClr val="tx1">
                    <a:lumMod val="65000"/>
                    <a:lumOff val="35000"/>
                  </a:schemeClr>
                </a:solidFill>
                <a:latin typeface="Arial Narrow" pitchFamily="34" charset="0"/>
              </a:rPr>
              <a:t>Verona – February 12 / 13, 2013</a:t>
            </a:r>
            <a:endParaRPr lang="de-DE" sz="1600" dirty="0" smtClean="0">
              <a:solidFill>
                <a:schemeClr val="tx1">
                  <a:lumMod val="65000"/>
                  <a:lumOff val="35000"/>
                </a:schemeClr>
              </a:solidFill>
              <a:latin typeface="Arial Narrow" pitchFamily="34" charset="0"/>
            </a:endParaRPr>
          </a:p>
        </p:txBody>
      </p:sp>
      <p:pic>
        <p:nvPicPr>
          <p:cNvPr id="7" name="Picture 6" descr="Open-E Certified Engineer - Logo.png"/>
          <p:cNvPicPr>
            <a:picLocks noChangeAspect="1"/>
          </p:cNvPicPr>
          <p:nvPr/>
        </p:nvPicPr>
        <p:blipFill>
          <a:blip r:embed="rId3" cstate="print"/>
          <a:stretch>
            <a:fillRect/>
          </a:stretch>
        </p:blipFill>
        <p:spPr>
          <a:xfrm>
            <a:off x="3348144" y="2792114"/>
            <a:ext cx="2520000" cy="286913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bwMode="auto">
          <a:xfrm>
            <a:off x="4752440" y="2813022"/>
            <a:ext cx="3780000" cy="3456000"/>
          </a:xfrm>
          <a:prstGeom prst="rect">
            <a:avLst/>
          </a:prstGeom>
          <a:solidFill>
            <a:schemeClr val="bg1"/>
          </a:solidFill>
          <a:ln w="19050">
            <a:solidFill>
              <a:srgbClr val="C00000"/>
            </a:solidFill>
            <a:round/>
            <a:headEnd/>
            <a:tailEnd/>
          </a:ln>
        </p:spPr>
        <p:txBody>
          <a:bodyPr rtlCol="0" anchor="t" anchorCtr="0"/>
          <a:lstStyle/>
          <a:p>
            <a:pPr algn="ctr"/>
            <a:r>
              <a:rPr lang="de-DE" sz="1800" b="1" dirty="0" smtClean="0">
                <a:latin typeface="Arial Narrow" pitchFamily="34" charset="0"/>
              </a:rPr>
              <a:t>Cluster</a:t>
            </a: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buClr>
                <a:srgbClr val="C00000"/>
              </a:buClr>
              <a:buFont typeface="Wingdings" pitchFamily="2" charset="2"/>
              <a:buChar char="§"/>
            </a:pPr>
            <a:r>
              <a:rPr lang="de-DE" sz="1600" dirty="0" smtClean="0">
                <a:latin typeface="Arial Narrow" pitchFamily="34" charset="0"/>
              </a:rPr>
              <a:t>  Continous Data Protection</a:t>
            </a:r>
          </a:p>
          <a:p>
            <a:pPr>
              <a:buClr>
                <a:srgbClr val="C00000"/>
              </a:buClr>
              <a:buFont typeface="Wingdings" pitchFamily="2" charset="2"/>
              <a:buChar char="§"/>
            </a:pPr>
            <a:r>
              <a:rPr lang="de-DE" sz="1600" dirty="0" smtClean="0">
                <a:latin typeface="Arial Narrow" pitchFamily="34" charset="0"/>
              </a:rPr>
              <a:t>  Disaster Recovery</a:t>
            </a:r>
          </a:p>
          <a:p>
            <a:pPr>
              <a:buClr>
                <a:srgbClr val="C00000"/>
              </a:buClr>
              <a:buFont typeface="Wingdings" pitchFamily="2" charset="2"/>
              <a:buChar char="§"/>
            </a:pPr>
            <a:r>
              <a:rPr lang="de-DE" sz="1600" dirty="0">
                <a:latin typeface="Arial Narrow" pitchFamily="34" charset="0"/>
              </a:rPr>
              <a:t> </a:t>
            </a:r>
            <a:r>
              <a:rPr lang="de-DE" sz="1600" dirty="0" smtClean="0">
                <a:latin typeface="Arial Narrow" pitchFamily="34" charset="0"/>
              </a:rPr>
              <a:t> Cloud Storage</a:t>
            </a:r>
          </a:p>
          <a:p>
            <a:pPr>
              <a:buClr>
                <a:srgbClr val="C00000"/>
              </a:buClr>
              <a:buFont typeface="Wingdings" pitchFamily="2" charset="2"/>
              <a:buChar char="§"/>
            </a:pPr>
            <a:r>
              <a:rPr lang="de-DE" sz="1600" dirty="0">
                <a:latin typeface="Arial Narrow" pitchFamily="34" charset="0"/>
              </a:rPr>
              <a:t> </a:t>
            </a:r>
            <a:r>
              <a:rPr lang="de-DE" sz="1600" dirty="0" smtClean="0">
                <a:latin typeface="Arial Narrow" pitchFamily="34" charset="0"/>
              </a:rPr>
              <a:t> Storage for Virtualization</a:t>
            </a:r>
          </a:p>
        </p:txBody>
      </p:sp>
      <p:cxnSp>
        <p:nvCxnSpPr>
          <p:cNvPr id="13" name="Straight Arrow Connector 12"/>
          <p:cNvCxnSpPr/>
          <p:nvPr/>
        </p:nvCxnSpPr>
        <p:spPr bwMode="auto">
          <a:xfrm rot="5400000">
            <a:off x="4212080" y="2231396"/>
            <a:ext cx="720000" cy="160"/>
          </a:xfrm>
          <a:prstGeom prst="straightConnector1">
            <a:avLst/>
          </a:prstGeom>
          <a:solidFill>
            <a:srgbClr val="00B8FF"/>
          </a:solidFill>
          <a:ln w="19050" cap="flat" cmpd="sng" algn="ctr">
            <a:solidFill>
              <a:schemeClr val="tx1">
                <a:lumMod val="50000"/>
                <a:lumOff val="50000"/>
              </a:schemeClr>
            </a:solidFill>
            <a:prstDash val="solid"/>
            <a:round/>
            <a:headEnd type="none" w="med" len="med"/>
            <a:tailEnd type="none" w="med" len="med"/>
          </a:ln>
          <a:effectLst/>
        </p:spPr>
      </p:cxnSp>
      <p:sp>
        <p:nvSpPr>
          <p:cNvPr id="4"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a:pPr>
            <a:r>
              <a:rPr kumimoji="0" lang="de-DE" sz="3200" b="1" i="0" u="none" strike="noStrike" kern="0" cap="none" spc="0" normalizeH="0" baseline="0" noProof="0" dirty="0" smtClean="0">
                <a:ln>
                  <a:noFill/>
                </a:ln>
                <a:solidFill>
                  <a:srgbClr val="C00000"/>
                </a:solidFill>
                <a:effectLst/>
                <a:uLnTx/>
                <a:uFillTx/>
                <a:latin typeface="Arial Narrow" pitchFamily="34" charset="0"/>
                <a:ea typeface="+mj-ea"/>
                <a:cs typeface="+mj-cs"/>
              </a:rPr>
              <a:t>What</a:t>
            </a:r>
            <a:r>
              <a:rPr kumimoji="0" lang="de-DE" sz="3200" b="1" i="0" u="none" strike="noStrike" kern="0" cap="none" spc="0" normalizeH="0" noProof="0" dirty="0" smtClean="0">
                <a:ln>
                  <a:noFill/>
                </a:ln>
                <a:solidFill>
                  <a:srgbClr val="C00000"/>
                </a:solidFill>
                <a:effectLst/>
                <a:uLnTx/>
                <a:uFillTx/>
                <a:latin typeface="Arial Narrow" pitchFamily="34" charset="0"/>
                <a:ea typeface="+mj-ea"/>
                <a:cs typeface="+mj-cs"/>
              </a:rPr>
              <a:t> is the Software for?</a:t>
            </a:r>
            <a:endParaRPr kumimoji="0" lang="en-US" sz="3200" b="1" i="0" u="none" strike="noStrike" kern="0" cap="none" spc="0" normalizeH="0" baseline="0" noProof="0" dirty="0">
              <a:ln>
                <a:noFill/>
              </a:ln>
              <a:solidFill>
                <a:srgbClr val="C00000"/>
              </a:solidFill>
              <a:effectLst/>
              <a:uLnTx/>
              <a:uFillTx/>
              <a:latin typeface="Arial Narrow" pitchFamily="34" charset="0"/>
              <a:ea typeface="+mj-ea"/>
              <a:cs typeface="+mj-cs"/>
            </a:endParaRPr>
          </a:p>
        </p:txBody>
      </p:sp>
      <p:sp>
        <p:nvSpPr>
          <p:cNvPr id="6" name="Rectangle 3"/>
          <p:cNvSpPr txBox="1">
            <a:spLocks noChangeArrowheads="1"/>
          </p:cNvSpPr>
          <p:nvPr/>
        </p:nvSpPr>
        <p:spPr bwMode="auto">
          <a:xfrm>
            <a:off x="539552" y="980728"/>
            <a:ext cx="8032779" cy="719485"/>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96875" marR="0" lvl="1" indent="-282575" algn="l" defTabSz="449263" rtl="0" eaLnBrk="1" fontAlgn="base" latinLnBrk="0" hangingPunct="1">
              <a:lnSpc>
                <a:spcPct val="90000"/>
              </a:lnSpc>
              <a:spcBef>
                <a:spcPts val="0"/>
              </a:spcBef>
              <a:spcAft>
                <a:spcPct val="0"/>
              </a:spcAft>
              <a:buClr>
                <a:srgbClr val="C00000"/>
              </a:buClr>
              <a:buSzPct val="100000"/>
              <a:buFont typeface="Arial" pitchFamily="34" charset="0"/>
              <a:buNone/>
              <a:tabLst/>
              <a:defRPr/>
            </a:pPr>
            <a:r>
              <a:rPr lang="en-US" sz="2800" b="1" cap="small" dirty="0" smtClean="0">
                <a:solidFill>
                  <a:schemeClr val="tx1">
                    <a:lumMod val="65000"/>
                    <a:lumOff val="35000"/>
                  </a:schemeClr>
                </a:solidFill>
                <a:latin typeface="Arial Narrow" pitchFamily="34" charset="0"/>
                <a:ea typeface="+mn-ea"/>
                <a:cs typeface="+mn-cs"/>
              </a:rPr>
              <a:t>You can use Open-E DSS for a variety of setups</a:t>
            </a:r>
          </a:p>
        </p:txBody>
      </p:sp>
      <p:sp>
        <p:nvSpPr>
          <p:cNvPr id="8" name="Rectangle 7"/>
          <p:cNvSpPr/>
          <p:nvPr/>
        </p:nvSpPr>
        <p:spPr bwMode="auto">
          <a:xfrm>
            <a:off x="3132000" y="1700808"/>
            <a:ext cx="2880000" cy="720080"/>
          </a:xfrm>
          <a:prstGeom prst="rect">
            <a:avLst/>
          </a:prstGeom>
          <a:solidFill>
            <a:schemeClr val="bg1"/>
          </a:solidFill>
          <a:ln w="19050">
            <a:solidFill>
              <a:srgbClr val="C00000"/>
            </a:solidFill>
            <a:round/>
            <a:headEnd/>
            <a:tailEnd/>
          </a:ln>
        </p:spPr>
        <p:txBody>
          <a:bodyPr rtlCol="0" anchor="b" anchorCtr="0"/>
          <a:lstStyle/>
          <a:p>
            <a:pPr algn="ctr"/>
            <a:r>
              <a:rPr lang="de-DE" sz="1600" b="1" dirty="0" smtClean="0">
                <a:latin typeface="Arial Narrow" pitchFamily="34" charset="0"/>
              </a:rPr>
              <a:t>Data Storage Software</a:t>
            </a:r>
            <a:endParaRPr lang="en-US" sz="1600" b="1" dirty="0">
              <a:latin typeface="Arial Narrow" pitchFamily="34" charset="0"/>
            </a:endParaRPr>
          </a:p>
        </p:txBody>
      </p:sp>
      <p:pic>
        <p:nvPicPr>
          <p:cNvPr id="9" name="Picture 8" descr="Open-E Logo.jpg"/>
          <p:cNvPicPr>
            <a:picLocks noChangeAspect="1"/>
          </p:cNvPicPr>
          <p:nvPr/>
        </p:nvPicPr>
        <p:blipFill>
          <a:blip r:embed="rId3" cstate="print"/>
          <a:stretch>
            <a:fillRect/>
          </a:stretch>
        </p:blipFill>
        <p:spPr>
          <a:xfrm>
            <a:off x="4024964" y="1736531"/>
            <a:ext cx="1080000" cy="413321"/>
          </a:xfrm>
          <a:prstGeom prst="rect">
            <a:avLst/>
          </a:prstGeom>
        </p:spPr>
      </p:pic>
      <p:cxnSp>
        <p:nvCxnSpPr>
          <p:cNvPr id="10" name="Straight Connector 9"/>
          <p:cNvCxnSpPr/>
          <p:nvPr/>
        </p:nvCxnSpPr>
        <p:spPr bwMode="auto">
          <a:xfrm flipV="1">
            <a:off x="2483768" y="2585204"/>
            <a:ext cx="4176000" cy="4316"/>
          </a:xfrm>
          <a:prstGeom prst="line">
            <a:avLst/>
          </a:prstGeom>
          <a:solidFill>
            <a:srgbClr val="00B8FF"/>
          </a:solidFill>
          <a:ln w="19050" cap="flat" cmpd="sng" algn="ctr">
            <a:solidFill>
              <a:schemeClr val="tx1">
                <a:lumMod val="50000"/>
                <a:lumOff val="50000"/>
              </a:schemeClr>
            </a:solidFill>
            <a:prstDash val="solid"/>
            <a:round/>
            <a:headEnd type="none" w="med" len="med"/>
            <a:tailEnd type="none" w="med" len="med"/>
          </a:ln>
          <a:effectLst/>
        </p:spPr>
      </p:cxnSp>
      <p:cxnSp>
        <p:nvCxnSpPr>
          <p:cNvPr id="11" name="Straight Arrow Connector 10"/>
          <p:cNvCxnSpPr/>
          <p:nvPr/>
        </p:nvCxnSpPr>
        <p:spPr bwMode="auto">
          <a:xfrm rot="5400000">
            <a:off x="2375688" y="2697440"/>
            <a:ext cx="216000" cy="160"/>
          </a:xfrm>
          <a:prstGeom prst="straightConnector1">
            <a:avLst/>
          </a:prstGeom>
          <a:solidFill>
            <a:srgbClr val="00B8FF"/>
          </a:solidFill>
          <a:ln w="19050" cap="flat" cmpd="sng" algn="ctr">
            <a:solidFill>
              <a:schemeClr val="tx1">
                <a:lumMod val="50000"/>
                <a:lumOff val="50000"/>
              </a:schemeClr>
            </a:solidFill>
            <a:prstDash val="solid"/>
            <a:round/>
            <a:headEnd type="none" w="med" len="med"/>
            <a:tailEnd type="arrow"/>
          </a:ln>
          <a:effectLst/>
        </p:spPr>
      </p:cxnSp>
      <p:cxnSp>
        <p:nvCxnSpPr>
          <p:cNvPr id="12" name="Straight Arrow Connector 11"/>
          <p:cNvCxnSpPr/>
          <p:nvPr/>
        </p:nvCxnSpPr>
        <p:spPr bwMode="auto">
          <a:xfrm rot="5400000">
            <a:off x="6552312" y="2697440"/>
            <a:ext cx="216000" cy="160"/>
          </a:xfrm>
          <a:prstGeom prst="straightConnector1">
            <a:avLst/>
          </a:prstGeom>
          <a:solidFill>
            <a:srgbClr val="00B8FF"/>
          </a:solidFill>
          <a:ln w="19050" cap="flat" cmpd="sng" algn="ctr">
            <a:solidFill>
              <a:schemeClr val="tx1">
                <a:lumMod val="50000"/>
                <a:lumOff val="50000"/>
              </a:schemeClr>
            </a:solidFill>
            <a:prstDash val="solid"/>
            <a:round/>
            <a:headEnd type="none" w="med" len="med"/>
            <a:tailEnd type="arrow"/>
          </a:ln>
          <a:effectLst/>
        </p:spPr>
      </p:cxnSp>
      <p:sp>
        <p:nvSpPr>
          <p:cNvPr id="62" name="Rectangle 61"/>
          <p:cNvSpPr/>
          <p:nvPr/>
        </p:nvSpPr>
        <p:spPr bwMode="auto">
          <a:xfrm>
            <a:off x="611188" y="2816352"/>
            <a:ext cx="3780000" cy="3456000"/>
          </a:xfrm>
          <a:prstGeom prst="rect">
            <a:avLst/>
          </a:prstGeom>
          <a:solidFill>
            <a:schemeClr val="bg1"/>
          </a:solidFill>
          <a:ln w="19050">
            <a:solidFill>
              <a:srgbClr val="C00000"/>
            </a:solidFill>
            <a:round/>
            <a:headEnd/>
            <a:tailEnd/>
          </a:ln>
        </p:spPr>
        <p:txBody>
          <a:bodyPr rtlCol="0" anchor="t" anchorCtr="0"/>
          <a:lstStyle/>
          <a:p>
            <a:pPr algn="ctr"/>
            <a:r>
              <a:rPr lang="de-DE" sz="1800" b="1" dirty="0" smtClean="0">
                <a:latin typeface="Arial Narrow" pitchFamily="34" charset="0"/>
              </a:rPr>
              <a:t>Single Node</a:t>
            </a: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lgn="ctr"/>
            <a:endParaRPr lang="de-DE" sz="1800" b="1" dirty="0" smtClean="0">
              <a:latin typeface="Arial Narrow" pitchFamily="34" charset="0"/>
            </a:endParaRPr>
          </a:p>
          <a:p>
            <a:pPr>
              <a:buClr>
                <a:srgbClr val="C00000"/>
              </a:buClr>
              <a:buFont typeface="Wingdings" pitchFamily="2" charset="2"/>
              <a:buChar char="§"/>
            </a:pPr>
            <a:r>
              <a:rPr lang="de-DE" sz="1600" b="1" dirty="0" smtClean="0">
                <a:latin typeface="Arial Narrow" pitchFamily="34" charset="0"/>
              </a:rPr>
              <a:t>  </a:t>
            </a:r>
            <a:r>
              <a:rPr lang="de-DE" sz="1600" dirty="0" smtClean="0">
                <a:latin typeface="Arial Narrow" pitchFamily="34" charset="0"/>
              </a:rPr>
              <a:t>NAS Filer</a:t>
            </a:r>
          </a:p>
          <a:p>
            <a:pPr>
              <a:buClr>
                <a:srgbClr val="C00000"/>
              </a:buClr>
              <a:buFont typeface="Wingdings" pitchFamily="2" charset="2"/>
              <a:buChar char="§"/>
            </a:pPr>
            <a:r>
              <a:rPr lang="de-DE" sz="1600" dirty="0" smtClean="0">
                <a:latin typeface="Arial Narrow" pitchFamily="34" charset="0"/>
              </a:rPr>
              <a:t>  iSCSI Target</a:t>
            </a:r>
          </a:p>
          <a:p>
            <a:pPr>
              <a:buClr>
                <a:srgbClr val="C00000"/>
              </a:buClr>
              <a:buFont typeface="Wingdings" pitchFamily="2" charset="2"/>
              <a:buChar char="§"/>
            </a:pPr>
            <a:r>
              <a:rPr lang="de-DE" sz="1600" dirty="0" smtClean="0">
                <a:latin typeface="Arial Narrow" pitchFamily="34" charset="0"/>
              </a:rPr>
              <a:t>  Backup</a:t>
            </a:r>
          </a:p>
          <a:p>
            <a:pPr>
              <a:buClr>
                <a:srgbClr val="C00000"/>
              </a:buClr>
              <a:buFont typeface="Wingdings" pitchFamily="2" charset="2"/>
              <a:buChar char="§"/>
            </a:pPr>
            <a:r>
              <a:rPr lang="de-DE" sz="1600" dirty="0" smtClean="0">
                <a:latin typeface="Arial Narrow" pitchFamily="34" charset="0"/>
              </a:rPr>
              <a:t>  </a:t>
            </a:r>
            <a:r>
              <a:rPr lang="de-DE" sz="1600" dirty="0" err="1" smtClean="0">
                <a:latin typeface="Arial Narrow" pitchFamily="34" charset="0"/>
              </a:rPr>
              <a:t>Storage</a:t>
            </a:r>
            <a:r>
              <a:rPr lang="de-DE" sz="1600" dirty="0" smtClean="0">
                <a:latin typeface="Arial Narrow" pitchFamily="34" charset="0"/>
              </a:rPr>
              <a:t> </a:t>
            </a:r>
            <a:r>
              <a:rPr lang="de-DE" sz="1600" dirty="0" err="1" smtClean="0">
                <a:latin typeface="Arial Narrow" pitchFamily="34" charset="0"/>
              </a:rPr>
              <a:t>Consolidation</a:t>
            </a:r>
            <a:endParaRPr lang="de-DE" sz="1600" dirty="0" smtClean="0">
              <a:latin typeface="Arial Narrow" pitchFamily="34" charset="0"/>
            </a:endParaRPr>
          </a:p>
          <a:p>
            <a:pPr>
              <a:buClr>
                <a:srgbClr val="C00000"/>
              </a:buClr>
              <a:buFont typeface="Wingdings" pitchFamily="2" charset="2"/>
              <a:buChar char="§"/>
            </a:pPr>
            <a:endParaRPr lang="de-DE" sz="1600" dirty="0" smtClean="0">
              <a:latin typeface="Arial Narrow" pitchFamily="34" charset="0"/>
            </a:endParaRPr>
          </a:p>
          <a:p>
            <a:endParaRPr lang="en-US" sz="1800" b="1" dirty="0">
              <a:latin typeface="Arial Narrow" pitchFamily="34" charset="0"/>
            </a:endParaRPr>
          </a:p>
        </p:txBody>
      </p:sp>
      <p:pic>
        <p:nvPicPr>
          <p:cNvPr id="20490" name="Picture 10" descr="Hewlett-Packard DL380 G7"/>
          <p:cNvPicPr>
            <a:picLocks noChangeAspect="1" noChangeArrowheads="1"/>
          </p:cNvPicPr>
          <p:nvPr/>
        </p:nvPicPr>
        <p:blipFill>
          <a:blip r:embed="rId4" cstate="print"/>
          <a:srcRect t="10448" b="56218"/>
          <a:stretch>
            <a:fillRect/>
          </a:stretch>
        </p:blipFill>
        <p:spPr bwMode="auto">
          <a:xfrm>
            <a:off x="1403648" y="3340100"/>
            <a:ext cx="1872000" cy="485334"/>
          </a:xfrm>
          <a:prstGeom prst="rect">
            <a:avLst/>
          </a:prstGeom>
          <a:noFill/>
        </p:spPr>
      </p:pic>
      <p:pic>
        <p:nvPicPr>
          <p:cNvPr id="20492" name="Picture 12" descr="Intel SR2612URR (performance server)"/>
          <p:cNvPicPr>
            <a:picLocks noChangeAspect="1" noChangeArrowheads="1"/>
          </p:cNvPicPr>
          <p:nvPr/>
        </p:nvPicPr>
        <p:blipFill>
          <a:blip r:embed="rId5" cstate="print"/>
          <a:srcRect t="11373" b="49580"/>
          <a:stretch>
            <a:fillRect/>
          </a:stretch>
        </p:blipFill>
        <p:spPr bwMode="auto">
          <a:xfrm>
            <a:off x="900113" y="3916164"/>
            <a:ext cx="1714500" cy="520700"/>
          </a:xfrm>
          <a:prstGeom prst="rect">
            <a:avLst/>
          </a:prstGeom>
          <a:noFill/>
        </p:spPr>
      </p:pic>
      <p:pic>
        <p:nvPicPr>
          <p:cNvPr id="3" name="Picture 4" descr="ASA8003-X2H-S2-R 8U Server"/>
          <p:cNvPicPr>
            <a:picLocks noChangeAspect="1" noChangeArrowheads="1"/>
          </p:cNvPicPr>
          <p:nvPr/>
        </p:nvPicPr>
        <p:blipFill>
          <a:blip r:embed="rId6" cstate="print"/>
          <a:srcRect t="5844" b="16569"/>
          <a:stretch>
            <a:fillRect/>
          </a:stretch>
        </p:blipFill>
        <p:spPr bwMode="auto">
          <a:xfrm>
            <a:off x="2267744" y="4505409"/>
            <a:ext cx="1728000" cy="1126957"/>
          </a:xfrm>
          <a:prstGeom prst="rect">
            <a:avLst/>
          </a:prstGeom>
          <a:noFill/>
        </p:spPr>
      </p:pic>
      <p:pic>
        <p:nvPicPr>
          <p:cNvPr id="20482" name="Picture 2" descr="Rackserver S3316O"/>
          <p:cNvPicPr>
            <a:picLocks noChangeAspect="1" noChangeArrowheads="1"/>
          </p:cNvPicPr>
          <p:nvPr/>
        </p:nvPicPr>
        <p:blipFill>
          <a:blip r:embed="rId7" cstate="print"/>
          <a:srcRect t="4998" r="2775" b="49601"/>
          <a:stretch>
            <a:fillRect/>
          </a:stretch>
        </p:blipFill>
        <p:spPr bwMode="auto">
          <a:xfrm>
            <a:off x="4957440" y="3232791"/>
            <a:ext cx="1610048" cy="626535"/>
          </a:xfrm>
          <a:prstGeom prst="rect">
            <a:avLst/>
          </a:prstGeom>
          <a:noFill/>
        </p:spPr>
      </p:pic>
      <p:pic>
        <p:nvPicPr>
          <p:cNvPr id="20486" name="Picture 6" descr="EUROstor GmbH ES-8724DSS (with Areca ARC-1882LP)"/>
          <p:cNvPicPr>
            <a:picLocks noChangeAspect="1" noChangeArrowheads="1"/>
          </p:cNvPicPr>
          <p:nvPr/>
        </p:nvPicPr>
        <p:blipFill>
          <a:blip r:embed="rId8" cstate="print"/>
          <a:srcRect r="3254" b="51484"/>
          <a:stretch>
            <a:fillRect/>
          </a:stretch>
        </p:blipFill>
        <p:spPr bwMode="auto">
          <a:xfrm>
            <a:off x="4970140" y="3868162"/>
            <a:ext cx="1602110" cy="624882"/>
          </a:xfrm>
          <a:prstGeom prst="rect">
            <a:avLst/>
          </a:prstGeom>
          <a:noFill/>
        </p:spPr>
      </p:pic>
      <p:pic>
        <p:nvPicPr>
          <p:cNvPr id="64" name="Picture 2" descr="Rackserver S3316O"/>
          <p:cNvPicPr>
            <a:picLocks noChangeAspect="1" noChangeArrowheads="1"/>
          </p:cNvPicPr>
          <p:nvPr/>
        </p:nvPicPr>
        <p:blipFill>
          <a:blip r:embed="rId7" cstate="print"/>
          <a:srcRect l="906" t="4998" b="49601"/>
          <a:stretch>
            <a:fillRect/>
          </a:stretch>
        </p:blipFill>
        <p:spPr bwMode="auto">
          <a:xfrm>
            <a:off x="6727031" y="3234605"/>
            <a:ext cx="1640993" cy="626535"/>
          </a:xfrm>
          <a:prstGeom prst="rect">
            <a:avLst/>
          </a:prstGeom>
          <a:noFill/>
        </p:spPr>
      </p:pic>
      <p:pic>
        <p:nvPicPr>
          <p:cNvPr id="65" name="Picture 6" descr="EUROstor GmbH ES-8724DSS (with Areca ARC-1882LP)"/>
          <p:cNvPicPr>
            <a:picLocks noChangeAspect="1" noChangeArrowheads="1"/>
          </p:cNvPicPr>
          <p:nvPr/>
        </p:nvPicPr>
        <p:blipFill>
          <a:blip r:embed="rId8" cstate="print"/>
          <a:srcRect l="2488" b="51484"/>
          <a:stretch>
            <a:fillRect/>
          </a:stretch>
        </p:blipFill>
        <p:spPr bwMode="auto">
          <a:xfrm>
            <a:off x="6753225" y="3854210"/>
            <a:ext cx="1614799" cy="624882"/>
          </a:xfrm>
          <a:prstGeom prst="rect">
            <a:avLst/>
          </a:prstGeom>
          <a:noFill/>
        </p:spPr>
      </p:pic>
      <p:pic>
        <p:nvPicPr>
          <p:cNvPr id="20" name="Picture 12" descr="Intel SR2612URR (performance server)"/>
          <p:cNvPicPr>
            <a:picLocks noChangeAspect="1" noChangeArrowheads="1"/>
          </p:cNvPicPr>
          <p:nvPr/>
        </p:nvPicPr>
        <p:blipFill>
          <a:blip r:embed="rId5" cstate="print"/>
          <a:srcRect l="2488" t="11373" b="49580"/>
          <a:stretch>
            <a:fillRect/>
          </a:stretch>
        </p:blipFill>
        <p:spPr bwMode="auto">
          <a:xfrm>
            <a:off x="6753225" y="4428179"/>
            <a:ext cx="1614799" cy="502934"/>
          </a:xfrm>
          <a:prstGeom prst="rect">
            <a:avLst/>
          </a:prstGeom>
          <a:noFill/>
        </p:spPr>
      </p:pic>
      <p:pic>
        <p:nvPicPr>
          <p:cNvPr id="21" name="Picture 12" descr="Intel SR2612URR (performance server)"/>
          <p:cNvPicPr>
            <a:picLocks noChangeAspect="1" noChangeArrowheads="1"/>
          </p:cNvPicPr>
          <p:nvPr/>
        </p:nvPicPr>
        <p:blipFill>
          <a:blip r:embed="rId5" cstate="print"/>
          <a:srcRect t="11373" r="2679" b="49580"/>
          <a:stretch>
            <a:fillRect/>
          </a:stretch>
        </p:blipFill>
        <p:spPr bwMode="auto">
          <a:xfrm>
            <a:off x="4970140" y="4428179"/>
            <a:ext cx="1611635" cy="502934"/>
          </a:xfrm>
          <a:prstGeom prst="rect">
            <a:avLst/>
          </a:prstGeom>
          <a:noFill/>
        </p:spPr>
      </p:pic>
      <p:pic>
        <p:nvPicPr>
          <p:cNvPr id="18438" name="Picture 6" descr="http://www.aicipc.com/images/product/medium/XC-34D1-0_Front.jpg"/>
          <p:cNvPicPr>
            <a:picLocks noChangeAspect="1" noChangeArrowheads="1"/>
          </p:cNvPicPr>
          <p:nvPr/>
        </p:nvPicPr>
        <p:blipFill>
          <a:blip r:embed="rId9" cstate="print"/>
          <a:srcRect l="21761" t="7000" r="20572" b="7222"/>
          <a:stretch>
            <a:fillRect/>
          </a:stretch>
        </p:blipFill>
        <p:spPr bwMode="auto">
          <a:xfrm>
            <a:off x="900113" y="3463090"/>
            <a:ext cx="314301" cy="350637"/>
          </a:xfrm>
          <a:prstGeom prst="rect">
            <a:avLst/>
          </a:prstGeom>
          <a:noFill/>
        </p:spPr>
      </p:pic>
      <p:pic>
        <p:nvPicPr>
          <p:cNvPr id="18440" name="Picture 8" descr="http://www.aicipc.com/images/product/medium/XD-SA12-010R-B_Front.jpg"/>
          <p:cNvPicPr>
            <a:picLocks noChangeAspect="1" noChangeArrowheads="1"/>
          </p:cNvPicPr>
          <p:nvPr/>
        </p:nvPicPr>
        <p:blipFill>
          <a:blip r:embed="rId10" cstate="print"/>
          <a:srcRect l="35881" r="31452"/>
          <a:stretch>
            <a:fillRect/>
          </a:stretch>
        </p:blipFill>
        <p:spPr bwMode="auto">
          <a:xfrm>
            <a:off x="3419872" y="3245540"/>
            <a:ext cx="509186" cy="1169050"/>
          </a:xfrm>
          <a:prstGeom prst="rect">
            <a:avLst/>
          </a:prstGeom>
          <a:noFill/>
        </p:spPr>
      </p:pic>
    </p:spTree>
    <p:extLst>
      <p:ext uri="{BB962C8B-B14F-4D97-AF65-F5344CB8AC3E}">
        <p14:creationId xmlns="" xmlns:p14="http://schemas.microsoft.com/office/powerpoint/2010/main" val="65395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What‘s new?</a:t>
            </a:r>
            <a:endParaRPr lang="en-US" sz="3200" b="1" kern="0" dirty="0">
              <a:solidFill>
                <a:srgbClr val="C00000"/>
              </a:solidFill>
              <a:latin typeface="Arial Narrow" pitchFamily="34" charset="0"/>
            </a:endParaRPr>
          </a:p>
        </p:txBody>
      </p:sp>
      <p:sp>
        <p:nvSpPr>
          <p:cNvPr id="6" name="Rectangle 3"/>
          <p:cNvSpPr txBox="1">
            <a:spLocks noChangeArrowheads="1"/>
          </p:cNvSpPr>
          <p:nvPr/>
        </p:nvSpPr>
        <p:spPr bwMode="auto">
          <a:xfrm>
            <a:off x="571669" y="980728"/>
            <a:ext cx="8032779" cy="5500726"/>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96875" lvl="1" indent="-282575" defTabSz="449263">
              <a:lnSpc>
                <a:spcPct val="90000"/>
              </a:lnSpc>
              <a:spcBef>
                <a:spcPts val="0"/>
              </a:spcBef>
              <a:buClr>
                <a:srgbClr val="C00000"/>
              </a:buClr>
              <a:buSzPct val="100000"/>
            </a:pPr>
            <a:r>
              <a:rPr lang="en-US" sz="2800" b="1" cap="small" dirty="0" smtClean="0">
                <a:solidFill>
                  <a:schemeClr val="tx1">
                    <a:lumMod val="65000"/>
                    <a:lumOff val="35000"/>
                  </a:schemeClr>
                </a:solidFill>
                <a:latin typeface="Arial Narrow" pitchFamily="34" charset="0"/>
              </a:rPr>
              <a:t>Active-Active Failover for </a:t>
            </a:r>
            <a:r>
              <a:rPr lang="en-US" sz="2800" b="1" cap="small" dirty="0" err="1" smtClean="0">
                <a:solidFill>
                  <a:schemeClr val="tx1">
                    <a:lumMod val="65000"/>
                    <a:lumOff val="35000"/>
                  </a:schemeClr>
                </a:solidFill>
                <a:latin typeface="Arial Narrow" pitchFamily="34" charset="0"/>
              </a:rPr>
              <a:t>iSCSI</a:t>
            </a:r>
            <a:r>
              <a:rPr lang="en-US" sz="2800" b="1" cap="small" dirty="0" smtClean="0">
                <a:solidFill>
                  <a:schemeClr val="tx1">
                    <a:lumMod val="65000"/>
                    <a:lumOff val="35000"/>
                  </a:schemeClr>
                </a:solidFill>
                <a:latin typeface="Arial Narrow" pitchFamily="34" charset="0"/>
              </a:rPr>
              <a:t> Volumes</a:t>
            </a:r>
          </a:p>
          <a:p>
            <a:pPr marL="396875" marR="0" lvl="1" indent="-282575" algn="l" defTabSz="449263" rtl="0" eaLnBrk="1" fontAlgn="base" latinLnBrk="0" hangingPunct="1">
              <a:lnSpc>
                <a:spcPct val="90000"/>
              </a:lnSpc>
              <a:spcBef>
                <a:spcPts val="0"/>
              </a:spcBef>
              <a:spcAft>
                <a:spcPct val="0"/>
              </a:spcAft>
              <a:buClr>
                <a:srgbClr val="C00000"/>
              </a:buClr>
              <a:buSzPct val="100000"/>
              <a:buFont typeface="Arial" pitchFamily="34" charset="0"/>
              <a:buNone/>
              <a:tabLst/>
              <a:defRPr/>
            </a:pPr>
            <a:endParaRPr lang="en-US" sz="1800" b="1" dirty="0" smtClean="0">
              <a:latin typeface="Arial Narrow" pitchFamily="34" charset="0"/>
              <a:ea typeface="+mn-ea"/>
              <a:cs typeface="+mn-cs"/>
            </a:endParaRPr>
          </a:p>
          <a:p>
            <a:pPr marL="360363" indent="-273050">
              <a:spcAft>
                <a:spcPts val="1200"/>
              </a:spcAft>
              <a:buClr>
                <a:srgbClr val="C00000"/>
              </a:buClr>
              <a:buFont typeface="Wingdings" pitchFamily="2" charset="2"/>
              <a:buChar char="§"/>
              <a:defRPr/>
            </a:pPr>
            <a:r>
              <a:rPr lang="en-US" b="1" kern="0" dirty="0" smtClean="0">
                <a:latin typeface="Arial Narrow" pitchFamily="34" charset="0"/>
              </a:rPr>
              <a:t>Doubles your overall performance</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Increases read and write performance by 100%</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Single Point of Failure is eliminated</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Includes self-validation of the system</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Speeds up networking connectivity</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Enhances cluster security </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Cuts Active-Active switching time in half compared </a:t>
            </a:r>
            <a:br>
              <a:rPr lang="en-US" b="1" kern="0" dirty="0" smtClean="0">
                <a:latin typeface="Arial Narrow" pitchFamily="34" charset="0"/>
              </a:rPr>
            </a:br>
            <a:r>
              <a:rPr lang="en-US" b="1" kern="0" dirty="0" smtClean="0">
                <a:latin typeface="Arial Narrow" pitchFamily="34" charset="0"/>
              </a:rPr>
              <a:t>to Active-Passive</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Fully utilizes all processing power on both cluster nodes</a:t>
            </a:r>
          </a:p>
          <a:p>
            <a:pPr marL="360363" indent="-273050">
              <a:spcAft>
                <a:spcPts val="1200"/>
              </a:spcAft>
              <a:buClr>
                <a:srgbClr val="C00000"/>
              </a:buClr>
              <a:buFont typeface="Wingdings" pitchFamily="2" charset="2"/>
              <a:buChar char="§"/>
              <a:defRPr/>
            </a:pPr>
            <a:endParaRPr lang="en-GB" b="1" kern="0" dirty="0" smtClean="0">
              <a:latin typeface="Arial Narrow" pitchFamily="34" charset="0"/>
            </a:endParaRPr>
          </a:p>
        </p:txBody>
      </p:sp>
      <p:pic>
        <p:nvPicPr>
          <p:cNvPr id="7" name="Picture 6" descr="Open-E DSS V7 plus Active-Active.png"/>
          <p:cNvPicPr>
            <a:picLocks noChangeAspect="1"/>
          </p:cNvPicPr>
          <p:nvPr/>
        </p:nvPicPr>
        <p:blipFill>
          <a:blip r:embed="rId3" cstate="print"/>
          <a:stretch>
            <a:fillRect/>
          </a:stretch>
        </p:blipFill>
        <p:spPr>
          <a:xfrm>
            <a:off x="5652120" y="1610120"/>
            <a:ext cx="2809694" cy="289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5395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What‘s new?</a:t>
            </a:r>
            <a:endParaRPr lang="en-US" sz="3200" b="1" kern="0" dirty="0">
              <a:solidFill>
                <a:srgbClr val="C00000"/>
              </a:solidFill>
              <a:latin typeface="Arial Narrow" pitchFamily="34" charset="0"/>
            </a:endParaRPr>
          </a:p>
        </p:txBody>
      </p:sp>
      <p:sp>
        <p:nvSpPr>
          <p:cNvPr id="6" name="Rectangle 3"/>
          <p:cNvSpPr txBox="1">
            <a:spLocks noChangeArrowheads="1"/>
          </p:cNvSpPr>
          <p:nvPr/>
        </p:nvSpPr>
        <p:spPr bwMode="auto">
          <a:xfrm>
            <a:off x="539552" y="980728"/>
            <a:ext cx="8032779" cy="5500726"/>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96875" lvl="1" indent="-282575" defTabSz="449263">
              <a:lnSpc>
                <a:spcPct val="90000"/>
              </a:lnSpc>
              <a:spcBef>
                <a:spcPts val="0"/>
              </a:spcBef>
              <a:buClr>
                <a:srgbClr val="C00000"/>
              </a:buClr>
              <a:buSzPct val="100000"/>
            </a:pPr>
            <a:r>
              <a:rPr lang="en-US" sz="2800" b="1" cap="small" dirty="0" smtClean="0">
                <a:solidFill>
                  <a:schemeClr val="tx1">
                    <a:lumMod val="65000"/>
                    <a:lumOff val="35000"/>
                  </a:schemeClr>
                </a:solidFill>
                <a:latin typeface="Arial Narrow" pitchFamily="34" charset="0"/>
              </a:rPr>
              <a:t>More changes in the software</a:t>
            </a:r>
          </a:p>
          <a:p>
            <a:pPr marL="396875" marR="0" lvl="1" indent="-282575" algn="l" defTabSz="449263" rtl="0" eaLnBrk="1" fontAlgn="base" latinLnBrk="0" hangingPunct="1">
              <a:lnSpc>
                <a:spcPct val="90000"/>
              </a:lnSpc>
              <a:spcBef>
                <a:spcPts val="0"/>
              </a:spcBef>
              <a:spcAft>
                <a:spcPct val="0"/>
              </a:spcAft>
              <a:buClr>
                <a:srgbClr val="C00000"/>
              </a:buClr>
              <a:buSzPct val="100000"/>
              <a:buFont typeface="Arial" pitchFamily="34" charset="0"/>
              <a:buNone/>
              <a:tabLst/>
              <a:defRPr/>
            </a:pPr>
            <a:endParaRPr lang="en-US" sz="1800" b="1" dirty="0" smtClean="0">
              <a:latin typeface="Arial Narrow" pitchFamily="34" charset="0"/>
              <a:ea typeface="+mn-ea"/>
              <a:cs typeface="+mn-cs"/>
            </a:endParaRPr>
          </a:p>
          <a:p>
            <a:pPr marL="360363" indent="-273050">
              <a:spcAft>
                <a:spcPts val="1200"/>
              </a:spcAft>
              <a:buClr>
                <a:srgbClr val="C00000"/>
              </a:buClr>
              <a:buFont typeface="Wingdings" pitchFamily="2" charset="2"/>
              <a:buChar char="§"/>
              <a:defRPr/>
            </a:pPr>
            <a:r>
              <a:rPr lang="en-US" b="1" kern="0" dirty="0" smtClean="0">
                <a:latin typeface="Arial Narrow" pitchFamily="34" charset="0"/>
              </a:rPr>
              <a:t>Improved Active-Passive Failover functionality</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Improved </a:t>
            </a:r>
            <a:r>
              <a:rPr lang="en-US" b="1" kern="0" dirty="0" err="1" smtClean="0">
                <a:latin typeface="Arial Narrow" pitchFamily="34" charset="0"/>
              </a:rPr>
              <a:t>iSCSI</a:t>
            </a:r>
            <a:r>
              <a:rPr lang="en-US" b="1" kern="0" dirty="0" smtClean="0">
                <a:latin typeface="Arial Narrow" pitchFamily="34" charset="0"/>
              </a:rPr>
              <a:t> Failover Configuration </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New improved GUI with Status Icons</a:t>
            </a:r>
          </a:p>
          <a:p>
            <a:pPr marL="360363" indent="-273050">
              <a:spcAft>
                <a:spcPts val="1200"/>
              </a:spcAft>
              <a:buClr>
                <a:srgbClr val="C00000"/>
              </a:buClr>
              <a:buFont typeface="Wingdings" pitchFamily="2" charset="2"/>
              <a:buChar char="§"/>
              <a:defRPr/>
            </a:pPr>
            <a:r>
              <a:rPr lang="en-US" b="1" kern="0" dirty="0" smtClean="0">
                <a:latin typeface="Arial Narrow" pitchFamily="34" charset="0"/>
              </a:rPr>
              <a:t>Full focus on 64-bit Architecture </a:t>
            </a:r>
            <a:endParaRPr lang="en-GB" b="1" kern="0" dirty="0" smtClean="0">
              <a:latin typeface="Arial Narrow" pitchFamily="34" charset="0"/>
            </a:endParaRPr>
          </a:p>
          <a:p>
            <a:pPr marL="360363" indent="-273050">
              <a:spcAft>
                <a:spcPts val="600"/>
              </a:spcAft>
              <a:buClr>
                <a:srgbClr val="C00000"/>
              </a:buClr>
              <a:buFont typeface="Wingdings" pitchFamily="2" charset="2"/>
              <a:buChar char="§"/>
              <a:defRPr/>
            </a:pPr>
            <a:r>
              <a:rPr lang="en-US" b="1" kern="0" dirty="0" smtClean="0">
                <a:latin typeface="Arial Narrow" pitchFamily="34" charset="0"/>
              </a:rPr>
              <a:t>New software architecture enabling </a:t>
            </a:r>
            <a:br>
              <a:rPr lang="en-US" b="1" kern="0" dirty="0" smtClean="0">
                <a:latin typeface="Arial Narrow" pitchFamily="34" charset="0"/>
              </a:rPr>
            </a:br>
            <a:r>
              <a:rPr lang="en-US" b="1" kern="0" dirty="0" smtClean="0">
                <a:latin typeface="Arial Narrow" pitchFamily="34" charset="0"/>
              </a:rPr>
              <a:t>extended cloud functionality (coming soon)</a:t>
            </a:r>
            <a:endParaRPr lang="en-GB" b="1" kern="0" dirty="0" smtClean="0">
              <a:latin typeface="Arial Narrow" pitchFamily="34" charset="0"/>
            </a:endParaRPr>
          </a:p>
        </p:txBody>
      </p:sp>
      <p:pic>
        <p:nvPicPr>
          <p:cNvPr id="5" name="Picture 4" descr="Open-E DSS V7 - Product Logo - L.png"/>
          <p:cNvPicPr>
            <a:picLocks noChangeAspect="1"/>
          </p:cNvPicPr>
          <p:nvPr/>
        </p:nvPicPr>
        <p:blipFill>
          <a:blip r:embed="rId3" cstate="print"/>
          <a:stretch>
            <a:fillRect/>
          </a:stretch>
        </p:blipFill>
        <p:spPr>
          <a:xfrm>
            <a:off x="5724488" y="2924944"/>
            <a:ext cx="3240000" cy="32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5395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08520" y="1136938"/>
            <a:ext cx="4405188" cy="707886"/>
          </a:xfrm>
          <a:prstGeom prst="rect">
            <a:avLst/>
          </a:prstGeom>
          <a:noFill/>
          <a:ln w="9525">
            <a:noFill/>
            <a:miter lim="800000"/>
            <a:headEnd/>
            <a:tailEnd/>
          </a:ln>
        </p:spPr>
        <p:txBody>
          <a:bodyPr wrap="square">
            <a:spAutoFit/>
          </a:bodyPr>
          <a:lstStyle/>
          <a:p>
            <a:pPr algn="ctr">
              <a:spcAft>
                <a:spcPts val="600"/>
              </a:spcAft>
              <a:buClr>
                <a:srgbClr val="000000"/>
              </a:buClr>
              <a:buSzPct val="100000"/>
              <a:buFont typeface="Arial" charset="0"/>
              <a:buNone/>
            </a:pPr>
            <a:r>
              <a:rPr lang="de-DE" sz="4000" b="1" dirty="0" smtClean="0">
                <a:solidFill>
                  <a:srgbClr val="CC0000"/>
                </a:solidFill>
                <a:latin typeface="Arial Narrow" pitchFamily="34" charset="0"/>
              </a:rPr>
              <a:t>Let‘s begin!</a:t>
            </a:r>
            <a:endParaRPr lang="en-US" sz="4000" b="1" dirty="0">
              <a:solidFill>
                <a:schemeClr val="tx1"/>
              </a:solidFill>
              <a:latin typeface="Arial Narrow" pitchFamily="34" charset="0"/>
            </a:endParaRPr>
          </a:p>
        </p:txBody>
      </p:sp>
      <p:grpSp>
        <p:nvGrpSpPr>
          <p:cNvPr id="2" name="Group 6"/>
          <p:cNvGrpSpPr/>
          <p:nvPr/>
        </p:nvGrpSpPr>
        <p:grpSpPr>
          <a:xfrm>
            <a:off x="2210250" y="2044769"/>
            <a:ext cx="4680000" cy="3328447"/>
            <a:chOff x="3563888" y="2708920"/>
            <a:chExt cx="4680000" cy="3328447"/>
          </a:xfrm>
        </p:grpSpPr>
        <p:pic>
          <p:nvPicPr>
            <p:cNvPr id="1026" name="Picture 2"/>
            <p:cNvPicPr>
              <a:picLocks noChangeAspect="1" noChangeArrowheads="1"/>
            </p:cNvPicPr>
            <p:nvPr/>
          </p:nvPicPr>
          <p:blipFill>
            <a:blip r:embed="rId2" cstate="print"/>
            <a:srcRect/>
            <a:stretch>
              <a:fillRect/>
            </a:stretch>
          </p:blipFill>
          <p:spPr bwMode="auto">
            <a:xfrm>
              <a:off x="3563888" y="2708920"/>
              <a:ext cx="4680000" cy="3328447"/>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bwMode="auto">
            <a:xfrm>
              <a:off x="4659603" y="3861048"/>
              <a:ext cx="2576693" cy="613218"/>
            </a:xfrm>
            <a:prstGeom prst="rect">
              <a:avLst/>
            </a:prstGeom>
            <a:solidFill>
              <a:schemeClr val="bg1"/>
            </a:solidFill>
            <a:ln w="0">
              <a:noFill/>
              <a:round/>
              <a:headEnd/>
              <a:tailEnd/>
            </a:ln>
          </p:spPr>
          <p:txBody>
            <a:bodyPr rtlCol="0" anchor="ctr"/>
            <a:lstStyle/>
            <a:p>
              <a:pPr algn="ctr"/>
              <a:r>
                <a:rPr lang="de-DE" sz="2300" b="1" dirty="0" smtClean="0">
                  <a:solidFill>
                    <a:srgbClr val="C00000"/>
                  </a:solidFill>
                  <a:latin typeface="Arial Narrow" pitchFamily="34" charset="0"/>
                </a:rPr>
                <a:t>Your Name</a:t>
              </a:r>
              <a:endParaRPr lang="en-US" sz="2300" b="1" dirty="0">
                <a:solidFill>
                  <a:srgbClr val="C00000"/>
                </a:solidFill>
                <a:latin typeface="Arial Narrow"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2462213"/>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Introduction  </a:t>
            </a:r>
          </a:p>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to Open-E DSS V7</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2462213"/>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Installing Open-E DSS V7 </a:t>
            </a:r>
          </a:p>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(as a VM, RAID and Flash Stick)</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Installing Open-E DSS V7</a:t>
            </a:r>
            <a:endParaRPr lang="en-US" sz="3200" b="1" kern="0" dirty="0">
              <a:solidFill>
                <a:srgbClr val="C00000"/>
              </a:solidFill>
              <a:latin typeface="Arial Narrow" pitchFamily="34" charset="0"/>
            </a:endParaRPr>
          </a:p>
        </p:txBody>
      </p:sp>
      <p:sp>
        <p:nvSpPr>
          <p:cNvPr id="9" name="Rectangle 8"/>
          <p:cNvSpPr/>
          <p:nvPr/>
        </p:nvSpPr>
        <p:spPr>
          <a:xfrm>
            <a:off x="539552" y="908720"/>
            <a:ext cx="7993261" cy="4816703"/>
          </a:xfrm>
          <a:prstGeom prst="rect">
            <a:avLst/>
          </a:prstGeom>
        </p:spPr>
        <p:txBody>
          <a:bodyPr wrap="square">
            <a:spAutoFit/>
          </a:bodyPr>
          <a:lstStyle/>
          <a:p>
            <a:pPr>
              <a:buClr>
                <a:srgbClr val="C00000"/>
              </a:buClr>
              <a:defRPr/>
            </a:pPr>
            <a:r>
              <a:rPr lang="en-US" b="1" cap="small" dirty="0" smtClean="0">
                <a:solidFill>
                  <a:schemeClr val="tx1">
                    <a:lumMod val="65000"/>
                    <a:lumOff val="35000"/>
                  </a:schemeClr>
                </a:solidFill>
                <a:latin typeface="Arial Narrow" pitchFamily="34" charset="0"/>
                <a:ea typeface="+mn-ea"/>
                <a:cs typeface="+mn-cs"/>
              </a:rPr>
              <a:t>Open-E recommends to install DSS V7 on a SATA DOM,</a:t>
            </a:r>
            <a:r>
              <a:rPr lang="pl-PL" b="1" cap="small" dirty="0" smtClean="0">
                <a:solidFill>
                  <a:schemeClr val="tx1">
                    <a:lumMod val="65000"/>
                    <a:lumOff val="35000"/>
                  </a:schemeClr>
                </a:solidFill>
                <a:latin typeface="Arial Narrow" pitchFamily="34" charset="0"/>
                <a:ea typeface="+mn-ea"/>
                <a:cs typeface="+mn-cs"/>
              </a:rPr>
              <a:t> </a:t>
            </a:r>
            <a:r>
              <a:rPr lang="en-US" b="1" cap="small" dirty="0" smtClean="0">
                <a:solidFill>
                  <a:schemeClr val="tx1">
                    <a:lumMod val="65000"/>
                    <a:lumOff val="35000"/>
                  </a:schemeClr>
                </a:solidFill>
                <a:latin typeface="Arial Narrow" pitchFamily="34" charset="0"/>
                <a:ea typeface="+mn-ea"/>
                <a:cs typeface="+mn-cs"/>
              </a:rPr>
              <a:t>IDE DOM and or a SSD</a:t>
            </a:r>
            <a:r>
              <a:rPr lang="pl-PL" b="1" cap="small" dirty="0" smtClean="0">
                <a:solidFill>
                  <a:schemeClr val="tx1">
                    <a:lumMod val="65000"/>
                    <a:lumOff val="35000"/>
                  </a:schemeClr>
                </a:solidFill>
                <a:latin typeface="Arial Narrow" pitchFamily="34" charset="0"/>
                <a:ea typeface="+mn-ea"/>
                <a:cs typeface="+mn-cs"/>
              </a:rPr>
              <a:t> </a:t>
            </a:r>
            <a:r>
              <a:rPr lang="en-US" b="1" cap="small" dirty="0" smtClean="0">
                <a:solidFill>
                  <a:schemeClr val="tx1">
                    <a:lumMod val="65000"/>
                    <a:lumOff val="35000"/>
                  </a:schemeClr>
                </a:solidFill>
                <a:latin typeface="Arial Narrow" pitchFamily="34" charset="0"/>
                <a:ea typeface="+mn-ea"/>
                <a:cs typeface="+mn-cs"/>
              </a:rPr>
              <a:t>Drive as they have a higher MTBF. </a:t>
            </a:r>
            <a:endParaRPr lang="pl-PL" b="1" cap="small" dirty="0" smtClean="0">
              <a:solidFill>
                <a:schemeClr val="tx1">
                  <a:lumMod val="65000"/>
                  <a:lumOff val="35000"/>
                </a:schemeClr>
              </a:solidFill>
              <a:latin typeface="Arial Narrow" pitchFamily="34" charset="0"/>
              <a:ea typeface="+mn-ea"/>
              <a:cs typeface="+mn-cs"/>
            </a:endParaRPr>
          </a:p>
          <a:p>
            <a:pPr>
              <a:buClr>
                <a:srgbClr val="C00000"/>
              </a:buClr>
              <a:defRPr/>
            </a:pPr>
            <a:endParaRPr lang="en-US" b="1" cap="small" dirty="0" smtClean="0">
              <a:solidFill>
                <a:schemeClr val="tx1">
                  <a:lumMod val="65000"/>
                  <a:lumOff val="35000"/>
                </a:schemeClr>
              </a:solidFill>
              <a:latin typeface="Arial Narrow" pitchFamily="34" charset="0"/>
              <a:ea typeface="+mn-ea"/>
              <a:cs typeface="+mn-cs"/>
            </a:endParaRPr>
          </a:p>
          <a:p>
            <a:pPr>
              <a:buClr>
                <a:srgbClr val="C00000"/>
              </a:buClr>
              <a:defRPr/>
            </a:pPr>
            <a:r>
              <a:rPr lang="en-US" b="1" cap="small" dirty="0" smtClean="0">
                <a:solidFill>
                  <a:schemeClr val="tx1">
                    <a:lumMod val="65000"/>
                    <a:lumOff val="35000"/>
                  </a:schemeClr>
                </a:solidFill>
                <a:latin typeface="Arial Narrow" pitchFamily="34" charset="0"/>
                <a:ea typeface="+mn-ea"/>
                <a:cs typeface="+mn-cs"/>
              </a:rPr>
              <a:t>We have found out that many of the USB</a:t>
            </a:r>
            <a:r>
              <a:rPr lang="pl-PL" b="1" cap="small" dirty="0" smtClean="0">
                <a:solidFill>
                  <a:schemeClr val="tx1">
                    <a:lumMod val="65000"/>
                    <a:lumOff val="35000"/>
                  </a:schemeClr>
                </a:solidFill>
                <a:latin typeface="Arial Narrow" pitchFamily="34" charset="0"/>
                <a:ea typeface="+mn-ea"/>
                <a:cs typeface="+mn-cs"/>
              </a:rPr>
              <a:t> </a:t>
            </a:r>
            <a:r>
              <a:rPr lang="en-US" b="1" cap="small" dirty="0" smtClean="0">
                <a:solidFill>
                  <a:schemeClr val="tx1">
                    <a:lumMod val="65000"/>
                    <a:lumOff val="35000"/>
                  </a:schemeClr>
                </a:solidFill>
                <a:latin typeface="Arial Narrow" pitchFamily="34" charset="0"/>
                <a:ea typeface="+mn-ea"/>
                <a:cs typeface="+mn-cs"/>
              </a:rPr>
              <a:t>Flash Sticks have lower life of 4 years and under even with some that have</a:t>
            </a:r>
            <a:r>
              <a:rPr lang="pl-PL" b="1" cap="small" dirty="0" smtClean="0">
                <a:solidFill>
                  <a:schemeClr val="tx1">
                    <a:lumMod val="65000"/>
                    <a:lumOff val="35000"/>
                  </a:schemeClr>
                </a:solidFill>
                <a:latin typeface="Arial Narrow" pitchFamily="34" charset="0"/>
                <a:ea typeface="+mn-ea"/>
                <a:cs typeface="+mn-cs"/>
              </a:rPr>
              <a:t> </a:t>
            </a:r>
            <a:r>
              <a:rPr lang="en-US" b="1" cap="small" dirty="0" smtClean="0">
                <a:solidFill>
                  <a:schemeClr val="tx1">
                    <a:lumMod val="65000"/>
                    <a:lumOff val="35000"/>
                  </a:schemeClr>
                </a:solidFill>
                <a:latin typeface="Arial Narrow" pitchFamily="34" charset="0"/>
                <a:ea typeface="+mn-ea"/>
                <a:cs typeface="+mn-cs"/>
              </a:rPr>
              <a:t>the Wear Leveling support they can Still fail. </a:t>
            </a:r>
          </a:p>
          <a:p>
            <a:pPr marL="228600" indent="-228600">
              <a:buClr>
                <a:srgbClr val="C00000"/>
              </a:buClr>
              <a:defRPr/>
            </a:pPr>
            <a:endParaRPr lang="en-US" sz="1400" cap="small" dirty="0" smtClean="0">
              <a:solidFill>
                <a:srgbClr val="000000"/>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de-DE" b="1" kern="0" dirty="0" smtClean="0">
                <a:solidFill>
                  <a:srgbClr val="000000"/>
                </a:solidFill>
                <a:latin typeface="Arial Narrow" pitchFamily="34" charset="0"/>
              </a:rPr>
              <a:t>RAID</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Create a 2GB Volume from the RAID </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Create the RAID Array</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Make the 2GB volume the 1st boot order</a:t>
            </a:r>
          </a:p>
          <a:p>
            <a:pPr marL="228600" lvl="1" indent="304800" defTabSz="449263">
              <a:spcBef>
                <a:spcPts val="0"/>
              </a:spcBef>
              <a:spcAft>
                <a:spcPts val="0"/>
              </a:spcAft>
              <a:buClr>
                <a:srgbClr val="C00000"/>
              </a:buClr>
              <a:buSzPct val="100000"/>
              <a:buFont typeface="Arial Narrow" pitchFamily="34" charset="0"/>
              <a:buChar char="–"/>
              <a:tabLst>
                <a:tab pos="533400" algn="l"/>
              </a:tabLst>
              <a:defRPr/>
            </a:pPr>
            <a:r>
              <a:rPr lang="en-US" kern="0" dirty="0">
                <a:solidFill>
                  <a:srgbClr val="000000"/>
                </a:solidFill>
                <a:latin typeface="Arial Narrow" pitchFamily="34" charset="0"/>
              </a:rPr>
              <a:t>Other capacity amount will be available to be used for the </a:t>
            </a:r>
            <a:r>
              <a:rPr lang="en-US" kern="0" dirty="0" smtClean="0">
                <a:solidFill>
                  <a:srgbClr val="000000"/>
                </a:solidFill>
                <a:latin typeface="Arial Narrow" pitchFamily="34" charset="0"/>
              </a:rPr>
              <a:t>DSS</a:t>
            </a:r>
            <a:r>
              <a:rPr lang="pl-PL" kern="0" dirty="0" smtClean="0">
                <a:solidFill>
                  <a:srgbClr val="000000"/>
                </a:solidFill>
                <a:latin typeface="Arial Narrow" pitchFamily="34" charset="0"/>
              </a:rPr>
              <a:t> 	</a:t>
            </a:r>
            <a:r>
              <a:rPr lang="en-US" kern="0" dirty="0" smtClean="0">
                <a:solidFill>
                  <a:srgbClr val="000000"/>
                </a:solidFill>
                <a:latin typeface="Arial Narrow" pitchFamily="34" charset="0"/>
              </a:rPr>
              <a:t>V7 </a:t>
            </a:r>
            <a:r>
              <a:rPr lang="en-US" kern="0" dirty="0">
                <a:solidFill>
                  <a:srgbClr val="000000"/>
                </a:solidFill>
                <a:latin typeface="Arial Narrow" pitchFamily="34" charset="0"/>
              </a:rPr>
              <a:t>Volume </a:t>
            </a:r>
            <a:r>
              <a:rPr lang="en-US" kern="0" dirty="0" smtClean="0">
                <a:solidFill>
                  <a:srgbClr val="000000"/>
                </a:solidFill>
                <a:latin typeface="Arial Narrow" pitchFamily="34" charset="0"/>
              </a:rPr>
              <a:t>manger</a:t>
            </a:r>
            <a:endParaRPr lang="de-DE" b="1" kern="0" dirty="0" smtClean="0">
              <a:solidFill>
                <a:srgbClr val="000000"/>
              </a:solidFill>
              <a:latin typeface="Arial Narrow" pitchFamily="34" charset="0"/>
            </a:endParaRPr>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Installing Open-E DSS V7</a:t>
            </a:r>
            <a:endParaRPr lang="en-US" sz="3200" b="1" kern="0" dirty="0">
              <a:solidFill>
                <a:srgbClr val="C00000"/>
              </a:solidFill>
              <a:latin typeface="Arial Narrow" pitchFamily="34" charset="0"/>
            </a:endParaRPr>
          </a:p>
        </p:txBody>
      </p:sp>
      <p:sp>
        <p:nvSpPr>
          <p:cNvPr id="9" name="Rectangle 8"/>
          <p:cNvSpPr/>
          <p:nvPr/>
        </p:nvSpPr>
        <p:spPr>
          <a:xfrm>
            <a:off x="539552" y="908720"/>
            <a:ext cx="7993261" cy="5632311"/>
          </a:xfrm>
          <a:prstGeom prst="rect">
            <a:avLst/>
          </a:prstGeom>
        </p:spPr>
        <p:txBody>
          <a:bodyPr wrap="square">
            <a:spAutoFit/>
          </a:bodyPr>
          <a:lstStyle/>
          <a:p>
            <a:pPr marL="228600" lvl="1" indent="-228600" defTabSz="449263">
              <a:spcBef>
                <a:spcPts val="0"/>
              </a:spcBef>
              <a:spcAft>
                <a:spcPts val="600"/>
              </a:spcAft>
              <a:buClr>
                <a:srgbClr val="C00000"/>
              </a:buClr>
              <a:buSzPct val="100000"/>
              <a:buFont typeface="Wingdings" pitchFamily="2" charset="2"/>
              <a:buChar char="§"/>
              <a:defRPr/>
            </a:pPr>
            <a:r>
              <a:rPr lang="de-DE" b="1" kern="0" dirty="0" smtClean="0">
                <a:solidFill>
                  <a:srgbClr val="000000"/>
                </a:solidFill>
                <a:latin typeface="Arial Narrow" pitchFamily="34" charset="0"/>
              </a:rPr>
              <a:t>Virtual Machine</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Prepare virtual storage with minimum of 2GB</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Configure CPU, Memory and NICs for the VM</a:t>
            </a:r>
          </a:p>
          <a:p>
            <a:pPr marL="228600" lvl="1" indent="304800" defTabSz="449263">
              <a:spcBef>
                <a:spcPts val="0"/>
              </a:spcBef>
              <a:spcAft>
                <a:spcPts val="0"/>
              </a:spcAft>
              <a:buClr>
                <a:srgbClr val="C00000"/>
              </a:buClr>
              <a:buSzPct val="100000"/>
              <a:buFont typeface="Arial Narrow" pitchFamily="34" charset="0"/>
              <a:buChar char="–"/>
              <a:tabLst>
                <a:tab pos="533400" algn="l"/>
              </a:tabLst>
              <a:defRPr/>
            </a:pPr>
            <a:r>
              <a:rPr lang="en-US" kern="0" dirty="0">
                <a:solidFill>
                  <a:srgbClr val="000000"/>
                </a:solidFill>
                <a:latin typeface="Arial Narrow" pitchFamily="34" charset="0"/>
              </a:rPr>
              <a:t>Have DSS V7 ISO image available to be installed as a VM </a:t>
            </a:r>
            <a:r>
              <a:rPr lang="pl-PL" kern="0" dirty="0" smtClean="0">
                <a:solidFill>
                  <a:srgbClr val="000000"/>
                </a:solidFill>
                <a:latin typeface="Arial Narrow" pitchFamily="34" charset="0"/>
              </a:rPr>
              <a:t>	</a:t>
            </a:r>
            <a:r>
              <a:rPr lang="en-US" kern="0" dirty="0" smtClean="0">
                <a:solidFill>
                  <a:srgbClr val="000000"/>
                </a:solidFill>
                <a:latin typeface="Arial Narrow" pitchFamily="34" charset="0"/>
              </a:rPr>
              <a:t>(</a:t>
            </a:r>
            <a:r>
              <a:rPr lang="en-US" kern="0" dirty="0">
                <a:solidFill>
                  <a:srgbClr val="000000"/>
                </a:solidFill>
                <a:latin typeface="Arial Narrow" pitchFamily="34" charset="0"/>
              </a:rPr>
              <a:t>typically via NFS mounts or others)</a:t>
            </a:r>
          </a:p>
          <a:p>
            <a:pPr marL="228600" lvl="1" indent="304800" defTabSz="449263">
              <a:spcBef>
                <a:spcPts val="0"/>
              </a:spcBef>
              <a:spcAft>
                <a:spcPts val="0"/>
              </a:spcAft>
              <a:buClr>
                <a:srgbClr val="C00000"/>
              </a:buClr>
              <a:buSzPct val="100000"/>
              <a:buFont typeface="Arial Narrow" pitchFamily="34" charset="0"/>
              <a:buChar char="–"/>
              <a:defRPr/>
            </a:pPr>
            <a:endParaRPr lang="de-DE" sz="1400" dirty="0" smtClean="0">
              <a:latin typeface="Arial Narrow" pitchFamily="34" charset="0"/>
            </a:endParaRPr>
          </a:p>
          <a:p>
            <a:pPr marL="228600" lvl="1" indent="-228600" defTabSz="449263">
              <a:spcBef>
                <a:spcPts val="0"/>
              </a:spcBef>
              <a:spcAft>
                <a:spcPts val="600"/>
              </a:spcAft>
              <a:buClr>
                <a:srgbClr val="C00000"/>
              </a:buClr>
              <a:buSzPct val="100000"/>
              <a:buFont typeface="Wingdings" pitchFamily="2" charset="2"/>
              <a:buChar char="§"/>
              <a:defRPr/>
            </a:pPr>
            <a:r>
              <a:rPr lang="de-DE" b="1" kern="0" dirty="0">
                <a:solidFill>
                  <a:srgbClr val="000000"/>
                </a:solidFill>
                <a:latin typeface="Arial Narrow" pitchFamily="34" charset="0"/>
              </a:rPr>
              <a:t>USB Flash </a:t>
            </a:r>
            <a:r>
              <a:rPr lang="de-DE" b="1" kern="0" dirty="0" smtClean="0">
                <a:solidFill>
                  <a:srgbClr val="000000"/>
                </a:solidFill>
                <a:latin typeface="Arial Narrow" pitchFamily="34" charset="0"/>
              </a:rPr>
              <a:t>Stick (to be used to install not as the main boot media)</a:t>
            </a:r>
            <a:endParaRPr lang="de-DE" b="1" kern="0" dirty="0">
              <a:solidFill>
                <a:srgbClr val="000000"/>
              </a:solidFill>
              <a:latin typeface="Arial Narrow" pitchFamily="34" charset="0"/>
            </a:endParaRP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Recommend 2GB or more (please remove all other partitions)</a:t>
            </a:r>
          </a:p>
          <a:p>
            <a:pPr marL="228600" lvl="1" indent="304800" defTabSz="449263">
              <a:spcBef>
                <a:spcPts val="0"/>
              </a:spcBef>
              <a:spcAft>
                <a:spcPts val="0"/>
              </a:spcAft>
              <a:buClr>
                <a:srgbClr val="C00000"/>
              </a:buClr>
              <a:buSzPct val="100000"/>
              <a:buFont typeface="Arial Narrow" pitchFamily="34" charset="0"/>
              <a:buChar char="–"/>
              <a:tabLst>
                <a:tab pos="533400" algn="l"/>
              </a:tabLst>
              <a:defRPr/>
            </a:pPr>
            <a:r>
              <a:rPr lang="en-US" kern="0" dirty="0">
                <a:solidFill>
                  <a:srgbClr val="000000"/>
                </a:solidFill>
                <a:latin typeface="Arial Narrow" pitchFamily="34" charset="0"/>
              </a:rPr>
              <a:t>Use Wear Leveling (If possible) USB Flash Sticks or DOMs “Disk </a:t>
            </a:r>
            <a:r>
              <a:rPr lang="pl-PL" kern="0" dirty="0" smtClean="0">
                <a:solidFill>
                  <a:srgbClr val="000000"/>
                </a:solidFill>
                <a:latin typeface="Arial Narrow" pitchFamily="34" charset="0"/>
              </a:rPr>
              <a:t>	</a:t>
            </a:r>
            <a:r>
              <a:rPr lang="en-US" kern="0" dirty="0" smtClean="0">
                <a:solidFill>
                  <a:srgbClr val="000000"/>
                </a:solidFill>
                <a:latin typeface="Arial Narrow" pitchFamily="34" charset="0"/>
              </a:rPr>
              <a:t>on Modules</a:t>
            </a:r>
            <a:r>
              <a:rPr lang="en-US" kern="0" dirty="0">
                <a:solidFill>
                  <a:srgbClr val="000000"/>
                </a:solidFill>
                <a:latin typeface="Arial Narrow" pitchFamily="34" charset="0"/>
              </a:rPr>
              <a:t>”</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Unpack the DSS V7 ZIP version</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Format via Fat 16 or 32</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Use the “bootinst.exe” </a:t>
            </a:r>
          </a:p>
          <a:p>
            <a:pPr marL="228600" lvl="1" indent="304800" defTabSz="449263">
              <a:spcBef>
                <a:spcPts val="0"/>
              </a:spcBef>
              <a:spcAft>
                <a:spcPts val="0"/>
              </a:spcAft>
              <a:buClr>
                <a:srgbClr val="C00000"/>
              </a:buClr>
              <a:buSzPct val="100000"/>
              <a:buFont typeface="Arial Narrow" pitchFamily="34" charset="0"/>
              <a:buChar char="–"/>
              <a:defRPr/>
            </a:pPr>
            <a:r>
              <a:rPr lang="en-US" kern="0" dirty="0">
                <a:solidFill>
                  <a:srgbClr val="000000"/>
                </a:solidFill>
                <a:latin typeface="Arial Narrow" pitchFamily="34" charset="0"/>
              </a:rPr>
              <a:t>Make USB the 1st boot order</a:t>
            </a:r>
            <a:endParaRPr lang="de-DE" kern="0" dirty="0">
              <a:solidFill>
                <a:srgbClr val="000000"/>
              </a:solidFill>
              <a:latin typeface="Arial Narrow" pitchFamily="34" charset="0"/>
            </a:endParaRPr>
          </a:p>
        </p:txBody>
      </p:sp>
    </p:spTree>
    <p:extLst>
      <p:ext uri="{BB962C8B-B14F-4D97-AF65-F5344CB8AC3E}">
        <p14:creationId xmlns:p14="http://schemas.microsoft.com/office/powerpoint/2010/main" xmlns="" val="662861451"/>
      </p:ext>
    </p:extLst>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8" y="1559072"/>
            <a:ext cx="7921624" cy="2877711"/>
          </a:xfrm>
          <a:prstGeom prst="rect">
            <a:avLst/>
          </a:prstGeom>
          <a:noFill/>
          <a:ln w="9525">
            <a:noFill/>
            <a:miter lim="800000"/>
            <a:headEnd/>
            <a:tailEnd/>
          </a:ln>
        </p:spPr>
        <p:txBody>
          <a:bodyPr wrap="square">
            <a:spAutoFit/>
          </a:bodyPr>
          <a:lstStyle/>
          <a:p>
            <a:pPr marL="0" lvl="5" algn="ctr" fontAlgn="base">
              <a:spcBef>
                <a:spcPct val="0"/>
              </a:spcBef>
              <a:spcAft>
                <a:spcPts val="600"/>
              </a:spcAft>
              <a:buClr>
                <a:srgbClr val="000000"/>
              </a:buClr>
              <a:buSzPct val="100000"/>
            </a:pPr>
            <a:r>
              <a:rPr lang="de-DE" sz="3200" b="1" dirty="0" smtClean="0">
                <a:solidFill>
                  <a:srgbClr val="C00000"/>
                </a:solidFill>
                <a:latin typeface="Arial Narrow" pitchFamily="34" charset="0"/>
              </a:rPr>
              <a:t>Lab Work</a:t>
            </a:r>
          </a:p>
          <a:p>
            <a:pPr marL="514350" indent="-514350" algn="ctr">
              <a:defRPr/>
            </a:pPr>
            <a:r>
              <a:rPr lang="en-US" sz="3200" dirty="0" smtClean="0">
                <a:solidFill>
                  <a:schemeClr val="tx1">
                    <a:lumMod val="65000"/>
                    <a:lumOff val="35000"/>
                  </a:schemeClr>
                </a:solidFill>
                <a:latin typeface="Arial Narrow" pitchFamily="34" charset="0"/>
              </a:rPr>
              <a:t>15 minutes to install Open-E DSS V7 </a:t>
            </a:r>
          </a:p>
          <a:p>
            <a:pPr marL="514350" indent="-514350" algn="ctr">
              <a:defRPr/>
            </a:pPr>
            <a:r>
              <a:rPr lang="en-US" sz="3200" dirty="0" smtClean="0">
                <a:solidFill>
                  <a:schemeClr val="tx1">
                    <a:lumMod val="65000"/>
                    <a:lumOff val="35000"/>
                  </a:schemeClr>
                </a:solidFill>
                <a:latin typeface="Arial Narrow" pitchFamily="34" charset="0"/>
              </a:rPr>
              <a:t>as a Virtual Machine</a:t>
            </a:r>
          </a:p>
          <a:p>
            <a:pPr marL="0" lvl="5" algn="ctr" fontAlgn="base">
              <a:spcBef>
                <a:spcPct val="0"/>
              </a:spcBef>
              <a:spcAft>
                <a:spcPct val="0"/>
              </a:spcAft>
              <a:buClr>
                <a:srgbClr val="000000"/>
              </a:buClr>
              <a:buSzPct val="100000"/>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Installing Open-E DSS V7</a:t>
            </a:r>
            <a:endParaRPr lang="en-US" sz="3200" b="1" kern="0" dirty="0">
              <a:solidFill>
                <a:srgbClr val="C00000"/>
              </a:solidFill>
              <a:latin typeface="Arial Narrow" pitchFamily="34" charset="0"/>
            </a:endParaRPr>
          </a:p>
        </p:txBody>
      </p:sp>
      <p:sp>
        <p:nvSpPr>
          <p:cNvPr id="6" name="Rectangle 5"/>
          <p:cNvSpPr/>
          <p:nvPr/>
        </p:nvSpPr>
        <p:spPr>
          <a:xfrm>
            <a:off x="539552" y="908720"/>
            <a:ext cx="7993261" cy="4985980"/>
          </a:xfrm>
          <a:prstGeom prst="rect">
            <a:avLst/>
          </a:prstGeom>
        </p:spPr>
        <p:txBody>
          <a:bodyPr wrap="square">
            <a:spAutoFit/>
          </a:bodyPr>
          <a:lstStyle/>
          <a:p>
            <a:pPr marL="228600" indent="-228600">
              <a:buClr>
                <a:srgbClr val="C00000"/>
              </a:buClr>
              <a:defRPr/>
            </a:pPr>
            <a:r>
              <a:rPr lang="de-DE" sz="2800" b="1" cap="small" dirty="0">
                <a:solidFill>
                  <a:schemeClr val="tx1">
                    <a:lumMod val="65000"/>
                    <a:lumOff val="35000"/>
                  </a:schemeClr>
                </a:solidFill>
                <a:latin typeface="Arial Narrow" pitchFamily="34" charset="0"/>
                <a:ea typeface="+mn-ea"/>
                <a:cs typeface="+mn-cs"/>
              </a:rPr>
              <a:t>Other Mediums that can be </a:t>
            </a:r>
            <a:r>
              <a:rPr lang="de-DE" sz="2800" b="1" cap="small" dirty="0" smtClean="0">
                <a:solidFill>
                  <a:schemeClr val="tx1">
                    <a:lumMod val="65000"/>
                    <a:lumOff val="35000"/>
                  </a:schemeClr>
                </a:solidFill>
                <a:latin typeface="Arial Narrow" pitchFamily="34" charset="0"/>
                <a:ea typeface="+mn-ea"/>
                <a:cs typeface="+mn-cs"/>
              </a:rPr>
              <a:t>used</a:t>
            </a:r>
            <a:endParaRPr lang="en-US" sz="2800" b="1" cap="small" dirty="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0"/>
              </a:spcAft>
              <a:buClr>
                <a:srgbClr val="C00000"/>
              </a:buClr>
              <a:buSzPct val="100000"/>
              <a:buFont typeface="Wingdings" pitchFamily="2" charset="2"/>
              <a:buChar char="§"/>
              <a:defRPr/>
            </a:pPr>
            <a:r>
              <a:rPr lang="en-US" dirty="0" smtClean="0">
                <a:latin typeface="Arial Narrow" pitchFamily="34" charset="0"/>
                <a:cs typeface="Arial" pitchFamily="34" charset="0"/>
              </a:rPr>
              <a:t>Can be used with </a:t>
            </a:r>
            <a:r>
              <a:rPr lang="en-US" b="1" dirty="0" smtClean="0">
                <a:latin typeface="Arial Narrow" pitchFamily="34" charset="0"/>
                <a:cs typeface="Arial" pitchFamily="34" charset="0"/>
              </a:rPr>
              <a:t>Hard Drives</a:t>
            </a:r>
            <a:r>
              <a:rPr lang="en-US" dirty="0" smtClean="0">
                <a:latin typeface="Arial Narrow" pitchFamily="34" charset="0"/>
                <a:cs typeface="Arial" pitchFamily="34" charset="0"/>
              </a:rPr>
              <a:t>, </a:t>
            </a:r>
            <a:r>
              <a:rPr lang="en-US" b="1" dirty="0" smtClean="0">
                <a:latin typeface="Arial Narrow" pitchFamily="34" charset="0"/>
                <a:cs typeface="Arial" pitchFamily="34" charset="0"/>
              </a:rPr>
              <a:t>FC Targets </a:t>
            </a:r>
            <a:r>
              <a:rPr lang="en-US" dirty="0" smtClean="0">
                <a:latin typeface="Arial Narrow" pitchFamily="34" charset="0"/>
                <a:cs typeface="Arial" pitchFamily="34" charset="0"/>
              </a:rPr>
              <a:t>(4Gb and 8Gb FC HBA’s), </a:t>
            </a:r>
            <a:r>
              <a:rPr lang="en-US" b="1" dirty="0" smtClean="0">
                <a:latin typeface="Arial Narrow" pitchFamily="34" charset="0"/>
                <a:cs typeface="Arial" pitchFamily="34" charset="0"/>
              </a:rPr>
              <a:t>Onboard RAID </a:t>
            </a:r>
            <a:r>
              <a:rPr lang="en-US" dirty="0" smtClean="0">
                <a:latin typeface="Arial Narrow" pitchFamily="34" charset="0"/>
                <a:cs typeface="Arial" pitchFamily="34" charset="0"/>
              </a:rPr>
              <a:t>controllers with RAID 1, </a:t>
            </a:r>
            <a:r>
              <a:rPr lang="en-US" b="1" dirty="0" smtClean="0">
                <a:latin typeface="Arial Narrow" pitchFamily="34" charset="0"/>
                <a:cs typeface="Arial" pitchFamily="34" charset="0"/>
              </a:rPr>
              <a:t>SATA DOMs</a:t>
            </a:r>
            <a:endParaRPr lang="de-DE" b="1" kern="0" dirty="0" smtClean="0">
              <a:solidFill>
                <a:srgbClr val="000000"/>
              </a:solidFill>
              <a:latin typeface="Arial Narrow" pitchFamily="34" charset="0"/>
            </a:endParaRPr>
          </a:p>
          <a:p>
            <a:pPr marL="228600" lvl="1" indent="-228600" defTabSz="449263">
              <a:spcBef>
                <a:spcPts val="0"/>
              </a:spcBef>
              <a:spcAft>
                <a:spcPts val="600"/>
              </a:spcAft>
              <a:buClr>
                <a:srgbClr val="C00000"/>
              </a:buClr>
              <a:buSzPct val="100000"/>
              <a:defRPr/>
            </a:pPr>
            <a:endParaRPr lang="de-DE" sz="1400" b="1" cap="small" dirty="0" smtClean="0">
              <a:solidFill>
                <a:schemeClr val="tx1">
                  <a:lumMod val="65000"/>
                  <a:lumOff val="35000"/>
                </a:schemeClr>
              </a:solidFill>
              <a:latin typeface="Arial Narrow" pitchFamily="34" charset="0"/>
              <a:ea typeface="+mn-ea"/>
              <a:cs typeface="+mn-cs"/>
            </a:endParaRPr>
          </a:p>
          <a:p>
            <a:pPr marL="228600" lvl="1" indent="-228600" defTabSz="449263">
              <a:buClr>
                <a:srgbClr val="C00000"/>
              </a:buClr>
              <a:buSzPct val="100000"/>
              <a:defRPr/>
            </a:pPr>
            <a:r>
              <a:rPr lang="de-DE" sz="2800" b="1" cap="small" dirty="0">
                <a:solidFill>
                  <a:schemeClr val="tx1">
                    <a:lumMod val="65000"/>
                    <a:lumOff val="35000"/>
                  </a:schemeClr>
                </a:solidFill>
                <a:latin typeface="Arial Narrow" pitchFamily="34" charset="0"/>
                <a:ea typeface="+mn-ea"/>
                <a:cs typeface="+mn-cs"/>
              </a:rPr>
              <a:t>Additional </a:t>
            </a:r>
            <a:r>
              <a:rPr lang="de-DE" sz="2800" b="1" cap="small" dirty="0" smtClean="0">
                <a:solidFill>
                  <a:schemeClr val="tx1">
                    <a:lumMod val="65000"/>
                    <a:lumOff val="35000"/>
                  </a:schemeClr>
                </a:solidFill>
                <a:latin typeface="Arial Narrow" pitchFamily="34" charset="0"/>
                <a:ea typeface="+mn-ea"/>
                <a:cs typeface="+mn-cs"/>
              </a:rPr>
              <a:t>Information</a:t>
            </a:r>
            <a:r>
              <a:rPr lang="pl-PL" sz="2800" b="1" cap="small" dirty="0" smtClean="0">
                <a:solidFill>
                  <a:schemeClr val="tx1">
                    <a:lumMod val="65000"/>
                    <a:lumOff val="35000"/>
                  </a:schemeClr>
                </a:solidFill>
                <a:latin typeface="Arial Narrow" pitchFamily="34" charset="0"/>
                <a:ea typeface="+mn-ea"/>
                <a:cs typeface="+mn-cs"/>
              </a:rPr>
              <a:t/>
            </a:r>
            <a:br>
              <a:rPr lang="pl-PL" sz="2800" b="1" cap="small" dirty="0" smtClean="0">
                <a:solidFill>
                  <a:schemeClr val="tx1">
                    <a:lumMod val="65000"/>
                    <a:lumOff val="35000"/>
                  </a:schemeClr>
                </a:solidFill>
                <a:latin typeface="Arial Narrow" pitchFamily="34" charset="0"/>
                <a:ea typeface="+mn-ea"/>
                <a:cs typeface="+mn-cs"/>
              </a:rPr>
            </a:b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b="1" kern="0" dirty="0" smtClean="0">
                <a:solidFill>
                  <a:srgbClr val="000000"/>
                </a:solidFill>
                <a:latin typeface="Arial Narrow" pitchFamily="34" charset="0"/>
              </a:rPr>
              <a:t>Defaults to 64 bit mode</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Can run </a:t>
            </a:r>
            <a:r>
              <a:rPr lang="en-US" b="1" dirty="0" err="1" smtClean="0">
                <a:latin typeface="Arial Narrow" pitchFamily="34" charset="0"/>
                <a:cs typeface="Arial" pitchFamily="34" charset="0"/>
              </a:rPr>
              <a:t>Memtest</a:t>
            </a:r>
            <a:r>
              <a:rPr lang="en-US" dirty="0" smtClean="0">
                <a:latin typeface="Arial Narrow" pitchFamily="34" charset="0"/>
                <a:cs typeface="Arial" pitchFamily="34" charset="0"/>
              </a:rPr>
              <a:t> or other troubleshooting methods </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If carving out 1 partition for the installation of the DSS V7 you will </a:t>
            </a:r>
            <a:r>
              <a:rPr lang="en-US" b="1" dirty="0" smtClean="0">
                <a:latin typeface="Arial Narrow" pitchFamily="34" charset="0"/>
                <a:cs typeface="Arial" pitchFamily="34" charset="0"/>
              </a:rPr>
              <a:t>not be able </a:t>
            </a:r>
            <a:r>
              <a:rPr lang="en-US" dirty="0" smtClean="0">
                <a:latin typeface="Arial Narrow" pitchFamily="34" charset="0"/>
                <a:cs typeface="Arial" pitchFamily="34" charset="0"/>
              </a:rPr>
              <a:t>to use the rest of the capacity</a:t>
            </a:r>
          </a:p>
          <a:p>
            <a:pPr marL="228600" lvl="1" indent="-228600" defTabSz="449263">
              <a:spcBef>
                <a:spcPts val="0"/>
              </a:spcBef>
              <a:spcAft>
                <a:spcPts val="600"/>
              </a:spcAft>
              <a:buClr>
                <a:srgbClr val="C00000"/>
              </a:buClr>
              <a:buSzPct val="100000"/>
              <a:buFont typeface="Wingdings" pitchFamily="2" charset="2"/>
              <a:buChar char="§"/>
              <a:defRPr/>
            </a:pPr>
            <a:r>
              <a:rPr lang="en-US" b="1" dirty="0" smtClean="0">
                <a:latin typeface="Arial Narrow" pitchFamily="34" charset="0"/>
                <a:cs typeface="Arial" pitchFamily="34" charset="0"/>
              </a:rPr>
              <a:t>New RAID controllers </a:t>
            </a:r>
            <a:r>
              <a:rPr lang="en-US" dirty="0" smtClean="0">
                <a:latin typeface="Arial Narrow" pitchFamily="34" charset="0"/>
                <a:cs typeface="Arial" pitchFamily="34" charset="0"/>
              </a:rPr>
              <a:t>that require new drivers that are not in the DSS V7 might </a:t>
            </a:r>
            <a:r>
              <a:rPr lang="en-US" b="1" dirty="0" smtClean="0">
                <a:latin typeface="Arial Narrow" pitchFamily="34" charset="0"/>
                <a:cs typeface="Arial" pitchFamily="34" charset="0"/>
              </a:rPr>
              <a:t>not install or boot </a:t>
            </a:r>
            <a:r>
              <a:rPr lang="en-US" dirty="0" smtClean="0">
                <a:latin typeface="Arial Narrow" pitchFamily="34" charset="0"/>
                <a:cs typeface="Arial" pitchFamily="34" charset="0"/>
              </a:rPr>
              <a:t>properly</a:t>
            </a:r>
            <a:endParaRPr lang="en-US" b="1" dirty="0" smtClean="0">
              <a:latin typeface="Arial Narrow" pitchFamily="34" charset="0"/>
            </a:endParaRPr>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Agenda</a:t>
            </a:r>
            <a:endParaRPr lang="en-US" sz="3200" b="1" kern="0" dirty="0">
              <a:solidFill>
                <a:srgbClr val="C00000"/>
              </a:solidFill>
              <a:latin typeface="Arial Narrow" pitchFamily="34" charset="0"/>
            </a:endParaRPr>
          </a:p>
        </p:txBody>
      </p:sp>
      <p:sp>
        <p:nvSpPr>
          <p:cNvPr id="5" name="Rectangle 4"/>
          <p:cNvSpPr/>
          <p:nvPr/>
        </p:nvSpPr>
        <p:spPr>
          <a:xfrm>
            <a:off x="539552" y="908720"/>
            <a:ext cx="7993261" cy="5416868"/>
          </a:xfrm>
          <a:prstGeom prst="rect">
            <a:avLst/>
          </a:prstGeom>
        </p:spPr>
        <p:txBody>
          <a:bodyPr wrap="square">
            <a:spAutoFit/>
          </a:bodyPr>
          <a:lstStyle/>
          <a:p>
            <a:pPr marL="228600" indent="-228600">
              <a:buClr>
                <a:srgbClr val="C00000"/>
              </a:buClr>
              <a:defRPr/>
            </a:pPr>
            <a:r>
              <a:rPr lang="de-DE" sz="2800" b="1" cap="small" dirty="0" smtClean="0">
                <a:solidFill>
                  <a:schemeClr val="tx1">
                    <a:lumMod val="65000"/>
                    <a:lumOff val="35000"/>
                  </a:schemeClr>
                </a:solidFill>
                <a:latin typeface="Arial Narrow" pitchFamily="34" charset="0"/>
                <a:ea typeface="+mn-ea"/>
                <a:cs typeface="+mn-cs"/>
              </a:rPr>
              <a:t>OECE Training - Day 1</a:t>
            </a:r>
            <a:endParaRPr lang="en-US"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800" cap="small" dirty="0" smtClean="0">
              <a:solidFill>
                <a:srgbClr val="000000"/>
              </a:solidFill>
              <a:latin typeface="Arial Narrow" pitchFamily="34" charset="0"/>
              <a:ea typeface="+mn-ea"/>
              <a:cs typeface="+mn-cs"/>
            </a:endParaRPr>
          </a:p>
          <a:p>
            <a:pPr marL="228600" lvl="1" indent="-228600" defTabSz="449263">
              <a:spcBef>
                <a:spcPts val="0"/>
              </a:spcBef>
              <a:spcAft>
                <a:spcPts val="1200"/>
              </a:spcAft>
              <a:buClr>
                <a:srgbClr val="C00000"/>
              </a:buClr>
              <a:buSzPct val="100000"/>
              <a:buFont typeface="Wingdings" pitchFamily="2" charset="2"/>
              <a:buChar char="§"/>
              <a:defRPr/>
            </a:pPr>
            <a:r>
              <a:rPr lang="de-DE" sz="2000" b="1" kern="0" dirty="0" smtClean="0">
                <a:solidFill>
                  <a:srgbClr val="000000"/>
                </a:solidFill>
                <a:latin typeface="Arial Narrow" pitchFamily="34" charset="0"/>
              </a:rPr>
              <a:t>Welcome and Introduction</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Introduction to Open-E DSS V7</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Installing Open-E DSS V7 (as a VM, RAID and Flash Stick)</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Auto Failover - Active-Active with Open-E DSS V7 (</a:t>
            </a:r>
            <a:r>
              <a:rPr lang="en-US" sz="2000" b="1" kern="0" dirty="0" err="1" smtClean="0">
                <a:solidFill>
                  <a:srgbClr val="000000"/>
                </a:solidFill>
                <a:latin typeface="Arial Narrow" pitchFamily="34" charset="0"/>
              </a:rPr>
              <a:t>iSCSI</a:t>
            </a:r>
            <a:r>
              <a:rPr lang="en-US" sz="2000" b="1" kern="0" dirty="0" smtClean="0">
                <a:solidFill>
                  <a:srgbClr val="000000"/>
                </a:solidFill>
                <a:latin typeface="Arial Narrow" pitchFamily="34" charset="0"/>
              </a:rPr>
              <a:t>) and Active-Passive with Open-E DSS V6 (NFS)</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Data Replication</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Snapshots and Backup</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Multipath vs. Bonding &amp; MPIO with VMware and Windows</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Understanding Logs</a:t>
            </a:r>
          </a:p>
          <a:p>
            <a:pPr marL="228600" lvl="1" indent="-228600" defTabSz="449263">
              <a:spcBef>
                <a:spcPts val="0"/>
              </a:spcBef>
              <a:spcAft>
                <a:spcPts val="1200"/>
              </a:spcAft>
              <a:buClr>
                <a:srgbClr val="C00000"/>
              </a:buClr>
              <a:buSzPct val="100000"/>
              <a:buFont typeface="Wingdings" pitchFamily="2" charset="2"/>
              <a:buChar char="§"/>
              <a:defRPr/>
            </a:pPr>
            <a:r>
              <a:rPr lang="en-US" sz="2000" b="1" kern="0" dirty="0" smtClean="0">
                <a:solidFill>
                  <a:srgbClr val="000000"/>
                </a:solidFill>
                <a:latin typeface="Arial Narrow" pitchFamily="34" charset="0"/>
              </a:rPr>
              <a:t>Auto Failover Active-Active with Open-E DSS V7 (</a:t>
            </a:r>
            <a:r>
              <a:rPr lang="en-US" sz="2000" b="1" kern="0" dirty="0" err="1" smtClean="0">
                <a:solidFill>
                  <a:srgbClr val="000000"/>
                </a:solidFill>
                <a:latin typeface="Arial Narrow" pitchFamily="34" charset="0"/>
              </a:rPr>
              <a:t>iSCSI</a:t>
            </a:r>
            <a:r>
              <a:rPr lang="en-US" sz="2000" b="1" kern="0" dirty="0" smtClean="0">
                <a:solidFill>
                  <a:srgbClr val="000000"/>
                </a:solidFill>
                <a:latin typeface="Arial Narrow" pitchFamily="34" charset="0"/>
              </a:rPr>
              <a:t>), </a:t>
            </a:r>
            <a:br>
              <a:rPr lang="en-US" sz="2000" b="1" kern="0" dirty="0" smtClean="0">
                <a:solidFill>
                  <a:srgbClr val="000000"/>
                </a:solidFill>
                <a:latin typeface="Arial Narrow" pitchFamily="34" charset="0"/>
              </a:rPr>
            </a:br>
            <a:r>
              <a:rPr lang="en-US" sz="2000" b="1" kern="0" dirty="0" smtClean="0">
                <a:solidFill>
                  <a:srgbClr val="000000"/>
                </a:solidFill>
                <a:latin typeface="Arial Narrow" pitchFamily="34" charset="0"/>
              </a:rPr>
              <a:t>Zero-single-Point-of-Failure setup and best practices</a:t>
            </a:r>
          </a:p>
        </p:txBody>
      </p:sp>
    </p:spTree>
  </p:cSld>
  <p:clrMapOvr>
    <a:masterClrMapping/>
  </p:clrMapOvr>
  <p:transition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Installing Open-E DSS V7</a:t>
            </a:r>
            <a:endParaRPr lang="en-US" sz="3200" b="1" kern="0" dirty="0">
              <a:solidFill>
                <a:srgbClr val="C00000"/>
              </a:solidFill>
              <a:latin typeface="Arial Narrow" pitchFamily="34" charset="0"/>
            </a:endParaRPr>
          </a:p>
        </p:txBody>
      </p:sp>
      <p:sp>
        <p:nvSpPr>
          <p:cNvPr id="6" name="Rectangle 5"/>
          <p:cNvSpPr/>
          <p:nvPr/>
        </p:nvSpPr>
        <p:spPr>
          <a:xfrm>
            <a:off x="539552" y="908720"/>
            <a:ext cx="7993261" cy="4431983"/>
          </a:xfrm>
          <a:prstGeom prst="rect">
            <a:avLst/>
          </a:prstGeom>
        </p:spPr>
        <p:txBody>
          <a:bodyPr wrap="square">
            <a:spAutoFit/>
          </a:bodyPr>
          <a:lstStyle/>
          <a:p>
            <a:pPr marL="0" lvl="1" defTabSz="449263">
              <a:spcBef>
                <a:spcPts val="0"/>
              </a:spcBef>
              <a:spcAft>
                <a:spcPts val="600"/>
              </a:spcAft>
              <a:buClr>
                <a:srgbClr val="C00000"/>
              </a:buClr>
              <a:buSzPct val="100000"/>
              <a:defRPr/>
            </a:pPr>
            <a:r>
              <a:rPr lang="de-DE" sz="2800" b="1" cap="small" dirty="0">
                <a:solidFill>
                  <a:schemeClr val="tx1">
                    <a:lumMod val="65000"/>
                    <a:lumOff val="35000"/>
                  </a:schemeClr>
                </a:solidFill>
                <a:latin typeface="Arial Narrow" pitchFamily="34" charset="0"/>
                <a:ea typeface="+mn-ea"/>
                <a:cs typeface="+mn-cs"/>
              </a:rPr>
              <a:t>Additional </a:t>
            </a:r>
            <a:r>
              <a:rPr lang="de-DE" sz="2800" b="1" cap="small" dirty="0" smtClean="0">
                <a:solidFill>
                  <a:schemeClr val="tx1">
                    <a:lumMod val="65000"/>
                    <a:lumOff val="35000"/>
                  </a:schemeClr>
                </a:solidFill>
                <a:latin typeface="Arial Narrow" pitchFamily="34" charset="0"/>
                <a:ea typeface="+mn-ea"/>
                <a:cs typeface="+mn-cs"/>
              </a:rPr>
              <a:t>Information</a:t>
            </a:r>
            <a:endParaRPr lang="pl-PL" sz="2800" b="1" cap="small" dirty="0" smtClean="0">
              <a:solidFill>
                <a:schemeClr val="tx1">
                  <a:lumMod val="65000"/>
                  <a:lumOff val="35000"/>
                </a:schemeClr>
              </a:solidFill>
              <a:latin typeface="Arial Narrow" pitchFamily="34" charset="0"/>
              <a:ea typeface="+mn-ea"/>
              <a:cs typeface="+mn-cs"/>
            </a:endParaRPr>
          </a:p>
          <a:p>
            <a:pPr marL="0" lvl="1" defTabSz="449263">
              <a:spcBef>
                <a:spcPts val="0"/>
              </a:spcBef>
              <a:spcAft>
                <a:spcPts val="0"/>
              </a:spcAft>
              <a:buClr>
                <a:srgbClr val="C00000"/>
              </a:buClr>
              <a:buSzPct val="100000"/>
              <a:defRPr/>
            </a:pPr>
            <a:endParaRPr lang="pl-PL"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Entering the </a:t>
            </a:r>
            <a:r>
              <a:rPr lang="en-US" b="1" dirty="0" smtClean="0">
                <a:latin typeface="Arial Narrow" pitchFamily="34" charset="0"/>
                <a:cs typeface="Arial" pitchFamily="34" charset="0"/>
              </a:rPr>
              <a:t>Product key </a:t>
            </a:r>
            <a:r>
              <a:rPr lang="en-US" dirty="0" smtClean="0">
                <a:latin typeface="Arial Narrow" pitchFamily="34" charset="0"/>
                <a:cs typeface="Arial" pitchFamily="34" charset="0"/>
              </a:rPr>
              <a:t>in the GUI requires a reboot but </a:t>
            </a:r>
            <a:r>
              <a:rPr lang="en-US" b="1" dirty="0" smtClean="0">
                <a:latin typeface="Arial Narrow" pitchFamily="34" charset="0"/>
                <a:cs typeface="Arial" pitchFamily="34" charset="0"/>
              </a:rPr>
              <a:t>not an Online or Offline Activation</a:t>
            </a:r>
            <a:r>
              <a:rPr lang="en-US" dirty="0" smtClean="0">
                <a:latin typeface="Arial Narrow" pitchFamily="34" charset="0"/>
                <a:cs typeface="Arial" pitchFamily="34" charset="0"/>
              </a:rPr>
              <a:t>. You can edit the </a:t>
            </a:r>
            <a:r>
              <a:rPr lang="en-US" dirty="0" err="1" smtClean="0">
                <a:latin typeface="Arial Narrow" pitchFamily="34" charset="0"/>
                <a:cs typeface="Arial" pitchFamily="34" charset="0"/>
              </a:rPr>
              <a:t>prod.key</a:t>
            </a:r>
            <a:r>
              <a:rPr lang="en-US" dirty="0" smtClean="0">
                <a:latin typeface="Arial Narrow" pitchFamily="34" charset="0"/>
                <a:cs typeface="Arial" pitchFamily="34" charset="0"/>
              </a:rPr>
              <a:t> file to reduce re-boots</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New Volume Group must be created (</a:t>
            </a:r>
            <a:r>
              <a:rPr lang="en-US" b="1" dirty="0" smtClean="0">
                <a:latin typeface="Arial Narrow" pitchFamily="34" charset="0"/>
                <a:cs typeface="Arial" pitchFamily="34" charset="0"/>
              </a:rPr>
              <a:t>5GB is the minimum</a:t>
            </a:r>
            <a:r>
              <a:rPr lang="en-US" dirty="0" smtClean="0">
                <a:latin typeface="Arial Narrow" pitchFamily="34" charset="0"/>
                <a:cs typeface="Arial" pitchFamily="34" charset="0"/>
              </a:rPr>
              <a:t>)</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Run RAID Array/disk </a:t>
            </a:r>
            <a:r>
              <a:rPr lang="en-US" b="1" dirty="0" smtClean="0">
                <a:latin typeface="Arial Narrow" pitchFamily="34" charset="0"/>
                <a:cs typeface="Arial" pitchFamily="34" charset="0"/>
              </a:rPr>
              <a:t>Read and Write speeds </a:t>
            </a:r>
            <a:r>
              <a:rPr lang="en-US" dirty="0" smtClean="0">
                <a:latin typeface="Arial Narrow" pitchFamily="34" charset="0"/>
                <a:cs typeface="Arial" pitchFamily="34" charset="0"/>
              </a:rPr>
              <a:t>speed tests before deploying the system along </a:t>
            </a:r>
            <a:r>
              <a:rPr lang="en-US" b="1" dirty="0" smtClean="0">
                <a:latin typeface="Arial Narrow" pitchFamily="34" charset="0"/>
                <a:cs typeface="Arial" pitchFamily="34" charset="0"/>
              </a:rPr>
              <a:t>NIC speeds </a:t>
            </a:r>
            <a:r>
              <a:rPr lang="en-US" dirty="0" smtClean="0">
                <a:latin typeface="Arial Narrow" pitchFamily="34" charset="0"/>
                <a:cs typeface="Arial" pitchFamily="34" charset="0"/>
              </a:rPr>
              <a:t>as well with small updates – providing during the class for future use</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If you change or add a </a:t>
            </a:r>
            <a:r>
              <a:rPr lang="en-US" b="1" dirty="0" smtClean="0">
                <a:latin typeface="Arial Narrow" pitchFamily="34" charset="0"/>
                <a:cs typeface="Arial" pitchFamily="34" charset="0"/>
              </a:rPr>
              <a:t>CPU, NICs or memory </a:t>
            </a:r>
            <a:r>
              <a:rPr lang="en-US" dirty="0" smtClean="0">
                <a:latin typeface="Arial Narrow" pitchFamily="34" charset="0"/>
                <a:cs typeface="Arial" pitchFamily="34" charset="0"/>
              </a:rPr>
              <a:t>there is no reactivation only with other hardware components</a:t>
            </a:r>
          </a:p>
        </p:txBody>
      </p:sp>
    </p:spTree>
    <p:extLst>
      <p:ext uri="{BB962C8B-B14F-4D97-AF65-F5344CB8AC3E}">
        <p14:creationId xmlns:p14="http://schemas.microsoft.com/office/powerpoint/2010/main" xmlns="" val="3705795620"/>
      </p:ext>
    </p:extLst>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Installing Open-E DSS V7</a:t>
            </a:r>
            <a:endParaRPr lang="en-US" sz="3200" b="1" kern="0" dirty="0">
              <a:solidFill>
                <a:srgbClr val="C00000"/>
              </a:solidFill>
              <a:latin typeface="Arial Narrow" pitchFamily="34" charset="0"/>
            </a:endParaRPr>
          </a:p>
        </p:txBody>
      </p:sp>
      <p:sp>
        <p:nvSpPr>
          <p:cNvPr id="6" name="Rectangle 5"/>
          <p:cNvSpPr/>
          <p:nvPr/>
        </p:nvSpPr>
        <p:spPr>
          <a:xfrm>
            <a:off x="539552" y="908720"/>
            <a:ext cx="7993261" cy="5339923"/>
          </a:xfrm>
          <a:prstGeom prst="rect">
            <a:avLst/>
          </a:prstGeom>
        </p:spPr>
        <p:txBody>
          <a:bodyPr wrap="square">
            <a:spAutoFit/>
          </a:bodyPr>
          <a:lstStyle/>
          <a:p>
            <a:pPr marL="0" lvl="1" defTabSz="449263">
              <a:spcBef>
                <a:spcPts val="0"/>
              </a:spcBef>
              <a:spcAft>
                <a:spcPts val="600"/>
              </a:spcAft>
              <a:buClr>
                <a:srgbClr val="C00000"/>
              </a:buClr>
              <a:buSzPct val="100000"/>
              <a:defRPr/>
            </a:pPr>
            <a:r>
              <a:rPr lang="de-DE" sz="2800" b="1" cap="small" dirty="0">
                <a:solidFill>
                  <a:schemeClr val="tx1">
                    <a:lumMod val="65000"/>
                    <a:lumOff val="35000"/>
                  </a:schemeClr>
                </a:solidFill>
                <a:latin typeface="Arial Narrow" pitchFamily="34" charset="0"/>
                <a:ea typeface="+mn-ea"/>
                <a:cs typeface="+mn-cs"/>
              </a:rPr>
              <a:t>Additional </a:t>
            </a:r>
            <a:r>
              <a:rPr lang="de-DE" sz="2800" b="1" cap="small" dirty="0" smtClean="0">
                <a:solidFill>
                  <a:schemeClr val="tx1">
                    <a:lumMod val="65000"/>
                    <a:lumOff val="35000"/>
                  </a:schemeClr>
                </a:solidFill>
                <a:latin typeface="Arial Narrow" pitchFamily="34" charset="0"/>
                <a:ea typeface="+mn-ea"/>
                <a:cs typeface="+mn-cs"/>
              </a:rPr>
              <a:t>Information</a:t>
            </a:r>
            <a:endParaRPr lang="pl-PL" sz="2800" b="1" cap="small" dirty="0" smtClean="0">
              <a:solidFill>
                <a:schemeClr val="tx1">
                  <a:lumMod val="65000"/>
                  <a:lumOff val="35000"/>
                </a:schemeClr>
              </a:solidFill>
              <a:latin typeface="Arial Narrow" pitchFamily="34" charset="0"/>
              <a:ea typeface="+mn-ea"/>
              <a:cs typeface="+mn-cs"/>
            </a:endParaRPr>
          </a:p>
          <a:p>
            <a:pPr marL="0" lvl="1" defTabSz="449263">
              <a:spcBef>
                <a:spcPts val="0"/>
              </a:spcBef>
              <a:spcAft>
                <a:spcPts val="0"/>
              </a:spcAft>
              <a:buClr>
                <a:srgbClr val="C00000"/>
              </a:buClr>
              <a:buSzPct val="100000"/>
              <a:defRPr/>
            </a:pPr>
            <a:endParaRPr lang="pl-PL" sz="1800" dirty="0" smtClean="0">
              <a:latin typeface="Arial Narrow" pitchFamily="34" charset="0"/>
              <a:cs typeface="Arial" pitchFamily="34" charset="0"/>
            </a:endParaRPr>
          </a:p>
          <a:p>
            <a:pPr marL="228600" lvl="1" indent="-228600" defTabSz="449263">
              <a:spcBef>
                <a:spcPts val="0"/>
              </a:spcBef>
              <a:spcAft>
                <a:spcPts val="600"/>
              </a:spcAft>
              <a:buClr>
                <a:srgbClr val="C00000"/>
              </a:buClr>
              <a:buSzPct val="100000"/>
              <a:buFont typeface="Wingdings" pitchFamily="2" charset="2"/>
              <a:buChar char="§"/>
              <a:defRPr/>
            </a:pPr>
            <a:r>
              <a:rPr lang="en-US" b="1" dirty="0">
                <a:latin typeface="Arial Narrow" pitchFamily="34" charset="0"/>
                <a:cs typeface="Arial" pitchFamily="34" charset="0"/>
              </a:rPr>
              <a:t>Existing 32bit </a:t>
            </a:r>
            <a:r>
              <a:rPr lang="en-US" dirty="0">
                <a:latin typeface="Arial Narrow" pitchFamily="34" charset="0"/>
                <a:cs typeface="Arial" pitchFamily="34" charset="0"/>
              </a:rPr>
              <a:t>volumes needing to switch to 64bit </a:t>
            </a:r>
            <a:r>
              <a:rPr lang="en-US" b="1" dirty="0">
                <a:latin typeface="Arial Narrow" pitchFamily="34" charset="0"/>
                <a:cs typeface="Arial" pitchFamily="34" charset="0"/>
              </a:rPr>
              <a:t>must backup the data</a:t>
            </a:r>
            <a:r>
              <a:rPr lang="en-US" dirty="0">
                <a:latin typeface="Arial Narrow" pitchFamily="34" charset="0"/>
                <a:cs typeface="Arial" pitchFamily="34" charset="0"/>
              </a:rPr>
              <a:t> and verify before deleting and creating new </a:t>
            </a:r>
            <a:r>
              <a:rPr lang="en-US" b="1" dirty="0">
                <a:latin typeface="Arial Narrow" pitchFamily="34" charset="0"/>
                <a:cs typeface="Arial" pitchFamily="34" charset="0"/>
              </a:rPr>
              <a:t>64bit Volume Group</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Once system has been fully configured with Logical Volumes</a:t>
            </a:r>
            <a:r>
              <a:rPr lang="en-US" b="1" dirty="0" smtClean="0">
                <a:latin typeface="Arial Narrow" pitchFamily="34" charset="0"/>
                <a:cs typeface="Arial" pitchFamily="34" charset="0"/>
              </a:rPr>
              <a:t> save your configuration and settings </a:t>
            </a:r>
            <a:r>
              <a:rPr lang="en-US" dirty="0" smtClean="0">
                <a:latin typeface="Arial Narrow" pitchFamily="34" charset="0"/>
                <a:cs typeface="Arial" pitchFamily="34" charset="0"/>
              </a:rPr>
              <a:t>from the GUI in </a:t>
            </a:r>
            <a:r>
              <a:rPr lang="en-US" dirty="0" err="1" smtClean="0">
                <a:latin typeface="Arial Narrow" pitchFamily="34" charset="0"/>
                <a:cs typeface="Arial" pitchFamily="34" charset="0"/>
              </a:rPr>
              <a:t>Maint</a:t>
            </a:r>
            <a:r>
              <a:rPr lang="en-US" dirty="0" smtClean="0">
                <a:latin typeface="Arial Narrow" pitchFamily="34" charset="0"/>
                <a:cs typeface="Arial" pitchFamily="34" charset="0"/>
              </a:rPr>
              <a:t>. &gt; Misc, you can restore them from the settigns.cnf if need be in the future</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The </a:t>
            </a:r>
            <a:r>
              <a:rPr lang="en-US" b="1" dirty="0" smtClean="0">
                <a:latin typeface="Arial Narrow" pitchFamily="34" charset="0"/>
                <a:cs typeface="Arial" pitchFamily="34" charset="0"/>
              </a:rPr>
              <a:t>data on the volumes will always be available </a:t>
            </a:r>
            <a:r>
              <a:rPr lang="en-US" dirty="0" smtClean="0">
                <a:latin typeface="Arial Narrow" pitchFamily="34" charset="0"/>
                <a:cs typeface="Arial" pitchFamily="34" charset="0"/>
              </a:rPr>
              <a:t>if in the event of a </a:t>
            </a:r>
            <a:r>
              <a:rPr lang="en-US" b="1" dirty="0" smtClean="0">
                <a:latin typeface="Arial Narrow" pitchFamily="34" charset="0"/>
                <a:cs typeface="Arial" pitchFamily="34" charset="0"/>
              </a:rPr>
              <a:t>power hit </a:t>
            </a:r>
            <a:r>
              <a:rPr lang="en-US" dirty="0" smtClean="0">
                <a:latin typeface="Arial Narrow" pitchFamily="34" charset="0"/>
                <a:cs typeface="Arial" pitchFamily="34" charset="0"/>
              </a:rPr>
              <a:t>or other (except if for RAID issues), just install DSS V7 on another </a:t>
            </a:r>
            <a:r>
              <a:rPr lang="en-US" b="1" dirty="0" smtClean="0">
                <a:latin typeface="Arial Narrow" pitchFamily="34" charset="0"/>
                <a:cs typeface="Arial" pitchFamily="34" charset="0"/>
              </a:rPr>
              <a:t>Boot Media (CD-ROM, USB or other)</a:t>
            </a:r>
          </a:p>
          <a:p>
            <a:pPr marL="228600" lvl="1" indent="-228600" defTabSz="449263">
              <a:spcBef>
                <a:spcPts val="0"/>
              </a:spcBef>
              <a:spcAft>
                <a:spcPts val="600"/>
              </a:spcAft>
              <a:buClr>
                <a:srgbClr val="C00000"/>
              </a:buClr>
              <a:buSzPct val="100000"/>
              <a:buFont typeface="Wingdings" pitchFamily="2" charset="2"/>
              <a:buChar char="§"/>
              <a:defRPr/>
            </a:pPr>
            <a:r>
              <a:rPr lang="en-US" dirty="0" smtClean="0">
                <a:latin typeface="Arial Narrow" pitchFamily="34" charset="0"/>
                <a:cs typeface="Arial" pitchFamily="34" charset="0"/>
              </a:rPr>
              <a:t>At the end of the 60 Trial version </a:t>
            </a:r>
            <a:r>
              <a:rPr lang="en-US" b="1" dirty="0" smtClean="0">
                <a:latin typeface="Arial Narrow" pitchFamily="34" charset="0"/>
                <a:cs typeface="Arial" pitchFamily="34" charset="0"/>
              </a:rPr>
              <a:t>performance drops </a:t>
            </a:r>
            <a:r>
              <a:rPr lang="en-US" dirty="0" smtClean="0">
                <a:latin typeface="Arial Narrow" pitchFamily="34" charset="0"/>
                <a:cs typeface="Arial" pitchFamily="34" charset="0"/>
              </a:rPr>
              <a:t>from 1GbE to 10/100MB but data is still available</a:t>
            </a:r>
            <a:endParaRPr lang="en-US" b="1" dirty="0" smtClean="0">
              <a:latin typeface="Arial Narrow" pitchFamily="34" charset="0"/>
            </a:endParaRPr>
          </a:p>
        </p:txBody>
      </p:sp>
    </p:spTree>
    <p:extLst>
      <p:ext uri="{BB962C8B-B14F-4D97-AF65-F5344CB8AC3E}">
        <p14:creationId xmlns:p14="http://schemas.microsoft.com/office/powerpoint/2010/main" xmlns="" val="4123158775"/>
      </p:ext>
    </p:extLst>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3939540"/>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Auto Failover</a:t>
            </a:r>
          </a:p>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Active-Active with Open-E DSS V7 (</a:t>
            </a:r>
            <a:r>
              <a:rPr lang="en-US" sz="4800" b="1" dirty="0" err="1" smtClean="0">
                <a:solidFill>
                  <a:schemeClr val="tx1">
                    <a:lumMod val="65000"/>
                    <a:lumOff val="35000"/>
                  </a:schemeClr>
                </a:solidFill>
                <a:latin typeface="Arial Narrow" pitchFamily="34" charset="0"/>
              </a:rPr>
              <a:t>iSCSI</a:t>
            </a:r>
            <a:r>
              <a:rPr lang="en-US" sz="4800" b="1" dirty="0" smtClean="0">
                <a:solidFill>
                  <a:schemeClr val="tx1">
                    <a:lumMod val="65000"/>
                    <a:lumOff val="35000"/>
                  </a:schemeClr>
                </a:solidFill>
                <a:latin typeface="Arial Narrow" pitchFamily="34" charset="0"/>
              </a:rPr>
              <a:t>) and Active-Passive with Open-E DSS V6 (NFS)</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rostokąt 114"/>
          <p:cNvSpPr>
            <a:spLocks noChangeArrowheads="1"/>
          </p:cNvSpPr>
          <p:nvPr/>
        </p:nvSpPr>
        <p:spPr bwMode="auto">
          <a:xfrm>
            <a:off x="6338303" y="3084073"/>
            <a:ext cx="2609850" cy="3048000"/>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cxnSp>
        <p:nvCxnSpPr>
          <p:cNvPr id="114" name="Straight Connector 41"/>
          <p:cNvCxnSpPr>
            <a:cxnSpLocks noChangeShapeType="1"/>
          </p:cNvCxnSpPr>
          <p:nvPr/>
        </p:nvCxnSpPr>
        <p:spPr bwMode="auto">
          <a:xfrm rot="10800000" flipV="1">
            <a:off x="4633329" y="2528046"/>
            <a:ext cx="607079" cy="361"/>
          </a:xfrm>
          <a:prstGeom prst="line">
            <a:avLst/>
          </a:prstGeom>
          <a:noFill/>
          <a:ln w="12700" algn="ctr">
            <a:solidFill>
              <a:schemeClr val="bg2"/>
            </a:solidFill>
            <a:round/>
            <a:headEnd/>
            <a:tailEnd/>
          </a:ln>
        </p:spPr>
      </p:cxnSp>
      <p:sp>
        <p:nvSpPr>
          <p:cNvPr id="115" name="Prostokąt 95"/>
          <p:cNvSpPr>
            <a:spLocks noChangeArrowheads="1"/>
          </p:cNvSpPr>
          <p:nvPr/>
        </p:nvSpPr>
        <p:spPr bwMode="auto">
          <a:xfrm>
            <a:off x="51803" y="3109347"/>
            <a:ext cx="2609850" cy="3022725"/>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sp>
        <p:nvSpPr>
          <p:cNvPr id="116" name="Rectangle 1"/>
          <p:cNvSpPr>
            <a:spLocks noChangeArrowheads="1"/>
          </p:cNvSpPr>
          <p:nvPr/>
        </p:nvSpPr>
        <p:spPr bwMode="auto">
          <a:xfrm>
            <a:off x="7421674" y="2371758"/>
            <a:ext cx="1722437"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(DSS</a:t>
            </a:r>
            <a:r>
              <a:rPr lang="pl-PL" sz="1200" b="1" dirty="0" smtClean="0">
                <a:solidFill>
                  <a:schemeClr val="accent2"/>
                </a:solidFill>
                <a:latin typeface="Arial Narrow" pitchFamily="34" charset="0"/>
                <a:ea typeface="Calibri" pitchFamily="34" charset="0"/>
                <a:cs typeface="Times New Roman" pitchFamily="18" charset="0"/>
              </a:rPr>
              <a:t>2</a:t>
            </a:r>
            <a:r>
              <a:rPr lang="de-DE" sz="1200" b="1" dirty="0" smtClean="0">
                <a:solidFill>
                  <a:schemeClr val="accent2"/>
                </a:solidFill>
                <a:latin typeface="Arial Narrow" pitchFamily="34" charset="0"/>
                <a:ea typeface="Calibri" pitchFamily="34" charset="0"/>
                <a:cs typeface="Times New Roman" pitchFamily="18" charset="0"/>
              </a:rPr>
              <a:t>21</a:t>
            </a:r>
            <a:r>
              <a:rPr lang="en-US" sz="1200" b="1" dirty="0" smtClean="0">
                <a:solidFill>
                  <a:schemeClr val="accent2"/>
                </a:solidFill>
                <a:latin typeface="Arial Narrow" pitchFamily="34" charset="0"/>
                <a:ea typeface="Calibri" pitchFamily="34" charset="0"/>
                <a:cs typeface="Times New Roman" pitchFamily="18" charset="0"/>
              </a:rPr>
              <a:t>)</a:t>
            </a:r>
            <a:endParaRPr lang="en-US" sz="1200" b="1" dirty="0">
              <a:solidFill>
                <a:schemeClr val="accent2"/>
              </a:solidFill>
              <a:latin typeface="Arial Narrow" pitchFamily="34" charset="0"/>
              <a:ea typeface="Calibri" pitchFamily="34" charset="0"/>
              <a:cs typeface="Times New Roman" pitchFamily="18" charset="0"/>
            </a:endParaRPr>
          </a:p>
          <a:p>
            <a:r>
              <a:rPr lang="en-US" sz="1600" b="1" dirty="0" smtClean="0">
                <a:solidFill>
                  <a:srgbClr val="800000"/>
                </a:solidFill>
                <a:latin typeface="Arial Narrow" pitchFamily="34" charset="0"/>
                <a:ea typeface="Calibri" pitchFamily="34" charset="0"/>
                <a:cs typeface="Times New Roman" pitchFamily="18" charset="0"/>
              </a:rPr>
              <a:t>node-b</a:t>
            </a:r>
            <a:endParaRPr lang="pl-PL" sz="1600" b="1" dirty="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a:t>
            </a:r>
            <a:r>
              <a:rPr lang="en-US" sz="1200" dirty="0" smtClean="0">
                <a:solidFill>
                  <a:schemeClr val="accent2"/>
                </a:solidFill>
                <a:latin typeface="Arial Narrow" pitchFamily="34" charset="0"/>
                <a:ea typeface="Calibri" pitchFamily="34" charset="0"/>
                <a:cs typeface="Times New Roman" pitchFamily="18" charset="0"/>
              </a:rPr>
              <a:t>21</a:t>
            </a:r>
            <a:endParaRPr lang="en-US" sz="1200" dirty="0">
              <a:solidFill>
                <a:schemeClr val="accent2"/>
              </a:solidFill>
              <a:latin typeface="Arial Narrow" pitchFamily="34" charset="0"/>
              <a:ea typeface="Calibri" pitchFamily="34" charset="0"/>
              <a:cs typeface="Times New Roman" pitchFamily="18" charset="0"/>
            </a:endParaRPr>
          </a:p>
        </p:txBody>
      </p:sp>
      <p:sp>
        <p:nvSpPr>
          <p:cNvPr id="118" name="Rectangle 1"/>
          <p:cNvSpPr>
            <a:spLocks noChangeArrowheads="1"/>
          </p:cNvSpPr>
          <p:nvPr/>
        </p:nvSpPr>
        <p:spPr bwMode="auto">
          <a:xfrm>
            <a:off x="-26637" y="2397637"/>
            <a:ext cx="1878013"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a:t>
            </a:r>
            <a:r>
              <a:rPr lang="en-US" sz="1200" b="1" dirty="0" smtClean="0">
                <a:solidFill>
                  <a:schemeClr val="accent2"/>
                </a:solidFill>
                <a:latin typeface="Arial Narrow" pitchFamily="34" charset="0"/>
                <a:ea typeface="Calibri" pitchFamily="34" charset="0"/>
                <a:cs typeface="Times New Roman" pitchFamily="18" charset="0"/>
              </a:rPr>
              <a:t>DSS220)</a:t>
            </a:r>
            <a:endParaRPr lang="en-US" sz="1200" b="1" dirty="0">
              <a:solidFill>
                <a:schemeClr val="accent2"/>
              </a:solidFill>
              <a:latin typeface="Arial Narrow" pitchFamily="34" charset="0"/>
              <a:ea typeface="Calibri" pitchFamily="34" charset="0"/>
              <a:cs typeface="Times New Roman" pitchFamily="18" charset="0"/>
            </a:endParaRPr>
          </a:p>
          <a:p>
            <a:r>
              <a:rPr lang="en-US" sz="1600" b="1" dirty="0" smtClean="0">
                <a:solidFill>
                  <a:srgbClr val="008000"/>
                </a:solidFill>
                <a:latin typeface="Arial Narrow" pitchFamily="34" charset="0"/>
                <a:ea typeface="Calibri" pitchFamily="34" charset="0"/>
                <a:cs typeface="Times New Roman" pitchFamily="18" charset="0"/>
              </a:rPr>
              <a:t>node-a</a:t>
            </a:r>
            <a:endParaRPr lang="pl-PL" sz="1600" dirty="0" smtClean="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:192.168.0.220</a:t>
            </a:r>
            <a:endParaRPr lang="en-US" sz="1200" dirty="0">
              <a:solidFill>
                <a:schemeClr val="accent2"/>
              </a:solidFill>
              <a:latin typeface="Arial Narrow" pitchFamily="34" charset="0"/>
              <a:ea typeface="Calibri" pitchFamily="34" charset="0"/>
              <a:cs typeface="Times New Roman" pitchFamily="18" charset="0"/>
            </a:endParaRPr>
          </a:p>
        </p:txBody>
      </p:sp>
      <p:pic>
        <p:nvPicPr>
          <p:cNvPr id="119" name="Picture 28"/>
          <p:cNvPicPr>
            <a:picLocks noChangeAspect="1" noChangeArrowheads="1"/>
          </p:cNvPicPr>
          <p:nvPr/>
        </p:nvPicPr>
        <p:blipFill>
          <a:blip r:embed="rId2" cstate="print"/>
          <a:srcRect/>
          <a:stretch>
            <a:fillRect/>
          </a:stretch>
        </p:blipFill>
        <p:spPr bwMode="auto">
          <a:xfrm>
            <a:off x="7425503" y="5256622"/>
            <a:ext cx="460800" cy="252000"/>
          </a:xfrm>
          <a:prstGeom prst="rect">
            <a:avLst/>
          </a:prstGeom>
          <a:noFill/>
          <a:ln w="9525">
            <a:noFill/>
            <a:round/>
            <a:headEnd/>
            <a:tailEnd/>
          </a:ln>
        </p:spPr>
      </p:pic>
      <p:sp>
        <p:nvSpPr>
          <p:cNvPr id="120" name="Text Box 7"/>
          <p:cNvSpPr txBox="1">
            <a:spLocks noChangeArrowheads="1"/>
          </p:cNvSpPr>
          <p:nvPr/>
        </p:nvSpPr>
        <p:spPr bwMode="auto">
          <a:xfrm>
            <a:off x="7912334" y="5273228"/>
            <a:ext cx="1133673" cy="2002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r>
              <a:rPr lang="pl-PL" sz="800" b="1" dirty="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22" name="Text Box 7"/>
          <p:cNvSpPr txBox="1">
            <a:spLocks noChangeArrowheads="1"/>
          </p:cNvSpPr>
          <p:nvPr/>
        </p:nvSpPr>
        <p:spPr bwMode="auto">
          <a:xfrm>
            <a:off x="62166" y="5263500"/>
            <a:ext cx="1134969" cy="2100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endParaRPr lang="en-GB" sz="800" b="1" dirty="0">
              <a:solidFill>
                <a:srgbClr val="666666"/>
              </a:solidFill>
              <a:latin typeface="Arial Narrow" pitchFamily="34" charset="0"/>
            </a:endParaRPr>
          </a:p>
        </p:txBody>
      </p:sp>
      <p:pic>
        <p:nvPicPr>
          <p:cNvPr id="123" name="Picture 28"/>
          <p:cNvPicPr>
            <a:picLocks noChangeAspect="1" noChangeArrowheads="1"/>
          </p:cNvPicPr>
          <p:nvPr/>
        </p:nvPicPr>
        <p:blipFill>
          <a:blip r:embed="rId2" cstate="print"/>
          <a:srcRect/>
          <a:stretch>
            <a:fillRect/>
          </a:stretch>
        </p:blipFill>
        <p:spPr bwMode="auto">
          <a:xfrm>
            <a:off x="1275400" y="5257113"/>
            <a:ext cx="460800" cy="252000"/>
          </a:xfrm>
          <a:prstGeom prst="rect">
            <a:avLst/>
          </a:prstGeom>
          <a:noFill/>
          <a:ln w="9525">
            <a:noFill/>
            <a:round/>
            <a:headEnd/>
            <a:tailEnd/>
          </a:ln>
        </p:spPr>
      </p:pic>
      <p:sp>
        <p:nvSpPr>
          <p:cNvPr id="127" name="Rectangle 1"/>
          <p:cNvSpPr>
            <a:spLocks noChangeArrowheads="1"/>
          </p:cNvSpPr>
          <p:nvPr/>
        </p:nvSpPr>
        <p:spPr bwMode="auto">
          <a:xfrm>
            <a:off x="2661653" y="5712982"/>
            <a:ext cx="3661829" cy="246221"/>
          </a:xfrm>
          <a:prstGeom prst="rect">
            <a:avLst/>
          </a:prstGeom>
          <a:noFill/>
          <a:ln w="9525">
            <a:noFill/>
            <a:miter lim="800000"/>
            <a:headEnd/>
            <a:tailEnd/>
          </a:ln>
        </p:spPr>
        <p:txBody>
          <a:bodyPr wrap="square" anchor="ctr">
            <a:spAutoFit/>
          </a:bodyPr>
          <a:lstStyle/>
          <a:p>
            <a:pPr algn="ctr"/>
            <a:r>
              <a:rPr lang="en-US" sz="1000" b="1" dirty="0">
                <a:solidFill>
                  <a:srgbClr val="00B050"/>
                </a:solidFill>
                <a:latin typeface="Arial Narrow" pitchFamily="34" charset="0"/>
                <a:ea typeface="Calibri" pitchFamily="34" charset="0"/>
                <a:cs typeface="Times New Roman" pitchFamily="18" charset="0"/>
              </a:rPr>
              <a:t>iSCSI</a:t>
            </a:r>
            <a:r>
              <a:rPr lang="pl-PL" sz="1000" b="1" dirty="0">
                <a:solidFill>
                  <a:srgbClr val="00B050"/>
                </a:solidFill>
                <a:latin typeface="Arial Narrow" pitchFamily="34" charset="0"/>
                <a:ea typeface="Calibri" pitchFamily="34" charset="0"/>
                <a:cs typeface="Times New Roman" pitchFamily="18" charset="0"/>
              </a:rPr>
              <a:t> </a:t>
            </a:r>
            <a:r>
              <a:rPr lang="en-US" sz="1000" b="1" dirty="0">
                <a:solidFill>
                  <a:srgbClr val="00B050"/>
                </a:solidFill>
                <a:latin typeface="Arial Narrow" pitchFamily="34" charset="0"/>
                <a:ea typeface="Calibri" pitchFamily="34" charset="0"/>
                <a:cs typeface="Times New Roman" pitchFamily="18" charset="0"/>
              </a:rPr>
              <a:t>Failover/Volume </a:t>
            </a:r>
            <a:r>
              <a:rPr lang="en-US" sz="1000" b="1" dirty="0" smtClean="0">
                <a:solidFill>
                  <a:srgbClr val="00B050"/>
                </a:solidFill>
                <a:latin typeface="Arial Narrow" pitchFamily="34" charset="0"/>
                <a:ea typeface="Calibri" pitchFamily="34" charset="0"/>
                <a:cs typeface="Times New Roman" pitchFamily="18" charset="0"/>
              </a:rPr>
              <a:t>Replication</a:t>
            </a:r>
            <a:r>
              <a:rPr lang="pl-PL" sz="1000" b="1" dirty="0" smtClean="0">
                <a:solidFill>
                  <a:srgbClr val="00B050"/>
                </a:solidFill>
                <a:latin typeface="Arial Narrow" pitchFamily="34" charset="0"/>
                <a:ea typeface="Calibri" pitchFamily="34" charset="0"/>
                <a:cs typeface="Times New Roman" pitchFamily="18" charset="0"/>
              </a:rPr>
              <a:t> (eth1)</a:t>
            </a:r>
            <a:endParaRPr lang="en-US" sz="1000" b="1" dirty="0">
              <a:solidFill>
                <a:srgbClr val="00B050"/>
              </a:solidFill>
              <a:latin typeface="Arial Narrow" pitchFamily="34" charset="0"/>
              <a:ea typeface="Calibri" pitchFamily="34" charset="0"/>
              <a:cs typeface="Times New Roman" pitchFamily="18" charset="0"/>
            </a:endParaRPr>
          </a:p>
        </p:txBody>
      </p:sp>
      <p:cxnSp>
        <p:nvCxnSpPr>
          <p:cNvPr id="128" name="Straight Arrow Connector 54"/>
          <p:cNvCxnSpPr>
            <a:cxnSpLocks noChangeShapeType="1"/>
          </p:cNvCxnSpPr>
          <p:nvPr/>
        </p:nvCxnSpPr>
        <p:spPr bwMode="auto">
          <a:xfrm>
            <a:off x="2205248" y="6040394"/>
            <a:ext cx="4680519" cy="0"/>
          </a:xfrm>
          <a:prstGeom prst="straightConnector1">
            <a:avLst/>
          </a:prstGeom>
          <a:noFill/>
          <a:ln w="19050" algn="ctr">
            <a:solidFill>
              <a:srgbClr val="00B050"/>
            </a:solidFill>
            <a:prstDash val="sysDash"/>
            <a:round/>
            <a:headEnd type="arrow"/>
            <a:tailEnd type="arrow" w="med" len="med"/>
          </a:ln>
        </p:spPr>
      </p:cxnSp>
      <p:sp>
        <p:nvSpPr>
          <p:cNvPr id="131" name="Text Box 7"/>
          <p:cNvSpPr txBox="1">
            <a:spLocks noChangeArrowheads="1"/>
          </p:cNvSpPr>
          <p:nvPr/>
        </p:nvSpPr>
        <p:spPr bwMode="auto">
          <a:xfrm>
            <a:off x="62166" y="5540677"/>
            <a:ext cx="1431184" cy="23010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a:t>
            </a:r>
            <a:r>
              <a:rPr lang="pl-PL" sz="800" b="1" dirty="0" smtClean="0">
                <a:solidFill>
                  <a:srgbClr val="666666"/>
                </a:solidFill>
                <a:latin typeface="Arial Narrow" pitchFamily="34" charset="0"/>
              </a:rPr>
              <a:t> (lv0000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33" name="Text Box 5"/>
          <p:cNvSpPr txBox="1">
            <a:spLocks noChangeArrowheads="1"/>
          </p:cNvSpPr>
          <p:nvPr/>
        </p:nvSpPr>
        <p:spPr bwMode="auto">
          <a:xfrm>
            <a:off x="62166" y="5849092"/>
            <a:ext cx="702921" cy="20104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135" name="Picture 15"/>
          <p:cNvPicPr>
            <a:picLocks noChangeAspect="1" noChangeArrowheads="1"/>
          </p:cNvPicPr>
          <p:nvPr/>
        </p:nvPicPr>
        <p:blipFill>
          <a:blip r:embed="rId3" cstate="print"/>
          <a:srcRect/>
          <a:stretch>
            <a:fillRect/>
          </a:stretch>
        </p:blipFill>
        <p:spPr bwMode="auto">
          <a:xfrm>
            <a:off x="1421534" y="5834038"/>
            <a:ext cx="329538" cy="252000"/>
          </a:xfrm>
          <a:prstGeom prst="rect">
            <a:avLst/>
          </a:prstGeom>
          <a:noFill/>
          <a:ln w="9525">
            <a:noFill/>
            <a:round/>
            <a:headEnd/>
            <a:tailEnd/>
          </a:ln>
        </p:spPr>
      </p:pic>
      <p:pic>
        <p:nvPicPr>
          <p:cNvPr id="136" name="Picture 15"/>
          <p:cNvPicPr>
            <a:picLocks noChangeAspect="1" noChangeArrowheads="1"/>
          </p:cNvPicPr>
          <p:nvPr/>
        </p:nvPicPr>
        <p:blipFill>
          <a:blip r:embed="rId3" cstate="print"/>
          <a:srcRect/>
          <a:stretch>
            <a:fillRect/>
          </a:stretch>
        </p:blipFill>
        <p:spPr bwMode="auto">
          <a:xfrm>
            <a:off x="7391873" y="5831130"/>
            <a:ext cx="330878" cy="252000"/>
          </a:xfrm>
          <a:prstGeom prst="rect">
            <a:avLst/>
          </a:prstGeom>
          <a:noFill/>
          <a:ln w="9525">
            <a:noFill/>
            <a:round/>
            <a:headEnd/>
            <a:tailEnd/>
          </a:ln>
        </p:spPr>
      </p:pic>
      <p:sp>
        <p:nvSpPr>
          <p:cNvPr id="137" name="Text Box 7"/>
          <p:cNvSpPr txBox="1">
            <a:spLocks noChangeArrowheads="1"/>
          </p:cNvSpPr>
          <p:nvPr/>
        </p:nvSpPr>
        <p:spPr bwMode="auto">
          <a:xfrm>
            <a:off x="7565938" y="5556487"/>
            <a:ext cx="1578062" cy="22038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 </a:t>
            </a:r>
            <a:r>
              <a:rPr lang="pl-PL" sz="800" b="1" dirty="0" smtClean="0">
                <a:solidFill>
                  <a:srgbClr val="666666"/>
                </a:solidFill>
                <a:latin typeface="Arial Narrow" pitchFamily="34" charset="0"/>
              </a:rPr>
              <a:t>(lv0000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38" name="Text Box 5"/>
          <p:cNvSpPr txBox="1">
            <a:spLocks noChangeArrowheads="1"/>
          </p:cNvSpPr>
          <p:nvPr/>
        </p:nvSpPr>
        <p:spPr bwMode="auto">
          <a:xfrm>
            <a:off x="7923740" y="5901480"/>
            <a:ext cx="834811" cy="22066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139" name="Picture 27"/>
          <p:cNvPicPr>
            <a:picLocks noChangeAspect="1" noChangeArrowheads="1"/>
          </p:cNvPicPr>
          <p:nvPr/>
        </p:nvPicPr>
        <p:blipFill>
          <a:blip r:embed="rId4" cstate="print"/>
          <a:srcRect/>
          <a:stretch>
            <a:fillRect/>
          </a:stretch>
        </p:blipFill>
        <p:spPr bwMode="auto">
          <a:xfrm>
            <a:off x="1978731" y="2889876"/>
            <a:ext cx="689272" cy="473874"/>
          </a:xfrm>
          <a:prstGeom prst="rect">
            <a:avLst/>
          </a:prstGeom>
          <a:noFill/>
          <a:ln w="9525">
            <a:noFill/>
            <a:round/>
            <a:headEnd/>
            <a:tailEnd/>
          </a:ln>
        </p:spPr>
      </p:pic>
      <p:pic>
        <p:nvPicPr>
          <p:cNvPr id="141" name="Picture 27"/>
          <p:cNvPicPr>
            <a:picLocks noChangeArrowheads="1"/>
          </p:cNvPicPr>
          <p:nvPr/>
        </p:nvPicPr>
        <p:blipFill>
          <a:blip r:embed="rId4" cstate="print"/>
          <a:srcRect/>
          <a:stretch>
            <a:fillRect/>
          </a:stretch>
        </p:blipFill>
        <p:spPr bwMode="auto">
          <a:xfrm>
            <a:off x="6774846" y="2894311"/>
            <a:ext cx="677069" cy="475789"/>
          </a:xfrm>
          <a:prstGeom prst="rect">
            <a:avLst/>
          </a:prstGeom>
          <a:noFill/>
          <a:ln w="9525">
            <a:noFill/>
            <a:round/>
            <a:headEnd/>
            <a:tailEnd/>
          </a:ln>
        </p:spPr>
      </p:pic>
      <p:sp>
        <p:nvSpPr>
          <p:cNvPr id="142" name="Rectangle 1"/>
          <p:cNvSpPr>
            <a:spLocks noChangeArrowheads="1"/>
          </p:cNvSpPr>
          <p:nvPr/>
        </p:nvSpPr>
        <p:spPr bwMode="auto">
          <a:xfrm>
            <a:off x="45007" y="3096196"/>
            <a:ext cx="1656184" cy="261610"/>
          </a:xfrm>
          <a:prstGeom prst="rect">
            <a:avLst/>
          </a:prstGeom>
          <a:noFill/>
          <a:ln w="9525">
            <a:noFill/>
            <a:miter lim="800000"/>
            <a:headEnd/>
            <a:tailEnd/>
          </a:ln>
          <a:effectLst/>
        </p:spPr>
        <p:txBody>
          <a:bodyPr wrap="square" anchor="ctr">
            <a:spAutoFit/>
          </a:bodyPr>
          <a:lstStyle/>
          <a:p>
            <a:pPr>
              <a:defRPr/>
            </a:pPr>
            <a:r>
              <a:rPr lang="en-US" sz="1100" b="1" dirty="0">
                <a:solidFill>
                  <a:schemeClr val="tx2">
                    <a:lumMod val="65000"/>
                    <a:lumOff val="35000"/>
                  </a:schemeClr>
                </a:solidFill>
                <a:latin typeface="Arial Narrow" pitchFamily="34" charset="0"/>
                <a:ea typeface="Calibri" pitchFamily="34" charset="0"/>
                <a:cs typeface="Times New Roman" pitchFamily="18" charset="0"/>
              </a:rPr>
              <a:t>RAID System </a:t>
            </a:r>
            <a:r>
              <a:rPr lang="en-US" sz="1100" b="1" smtClean="0">
                <a:solidFill>
                  <a:schemeClr val="tx2">
                    <a:lumMod val="65000"/>
                    <a:lumOff val="35000"/>
                  </a:schemeClr>
                </a:solidFill>
                <a:latin typeface="Arial Narrow" pitchFamily="34" charset="0"/>
                <a:ea typeface="Calibri" pitchFamily="34" charset="0"/>
                <a:cs typeface="Times New Roman" pitchFamily="18" charset="0"/>
              </a:rPr>
              <a:t>1</a:t>
            </a:r>
            <a:r>
              <a:rPr lang="pl-PL" sz="1100" b="1" smtClean="0">
                <a:solidFill>
                  <a:schemeClr val="tx2">
                    <a:lumMod val="65000"/>
                    <a:lumOff val="35000"/>
                  </a:schemeClr>
                </a:solidFill>
                <a:latin typeface="Arial Narrow" pitchFamily="34" charset="0"/>
                <a:ea typeface="Calibri" pitchFamily="34" charset="0"/>
                <a:cs typeface="Times New Roman" pitchFamily="18" charset="0"/>
              </a:rPr>
              <a:t> </a:t>
            </a:r>
            <a:r>
              <a:rPr lang="de-DE" sz="1100" b="1" smtClean="0">
                <a:solidFill>
                  <a:schemeClr val="tx2">
                    <a:lumMod val="65000"/>
                    <a:lumOff val="35000"/>
                  </a:schemeClr>
                </a:solidFill>
                <a:latin typeface="Arial Narrow" pitchFamily="34" charset="0"/>
                <a:ea typeface="Calibri" pitchFamily="34" charset="0"/>
                <a:cs typeface="Times New Roman" pitchFamily="18" charset="0"/>
              </a:rPr>
              <a:t>	</a:t>
            </a:r>
            <a:endParaRPr lang="en-US" sz="1000" b="1" dirty="0">
              <a:solidFill>
                <a:srgbClr val="0000FF"/>
              </a:solidFill>
              <a:latin typeface="Arial Narrow" pitchFamily="34" charset="0"/>
            </a:endParaRPr>
          </a:p>
        </p:txBody>
      </p:sp>
      <p:pic>
        <p:nvPicPr>
          <p:cNvPr id="143" name="Picture 22" descr="storage-server4(open)large.png"/>
          <p:cNvPicPr>
            <a:picLocks/>
          </p:cNvPicPr>
          <p:nvPr/>
        </p:nvPicPr>
        <p:blipFill>
          <a:blip r:embed="rId5" cstate="print"/>
          <a:srcRect/>
          <a:stretch>
            <a:fillRect/>
          </a:stretch>
        </p:blipFill>
        <p:spPr bwMode="auto">
          <a:xfrm>
            <a:off x="2421271" y="2606278"/>
            <a:ext cx="927770" cy="657459"/>
          </a:xfrm>
          <a:prstGeom prst="rect">
            <a:avLst/>
          </a:prstGeom>
          <a:noFill/>
          <a:ln w="9525">
            <a:noFill/>
            <a:miter lim="800000"/>
            <a:headEnd/>
            <a:tailEnd/>
          </a:ln>
        </p:spPr>
      </p:pic>
      <p:pic>
        <p:nvPicPr>
          <p:cNvPr id="144" name="Picture 22" descr="storage-server4(open)large.png"/>
          <p:cNvPicPr>
            <a:picLocks/>
          </p:cNvPicPr>
          <p:nvPr/>
        </p:nvPicPr>
        <p:blipFill>
          <a:blip r:embed="rId6" cstate="print"/>
          <a:srcRect/>
          <a:stretch>
            <a:fillRect/>
          </a:stretch>
        </p:blipFill>
        <p:spPr bwMode="auto">
          <a:xfrm>
            <a:off x="6151896" y="2605916"/>
            <a:ext cx="927770" cy="651471"/>
          </a:xfrm>
          <a:prstGeom prst="rect">
            <a:avLst/>
          </a:prstGeom>
          <a:noFill/>
          <a:ln w="9525">
            <a:noFill/>
            <a:miter lim="800000"/>
            <a:headEnd/>
            <a:tailEnd/>
          </a:ln>
        </p:spPr>
      </p:pic>
      <p:sp>
        <p:nvSpPr>
          <p:cNvPr id="145" name="Rectangle 1"/>
          <p:cNvSpPr>
            <a:spLocks noChangeArrowheads="1"/>
          </p:cNvSpPr>
          <p:nvPr/>
        </p:nvSpPr>
        <p:spPr bwMode="auto">
          <a:xfrm>
            <a:off x="7370367" y="3096196"/>
            <a:ext cx="1681952" cy="261610"/>
          </a:xfrm>
          <a:prstGeom prst="rect">
            <a:avLst/>
          </a:prstGeom>
          <a:noFill/>
          <a:ln w="9525">
            <a:noFill/>
            <a:miter lim="800000"/>
            <a:headEnd/>
            <a:tailEnd/>
          </a:ln>
          <a:effectLst/>
        </p:spPr>
        <p:txBody>
          <a:bodyPr wrap="square" anchor="ctr">
            <a:spAutoFit/>
          </a:bodyPr>
          <a:lstStyle/>
          <a:p>
            <a:pPr>
              <a:defRPr/>
            </a:pP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                   </a:t>
            </a:r>
            <a:r>
              <a:rPr lang="en-US" sz="1100" b="1" dirty="0" smtClean="0">
                <a:solidFill>
                  <a:schemeClr val="tx2">
                    <a:lumMod val="65000"/>
                    <a:lumOff val="35000"/>
                  </a:schemeClr>
                </a:solidFill>
                <a:latin typeface="Arial Narrow" pitchFamily="34" charset="0"/>
                <a:ea typeface="Calibri" pitchFamily="34" charset="0"/>
                <a:cs typeface="Times New Roman" pitchFamily="18" charset="0"/>
              </a:rPr>
              <a:t>RAID </a:t>
            </a:r>
            <a:r>
              <a:rPr lang="en-US" sz="1100" b="1" dirty="0">
                <a:solidFill>
                  <a:schemeClr val="tx2">
                    <a:lumMod val="65000"/>
                    <a:lumOff val="35000"/>
                  </a:schemeClr>
                </a:solidFill>
                <a:latin typeface="Arial Narrow" pitchFamily="34" charset="0"/>
                <a:ea typeface="Calibri" pitchFamily="34" charset="0"/>
                <a:cs typeface="Times New Roman" pitchFamily="18" charset="0"/>
              </a:rPr>
              <a:t>System </a:t>
            </a: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2 </a:t>
            </a:r>
            <a:endParaRPr lang="en-US" sz="1000" b="1" dirty="0">
              <a:solidFill>
                <a:srgbClr val="0000FF"/>
              </a:solidFill>
              <a:latin typeface="Arial Narrow" pitchFamily="34" charset="0"/>
            </a:endParaRPr>
          </a:p>
        </p:txBody>
      </p:sp>
      <p:pic>
        <p:nvPicPr>
          <p:cNvPr id="146" name="Picture 28"/>
          <p:cNvPicPr>
            <a:picLocks noChangeAspect="1" noChangeArrowheads="1"/>
          </p:cNvPicPr>
          <p:nvPr/>
        </p:nvPicPr>
        <p:blipFill>
          <a:blip r:embed="rId7" cstate="print"/>
          <a:srcRect/>
          <a:stretch>
            <a:fillRect/>
          </a:stretch>
        </p:blipFill>
        <p:spPr bwMode="auto">
          <a:xfrm>
            <a:off x="4358611" y="5961116"/>
            <a:ext cx="460551" cy="252000"/>
          </a:xfrm>
          <a:prstGeom prst="rect">
            <a:avLst/>
          </a:prstGeom>
          <a:noFill/>
          <a:ln w="9525">
            <a:noFill/>
            <a:round/>
            <a:headEnd/>
            <a:tailEnd/>
          </a:ln>
        </p:spPr>
      </p:pic>
      <p:pic>
        <p:nvPicPr>
          <p:cNvPr id="147"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1517314" y="5556487"/>
            <a:ext cx="252000" cy="252000"/>
          </a:xfrm>
          <a:prstGeom prst="rect">
            <a:avLst/>
          </a:prstGeom>
          <a:noFill/>
          <a:ln w="9525">
            <a:noFill/>
            <a:round/>
            <a:headEnd/>
            <a:tailEnd/>
          </a:ln>
        </p:spPr>
      </p:pic>
      <p:pic>
        <p:nvPicPr>
          <p:cNvPr id="149"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7410592" y="5545400"/>
            <a:ext cx="252000" cy="252000"/>
          </a:xfrm>
          <a:prstGeom prst="rect">
            <a:avLst/>
          </a:prstGeom>
          <a:noFill/>
          <a:ln w="9525">
            <a:noFill/>
            <a:round/>
            <a:headEnd/>
            <a:tailEnd/>
          </a:ln>
        </p:spPr>
      </p:pic>
      <p:cxnSp>
        <p:nvCxnSpPr>
          <p:cNvPr id="151" name="Straight Connector 5"/>
          <p:cNvCxnSpPr/>
          <p:nvPr/>
        </p:nvCxnSpPr>
        <p:spPr bwMode="auto">
          <a:xfrm rot="16200000" flipH="1">
            <a:off x="3696247" y="3360004"/>
            <a:ext cx="17669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55" name="Straight Connector 5"/>
          <p:cNvCxnSpPr/>
          <p:nvPr/>
        </p:nvCxnSpPr>
        <p:spPr bwMode="auto">
          <a:xfrm rot="16200000" flipH="1">
            <a:off x="3174020" y="3387715"/>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57" name="Straight Connector 41"/>
          <p:cNvCxnSpPr>
            <a:cxnSpLocks noChangeShapeType="1"/>
          </p:cNvCxnSpPr>
          <p:nvPr/>
        </p:nvCxnSpPr>
        <p:spPr bwMode="auto">
          <a:xfrm rot="10800000">
            <a:off x="5520137" y="3684980"/>
            <a:ext cx="1193118" cy="234"/>
          </a:xfrm>
          <a:prstGeom prst="line">
            <a:avLst/>
          </a:prstGeom>
          <a:noFill/>
          <a:ln w="12700" algn="ctr">
            <a:solidFill>
              <a:schemeClr val="bg2"/>
            </a:solidFill>
            <a:round/>
            <a:headEnd/>
            <a:tailEnd/>
          </a:ln>
        </p:spPr>
      </p:cxnSp>
      <p:cxnSp>
        <p:nvCxnSpPr>
          <p:cNvPr id="158" name="Straight Connector 41"/>
          <p:cNvCxnSpPr>
            <a:cxnSpLocks noChangeShapeType="1"/>
          </p:cNvCxnSpPr>
          <p:nvPr/>
        </p:nvCxnSpPr>
        <p:spPr bwMode="auto">
          <a:xfrm rot="10800000">
            <a:off x="2407261" y="3634972"/>
            <a:ext cx="1018759" cy="215"/>
          </a:xfrm>
          <a:prstGeom prst="line">
            <a:avLst/>
          </a:prstGeom>
          <a:noFill/>
          <a:ln w="12700" algn="ctr">
            <a:solidFill>
              <a:schemeClr val="bg2"/>
            </a:solidFill>
            <a:round/>
            <a:headEnd/>
            <a:tailEnd/>
          </a:ln>
        </p:spPr>
      </p:cxnSp>
      <p:cxnSp>
        <p:nvCxnSpPr>
          <p:cNvPr id="159" name="Straight Connector 5"/>
          <p:cNvCxnSpPr/>
          <p:nvPr/>
        </p:nvCxnSpPr>
        <p:spPr bwMode="auto">
          <a:xfrm rot="16200000" flipH="1">
            <a:off x="5263183" y="3425886"/>
            <a:ext cx="51390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61" name="Straight Connector 5"/>
          <p:cNvCxnSpPr>
            <a:cxnSpLocks/>
          </p:cNvCxnSpPr>
          <p:nvPr/>
        </p:nvCxnSpPr>
        <p:spPr bwMode="auto">
          <a:xfrm rot="5400000">
            <a:off x="5024181" y="3389814"/>
            <a:ext cx="352425"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62" name="Straight Connector 5"/>
          <p:cNvCxnSpPr/>
          <p:nvPr/>
        </p:nvCxnSpPr>
        <p:spPr bwMode="auto">
          <a:xfrm rot="16200000" flipH="1">
            <a:off x="3525723" y="3379907"/>
            <a:ext cx="38324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63" name="Straight Connector 5"/>
          <p:cNvCxnSpPr/>
          <p:nvPr/>
        </p:nvCxnSpPr>
        <p:spPr bwMode="auto">
          <a:xfrm>
            <a:off x="4633329" y="1276264"/>
            <a:ext cx="4621" cy="2237843"/>
          </a:xfrm>
          <a:prstGeom prst="straightConnector1">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164" name="Straight Connector 41"/>
          <p:cNvCxnSpPr>
            <a:cxnSpLocks noChangeShapeType="1"/>
          </p:cNvCxnSpPr>
          <p:nvPr/>
        </p:nvCxnSpPr>
        <p:spPr bwMode="auto">
          <a:xfrm rot="10800000">
            <a:off x="4654757" y="3392937"/>
            <a:ext cx="460110" cy="2918"/>
          </a:xfrm>
          <a:prstGeom prst="line">
            <a:avLst/>
          </a:prstGeom>
          <a:noFill/>
          <a:ln w="12700" algn="ctr">
            <a:solidFill>
              <a:schemeClr val="bg2"/>
            </a:solidFill>
            <a:round/>
            <a:headEnd/>
            <a:tailEnd/>
          </a:ln>
        </p:spPr>
      </p:cxnSp>
      <p:cxnSp>
        <p:nvCxnSpPr>
          <p:cNvPr id="165" name="Straight Connector 41"/>
          <p:cNvCxnSpPr>
            <a:cxnSpLocks noChangeShapeType="1"/>
          </p:cNvCxnSpPr>
          <p:nvPr/>
        </p:nvCxnSpPr>
        <p:spPr bwMode="auto">
          <a:xfrm rot="10800000">
            <a:off x="3783222" y="3447166"/>
            <a:ext cx="850884" cy="0"/>
          </a:xfrm>
          <a:prstGeom prst="line">
            <a:avLst/>
          </a:prstGeom>
          <a:noFill/>
          <a:ln w="12700" algn="ctr">
            <a:solidFill>
              <a:schemeClr val="bg2"/>
            </a:solidFill>
            <a:round/>
            <a:headEnd/>
            <a:tailEnd/>
          </a:ln>
        </p:spPr>
      </p:cxnSp>
      <p:cxnSp>
        <p:nvCxnSpPr>
          <p:cNvPr id="166" name="Straight Connector 5"/>
          <p:cNvCxnSpPr/>
          <p:nvPr/>
        </p:nvCxnSpPr>
        <p:spPr bwMode="auto">
          <a:xfrm rot="16200000" flipH="1">
            <a:off x="4982707" y="3276919"/>
            <a:ext cx="248981"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67" name="Straight Connector 5"/>
          <p:cNvCxnSpPr/>
          <p:nvPr/>
        </p:nvCxnSpPr>
        <p:spPr bwMode="auto">
          <a:xfrm rot="5400000">
            <a:off x="4984276" y="2282703"/>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168" name="Rectangle 1"/>
          <p:cNvSpPr>
            <a:spLocks noChangeArrowheads="1"/>
          </p:cNvSpPr>
          <p:nvPr/>
        </p:nvSpPr>
        <p:spPr bwMode="auto">
          <a:xfrm>
            <a:off x="3806666" y="2302511"/>
            <a:ext cx="714375" cy="261937"/>
          </a:xfrm>
          <a:prstGeom prst="rect">
            <a:avLst/>
          </a:prstGeom>
          <a:noFill/>
          <a:ln w="9525">
            <a:noFill/>
            <a:miter lim="800000"/>
            <a:headEnd/>
            <a:tailEnd/>
          </a:ln>
        </p:spPr>
        <p:txBody>
          <a:bodyPr anchor="ctr">
            <a:spAutoFit/>
          </a:bodyPr>
          <a:lstStyle/>
          <a:p>
            <a:r>
              <a:rPr lang="en-US" sz="1100" b="1" dirty="0">
                <a:solidFill>
                  <a:srgbClr val="975D31"/>
                </a:solidFill>
                <a:latin typeface="Arial Narrow" pitchFamily="34" charset="0"/>
                <a:ea typeface="Calibri" pitchFamily="34" charset="0"/>
                <a:cs typeface="Times New Roman" pitchFamily="18" charset="0"/>
              </a:rPr>
              <a:t>Control</a:t>
            </a:r>
            <a:endParaRPr lang="en-US" sz="1800" b="1" dirty="0">
              <a:solidFill>
                <a:srgbClr val="975D31"/>
              </a:solidFill>
              <a:latin typeface="Arial Narrow" pitchFamily="34" charset="0"/>
              <a:ea typeface="Calibri" pitchFamily="34" charset="0"/>
              <a:cs typeface="Times New Roman" pitchFamily="18" charset="0"/>
            </a:endParaRPr>
          </a:p>
        </p:txBody>
      </p:sp>
      <p:sp>
        <p:nvSpPr>
          <p:cNvPr id="169" name="Rectangle 1"/>
          <p:cNvSpPr>
            <a:spLocks noChangeArrowheads="1"/>
          </p:cNvSpPr>
          <p:nvPr/>
        </p:nvSpPr>
        <p:spPr bwMode="auto">
          <a:xfrm>
            <a:off x="5934428" y="1898820"/>
            <a:ext cx="2952328" cy="461665"/>
          </a:xfrm>
          <a:prstGeom prst="rect">
            <a:avLst/>
          </a:prstGeom>
          <a:noFill/>
          <a:ln w="9525">
            <a:noFill/>
            <a:miter lim="800000"/>
            <a:headEnd/>
            <a:tailEnd/>
          </a:ln>
        </p:spPr>
        <p:txBody>
          <a:bodyPr wrap="square" anchor="ctr">
            <a:spAutoFit/>
          </a:bodyPr>
          <a:lstStyle/>
          <a:p>
            <a:r>
              <a:rPr lang="pl-PL" sz="1200" b="1" dirty="0">
                <a:solidFill>
                  <a:schemeClr val="accent2"/>
                </a:solidFill>
                <a:latin typeface="Arial Narrow" pitchFamily="34" charset="0"/>
                <a:ea typeface="Calibri" pitchFamily="34" charset="0"/>
                <a:cs typeface="Times New Roman" pitchFamily="18" charset="0"/>
              </a:rPr>
              <a:t>PING </a:t>
            </a:r>
            <a:r>
              <a:rPr lang="pl-PL" sz="1200" b="1" dirty="0" smtClean="0">
                <a:solidFill>
                  <a:schemeClr val="accent2"/>
                </a:solidFill>
                <a:latin typeface="Arial Narrow" pitchFamily="34" charset="0"/>
                <a:ea typeface="Calibri" pitchFamily="34" charset="0"/>
                <a:cs typeface="Times New Roman" pitchFamily="18" charset="0"/>
              </a:rPr>
              <a:t>NODE</a:t>
            </a:r>
            <a:r>
              <a:rPr lang="de-DE" sz="1200" b="1" dirty="0" smtClean="0">
                <a:solidFill>
                  <a:schemeClr val="accent2"/>
                </a:solidFill>
                <a:latin typeface="Arial Narrow" pitchFamily="34" charset="0"/>
                <a:ea typeface="Calibri" pitchFamily="34" charset="0"/>
                <a:cs typeface="Times New Roman" pitchFamily="18" charset="0"/>
              </a:rPr>
              <a:t>S</a:t>
            </a:r>
            <a:endParaRPr lang="pl-PL" sz="1200" b="1" dirty="0">
              <a:solidFill>
                <a:schemeClr val="accent2"/>
              </a:solidFill>
              <a:latin typeface="Arial Narrow" pitchFamily="34" charset="0"/>
              <a:ea typeface="Calibri" pitchFamily="34" charset="0"/>
              <a:cs typeface="Times New Roman" pitchFamily="18" charset="0"/>
            </a:endParaRPr>
          </a:p>
          <a:p>
            <a:r>
              <a:rPr lang="pl-PL" sz="1200" dirty="0" smtClean="0">
                <a:solidFill>
                  <a:schemeClr val="accent2"/>
                </a:solidFill>
                <a:latin typeface="Arial Narrow" pitchFamily="34" charset="0"/>
                <a:ea typeface="Calibri" pitchFamily="34" charset="0"/>
                <a:cs typeface="Times New Roman" pitchFamily="18" charset="0"/>
              </a:rPr>
              <a:t>IP </a:t>
            </a:r>
            <a:r>
              <a:rPr lang="en-US" sz="1200" dirty="0" smtClean="0">
                <a:solidFill>
                  <a:schemeClr val="accent2"/>
                </a:solidFill>
                <a:latin typeface="Arial Narrow" pitchFamily="34" charset="0"/>
                <a:ea typeface="Calibri" pitchFamily="34" charset="0"/>
                <a:cs typeface="Times New Roman" pitchFamily="18" charset="0"/>
              </a:rPr>
              <a:t>Address</a:t>
            </a:r>
            <a:r>
              <a:rPr lang="pl-PL" sz="1200" dirty="0" smtClean="0">
                <a:solidFill>
                  <a:schemeClr val="accent2"/>
                </a:solidFill>
                <a:latin typeface="Arial Narrow" pitchFamily="34" charset="0"/>
                <a:ea typeface="Calibri" pitchFamily="34" charset="0"/>
                <a:cs typeface="Times New Roman" pitchFamily="18" charset="0"/>
              </a:rPr>
              <a:t>es</a:t>
            </a:r>
            <a:r>
              <a:rPr lang="en-US" sz="1200" dirty="0" smtClean="0">
                <a:solidFill>
                  <a:schemeClr val="accent2"/>
                </a:solidFill>
                <a:latin typeface="Arial Narrow" pitchFamily="34" charset="0"/>
                <a:ea typeface="Calibri" pitchFamily="34" charset="0"/>
                <a:cs typeface="Times New Roman" pitchFamily="18" charset="0"/>
              </a:rPr>
              <a:t> </a:t>
            </a:r>
            <a:r>
              <a:rPr lang="pl-PL" sz="1200" dirty="0" smtClean="0">
                <a:solidFill>
                  <a:schemeClr val="accent2"/>
                </a:solidFill>
                <a:latin typeface="Arial Narrow" pitchFamily="34" charset="0"/>
                <a:ea typeface="Calibri" pitchFamily="34" charset="0"/>
                <a:cs typeface="Times New Roman" pitchFamily="18" charset="0"/>
              </a:rPr>
              <a:t>: 192.168.2.</a:t>
            </a:r>
            <a:r>
              <a:rPr lang="de-DE" sz="1200" dirty="0" smtClean="0">
                <a:solidFill>
                  <a:schemeClr val="accent2"/>
                </a:solidFill>
                <a:latin typeface="Arial Narrow" pitchFamily="34" charset="0"/>
                <a:ea typeface="Calibri" pitchFamily="34" charset="0"/>
                <a:cs typeface="Times New Roman" pitchFamily="18" charset="0"/>
              </a:rPr>
              <a:t>7; 192.168.3.7</a:t>
            </a:r>
            <a:endParaRPr lang="en-US" sz="1200" dirty="0">
              <a:solidFill>
                <a:schemeClr val="accent2"/>
              </a:solidFill>
              <a:latin typeface="Arial Narrow" pitchFamily="34" charset="0"/>
              <a:ea typeface="Calibri" pitchFamily="34" charset="0"/>
              <a:cs typeface="Times New Roman" pitchFamily="18" charset="0"/>
            </a:endParaRPr>
          </a:p>
        </p:txBody>
      </p:sp>
      <p:sp>
        <p:nvSpPr>
          <p:cNvPr id="170" name="Rectangle 1"/>
          <p:cNvSpPr>
            <a:spLocks noChangeArrowheads="1"/>
          </p:cNvSpPr>
          <p:nvPr/>
        </p:nvSpPr>
        <p:spPr bwMode="auto">
          <a:xfrm>
            <a:off x="3645407" y="4574291"/>
            <a:ext cx="1656184" cy="530915"/>
          </a:xfrm>
          <a:prstGeom prst="rect">
            <a:avLst/>
          </a:prstGeom>
          <a:noFill/>
          <a:ln w="9525">
            <a:noFill/>
            <a:miter lim="800000"/>
            <a:headEnd/>
            <a:tailEnd/>
          </a:ln>
        </p:spPr>
        <p:txBody>
          <a:bodyPr wrap="square" anchor="ctr">
            <a:spAutoFit/>
          </a:bodyPr>
          <a:lstStyle/>
          <a:p>
            <a:pPr algn="ctr"/>
            <a:r>
              <a:rPr lang="en-US" sz="950" dirty="0">
                <a:solidFill>
                  <a:schemeClr val="accent2"/>
                </a:solidFill>
                <a:latin typeface="Arial Narrow" pitchFamily="34" charset="0"/>
                <a:ea typeface="Calibri" pitchFamily="34" charset="0"/>
                <a:cs typeface="Times New Roman" pitchFamily="18" charset="0"/>
              </a:rPr>
              <a:t>Virtual</a:t>
            </a:r>
            <a:r>
              <a:rPr lang="pl-PL" sz="950" dirty="0">
                <a:solidFill>
                  <a:schemeClr val="accent2"/>
                </a:solidFill>
                <a:latin typeface="Arial Narrow" pitchFamily="34" charset="0"/>
                <a:ea typeface="Calibri" pitchFamily="34" charset="0"/>
                <a:cs typeface="Times New Roman" pitchFamily="18" charset="0"/>
              </a:rPr>
              <a:t>  </a:t>
            </a:r>
            <a:r>
              <a:rPr lang="en-US" sz="950" dirty="0" smtClean="0">
                <a:solidFill>
                  <a:schemeClr val="accent2"/>
                </a:solidFill>
                <a:latin typeface="Arial Narrow" pitchFamily="34" charset="0"/>
                <a:ea typeface="Calibri" pitchFamily="34" charset="0"/>
                <a:cs typeface="Times New Roman" pitchFamily="18" charset="0"/>
              </a:rPr>
              <a:t>IP Address</a:t>
            </a:r>
            <a:r>
              <a:rPr lang="pl-PL" sz="950" dirty="0" smtClean="0">
                <a:solidFill>
                  <a:schemeClr val="accent2"/>
                </a:solidFill>
                <a:latin typeface="Arial Narrow" pitchFamily="34" charset="0"/>
                <a:ea typeface="Calibri" pitchFamily="34" charset="0"/>
                <a:cs typeface="Times New Roman" pitchFamily="18" charset="0"/>
              </a:rPr>
              <a:t>:</a:t>
            </a:r>
          </a:p>
          <a:p>
            <a:pPr algn="ctr"/>
            <a:r>
              <a:rPr lang="pl-PL" sz="950" dirty="0" smtClean="0">
                <a:solidFill>
                  <a:schemeClr val="accent2"/>
                </a:solidFill>
                <a:latin typeface="Arial Narrow" pitchFamily="34" charset="0"/>
                <a:ea typeface="Calibri" pitchFamily="34" charset="0"/>
                <a:cs typeface="Times New Roman" pitchFamily="18" charset="0"/>
              </a:rPr>
              <a:t>192.168.</a:t>
            </a:r>
            <a:r>
              <a:rPr lang="de-DE" sz="950" dirty="0" smtClean="0">
                <a:solidFill>
                  <a:schemeClr val="accent2"/>
                </a:solidFill>
                <a:latin typeface="Arial Narrow" pitchFamily="34" charset="0"/>
                <a:ea typeface="Calibri" pitchFamily="34" charset="0"/>
                <a:cs typeface="Times New Roman" pitchFamily="18" charset="0"/>
              </a:rPr>
              <a:t>2</a:t>
            </a:r>
            <a:r>
              <a:rPr lang="pl-PL" sz="950" dirty="0" smtClean="0">
                <a:solidFill>
                  <a:schemeClr val="accent2"/>
                </a:solidFill>
                <a:latin typeface="Arial Narrow" pitchFamily="34" charset="0"/>
                <a:ea typeface="Calibri" pitchFamily="34" charset="0"/>
                <a:cs typeface="Times New Roman" pitchFamily="18" charset="0"/>
              </a:rPr>
              <a:t>0.</a:t>
            </a:r>
            <a:r>
              <a:rPr lang="de-DE" sz="950" dirty="0" smtClean="0">
                <a:solidFill>
                  <a:schemeClr val="accent2"/>
                </a:solidFill>
                <a:latin typeface="Arial Narrow" pitchFamily="34" charset="0"/>
                <a:ea typeface="Calibri" pitchFamily="34" charset="0"/>
                <a:cs typeface="Times New Roman" pitchFamily="18" charset="0"/>
              </a:rPr>
              <a:t>10</a:t>
            </a:r>
            <a:r>
              <a:rPr lang="pl-PL" sz="950" dirty="0" smtClean="0">
                <a:solidFill>
                  <a:schemeClr val="accent2"/>
                </a:solidFill>
                <a:latin typeface="Arial Narrow" pitchFamily="34" charset="0"/>
                <a:ea typeface="Calibri" pitchFamily="34" charset="0"/>
                <a:cs typeface="Times New Roman" pitchFamily="18" charset="0"/>
              </a:rPr>
              <a:t>0 </a:t>
            </a:r>
            <a:r>
              <a:rPr lang="pl-PL" sz="950" dirty="0">
                <a:solidFill>
                  <a:schemeClr val="accent2"/>
                </a:solidFill>
                <a:latin typeface="Arial Narrow" pitchFamily="34" charset="0"/>
                <a:ea typeface="Calibri" pitchFamily="34" charset="0"/>
                <a:cs typeface="Times New Roman" pitchFamily="18" charset="0"/>
              </a:rPr>
              <a:t>(resources pool node-a  iSCSI Target0</a:t>
            </a:r>
            <a:r>
              <a:rPr lang="pl-PL" sz="950" dirty="0" smtClean="0">
                <a:solidFill>
                  <a:schemeClr val="accent2"/>
                </a:solidFill>
                <a:latin typeface="Arial Narrow" pitchFamily="34" charset="0"/>
                <a:ea typeface="Calibri" pitchFamily="34" charset="0"/>
                <a:cs typeface="Times New Roman" pitchFamily="18" charset="0"/>
              </a:rPr>
              <a:t>)</a:t>
            </a:r>
            <a:endParaRPr lang="en-US" sz="950" dirty="0">
              <a:solidFill>
                <a:schemeClr val="accent2"/>
              </a:solidFill>
              <a:latin typeface="Arial Narrow" pitchFamily="34" charset="0"/>
              <a:ea typeface="Calibri" pitchFamily="34" charset="0"/>
              <a:cs typeface="Times New Roman" pitchFamily="18" charset="0"/>
            </a:endParaRPr>
          </a:p>
        </p:txBody>
      </p:sp>
      <p:sp>
        <p:nvSpPr>
          <p:cNvPr id="171" name="Text Box 7"/>
          <p:cNvSpPr txBox="1">
            <a:spLocks noChangeArrowheads="1"/>
          </p:cNvSpPr>
          <p:nvPr/>
        </p:nvSpPr>
        <p:spPr bwMode="auto">
          <a:xfrm>
            <a:off x="69575" y="4199744"/>
            <a:ext cx="2124900" cy="48997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r>
              <a:rPr lang="pl-PL" sz="800" dirty="0" smtClean="0">
                <a:solidFill>
                  <a:schemeClr val="accent2"/>
                </a:solidFill>
                <a:latin typeface="Arial Narrow" pitchFamily="34" charset="0"/>
                <a:ea typeface="Calibri" pitchFamily="34" charset="0"/>
                <a:cs typeface="Times New Roman" pitchFamily="18" charset="0"/>
              </a:rPr>
              <a:t>IP:192.168.2.220     </a:t>
            </a:r>
            <a:r>
              <a:rPr lang="pl-PL" sz="1100" b="1" dirty="0" smtClean="0">
                <a:solidFill>
                  <a:srgbClr val="666666"/>
                </a:solidFill>
                <a:latin typeface="Arial Narrow" pitchFamily="34" charset="0"/>
              </a:rPr>
              <a:t>eth2</a:t>
            </a:r>
            <a:endParaRPr lang="en-US" sz="1100" b="1" dirty="0">
              <a:solidFill>
                <a:srgbClr val="666666"/>
              </a:solidFill>
              <a:latin typeface="Arial Narrow" pitchFamily="34" charset="0"/>
            </a:endParaRPr>
          </a:p>
        </p:txBody>
      </p:sp>
      <p:sp>
        <p:nvSpPr>
          <p:cNvPr id="172" name="Text Box 7"/>
          <p:cNvSpPr txBox="1">
            <a:spLocks noChangeArrowheads="1"/>
          </p:cNvSpPr>
          <p:nvPr/>
        </p:nvSpPr>
        <p:spPr bwMode="auto">
          <a:xfrm>
            <a:off x="895481" y="3487326"/>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173" name="Text Box 7"/>
          <p:cNvSpPr txBox="1">
            <a:spLocks noChangeArrowheads="1"/>
          </p:cNvSpPr>
          <p:nvPr/>
        </p:nvSpPr>
        <p:spPr bwMode="auto">
          <a:xfrm>
            <a:off x="3737041" y="2821316"/>
            <a:ext cx="648071" cy="216024"/>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1</a:t>
            </a:r>
            <a:endParaRPr lang="en-US" sz="1100" b="1" dirty="0">
              <a:solidFill>
                <a:srgbClr val="666666"/>
              </a:solidFill>
              <a:latin typeface="Arial Narrow" pitchFamily="34" charset="0"/>
            </a:endParaRPr>
          </a:p>
        </p:txBody>
      </p:sp>
      <p:sp>
        <p:nvSpPr>
          <p:cNvPr id="174" name="Text Box 7"/>
          <p:cNvSpPr txBox="1">
            <a:spLocks noChangeArrowheads="1"/>
          </p:cNvSpPr>
          <p:nvPr/>
        </p:nvSpPr>
        <p:spPr bwMode="auto">
          <a:xfrm>
            <a:off x="5218325" y="2823697"/>
            <a:ext cx="720080" cy="22009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2</a:t>
            </a:r>
            <a:endParaRPr lang="en-US" sz="1100" b="1" dirty="0">
              <a:solidFill>
                <a:srgbClr val="666666"/>
              </a:solidFill>
              <a:latin typeface="Arial Narrow" pitchFamily="34" charset="0"/>
            </a:endParaRPr>
          </a:p>
        </p:txBody>
      </p:sp>
      <p:sp>
        <p:nvSpPr>
          <p:cNvPr id="176" name="TextBox 69"/>
          <p:cNvSpPr txBox="1"/>
          <p:nvPr/>
        </p:nvSpPr>
        <p:spPr>
          <a:xfrm rot="16200000">
            <a:off x="4261333" y="1483277"/>
            <a:ext cx="500458" cy="215444"/>
          </a:xfrm>
          <a:prstGeom prst="rect">
            <a:avLst/>
          </a:prstGeom>
          <a:noFill/>
          <a:ln w="38100">
            <a:noFill/>
          </a:ln>
        </p:spPr>
        <p:txBody>
          <a:bodyPr>
            <a:spAutoFit/>
            <a:scene3d>
              <a:camera prst="orthographicFront">
                <a:rot lat="0" lon="0" rev="0"/>
              </a:camera>
              <a:lightRig rig="threePt" dir="t"/>
            </a:scene3d>
          </a:bodyPr>
          <a:lstStyle/>
          <a:p>
            <a:pPr>
              <a:defRPr/>
            </a:pPr>
            <a:r>
              <a:rPr lang="de-DE" sz="800" b="1" dirty="0">
                <a:solidFill>
                  <a:schemeClr val="accent3">
                    <a:lumMod val="50000"/>
                  </a:schemeClr>
                </a:solidFill>
                <a:latin typeface="Univers 57 Condensed" pitchFamily="34" charset="0"/>
              </a:rPr>
              <a:t>LAN</a:t>
            </a:r>
          </a:p>
        </p:txBody>
      </p:sp>
      <p:sp>
        <p:nvSpPr>
          <p:cNvPr id="179" name="Rectangle 1"/>
          <p:cNvSpPr>
            <a:spLocks noChangeArrowheads="1"/>
          </p:cNvSpPr>
          <p:nvPr/>
        </p:nvSpPr>
        <p:spPr bwMode="auto">
          <a:xfrm>
            <a:off x="12148" y="3727835"/>
            <a:ext cx="2453646" cy="504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 </a:t>
            </a:r>
          </a:p>
          <a:p>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IP:192.168.1.220    </a:t>
            </a:r>
            <a:r>
              <a:rPr lang="pl-PL" sz="1100" b="1" dirty="0" smtClean="0">
                <a:solidFill>
                  <a:srgbClr val="666666"/>
                </a:solidFill>
                <a:latin typeface="Arial Narrow" pitchFamily="34" charset="0"/>
              </a:rPr>
              <a:t>eth1</a:t>
            </a:r>
            <a:endParaRPr lang="en-US" sz="800" dirty="0">
              <a:solidFill>
                <a:schemeClr val="accent2"/>
              </a:solidFill>
              <a:latin typeface="Arial Narrow" pitchFamily="34" charset="0"/>
              <a:ea typeface="Calibri" pitchFamily="34" charset="0"/>
              <a:cs typeface="Times New Roman" pitchFamily="18" charset="0"/>
            </a:endParaRPr>
          </a:p>
        </p:txBody>
      </p:sp>
      <p:sp>
        <p:nvSpPr>
          <p:cNvPr id="181" name="Rectangle 1"/>
          <p:cNvSpPr>
            <a:spLocks noChangeArrowheads="1"/>
          </p:cNvSpPr>
          <p:nvPr/>
        </p:nvSpPr>
        <p:spPr bwMode="auto">
          <a:xfrm>
            <a:off x="58802" y="3353062"/>
            <a:ext cx="2146446" cy="396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IP:192.168.0.220     </a:t>
            </a:r>
            <a:r>
              <a:rPr lang="pl-PL" sz="1100" b="1" dirty="0" smtClean="0">
                <a:solidFill>
                  <a:srgbClr val="666666"/>
                </a:solidFill>
                <a:latin typeface="Arial Narrow" pitchFamily="34" charset="0"/>
              </a:rPr>
              <a:t>eth0</a:t>
            </a:r>
            <a:endParaRPr lang="en-US" sz="1100" b="1" dirty="0" smtClean="0">
              <a:solidFill>
                <a:srgbClr val="666666"/>
              </a:solidFill>
              <a:latin typeface="Arial Narrow" pitchFamily="34" charset="0"/>
            </a:endParaRPr>
          </a:p>
        </p:txBody>
      </p:sp>
      <p:pic>
        <p:nvPicPr>
          <p:cNvPr id="182" name="Picture 23"/>
          <p:cNvPicPr>
            <a:picLocks noChangeAspect="1" noChangeArrowheads="1"/>
          </p:cNvPicPr>
          <p:nvPr/>
        </p:nvPicPr>
        <p:blipFill>
          <a:blip r:embed="rId9" cstate="print"/>
          <a:srcRect/>
          <a:stretch>
            <a:fillRect/>
          </a:stretch>
        </p:blipFill>
        <p:spPr bwMode="auto">
          <a:xfrm>
            <a:off x="2169528" y="3424998"/>
            <a:ext cx="429861" cy="324000"/>
          </a:xfrm>
          <a:prstGeom prst="rect">
            <a:avLst/>
          </a:prstGeom>
          <a:noFill/>
          <a:ln w="9525">
            <a:noFill/>
            <a:round/>
            <a:headEnd/>
            <a:tailEnd/>
          </a:ln>
        </p:spPr>
      </p:pic>
      <p:pic>
        <p:nvPicPr>
          <p:cNvPr id="183" name="Picture 23"/>
          <p:cNvPicPr>
            <a:picLocks noChangeAspect="1" noChangeArrowheads="1"/>
          </p:cNvPicPr>
          <p:nvPr/>
        </p:nvPicPr>
        <p:blipFill>
          <a:blip r:embed="rId9" cstate="print"/>
          <a:srcRect/>
          <a:stretch>
            <a:fillRect/>
          </a:stretch>
        </p:blipFill>
        <p:spPr bwMode="auto">
          <a:xfrm>
            <a:off x="6417503" y="3488457"/>
            <a:ext cx="429861" cy="324000"/>
          </a:xfrm>
          <a:prstGeom prst="rect">
            <a:avLst/>
          </a:prstGeom>
          <a:noFill/>
          <a:ln w="9525">
            <a:noFill/>
            <a:round/>
            <a:headEnd/>
            <a:tailEnd/>
          </a:ln>
        </p:spPr>
      </p:pic>
      <p:sp>
        <p:nvSpPr>
          <p:cNvPr id="184" name="Prostokąt 183"/>
          <p:cNvSpPr/>
          <p:nvPr/>
        </p:nvSpPr>
        <p:spPr>
          <a:xfrm>
            <a:off x="3692106" y="3644412"/>
            <a:ext cx="1544170" cy="784830"/>
          </a:xfrm>
          <a:prstGeom prst="rect">
            <a:avLst/>
          </a:prstGeom>
        </p:spPr>
        <p:txBody>
          <a:bodyPr wrap="square">
            <a:spAutoFit/>
          </a:bodyPr>
          <a:lstStyle/>
          <a:p>
            <a:pPr algn="just"/>
            <a:r>
              <a:rPr lang="pl-PL" sz="900" b="1" dirty="0" smtClean="0">
                <a:solidFill>
                  <a:srgbClr val="C00000"/>
                </a:solidFill>
                <a:latin typeface="Arial Narrow" pitchFamily="34" charset="0"/>
              </a:rPr>
              <a:t>Note</a:t>
            </a:r>
            <a:r>
              <a:rPr lang="en-US" sz="900" dirty="0" smtClean="0">
                <a:solidFill>
                  <a:srgbClr val="C00000"/>
                </a:solidFill>
                <a:latin typeface="Arial Narrow" pitchFamily="34" charset="0"/>
              </a:rPr>
              <a:t>: </a:t>
            </a:r>
            <a:endParaRPr lang="pl-PL" sz="900" dirty="0" smtClean="0">
              <a:solidFill>
                <a:srgbClr val="C00000"/>
              </a:solidFill>
              <a:latin typeface="Arial Narrow" pitchFamily="34" charset="0"/>
            </a:endParaRPr>
          </a:p>
          <a:p>
            <a:pPr algn="just"/>
            <a:r>
              <a:rPr lang="en-US" sz="900" dirty="0">
                <a:solidFill>
                  <a:schemeClr val="tx1">
                    <a:lumMod val="65000"/>
                    <a:lumOff val="35000"/>
                  </a:schemeClr>
                </a:solidFill>
                <a:latin typeface="Arial Narrow" pitchFamily="34" charset="0"/>
              </a:rPr>
              <a:t>It is strongly recommended to use direct point-to-point (without the switch) connection for the volume replication</a:t>
            </a:r>
            <a:r>
              <a:rPr lang="en-US" sz="900" dirty="0" smtClean="0">
                <a:solidFill>
                  <a:schemeClr val="tx1">
                    <a:lumMod val="65000"/>
                    <a:lumOff val="35000"/>
                  </a:schemeClr>
                </a:solidFill>
                <a:latin typeface="Arial Narrow" pitchFamily="34" charset="0"/>
              </a:rPr>
              <a:t>.</a:t>
            </a:r>
            <a:endParaRPr lang="en-US" sz="900" dirty="0">
              <a:solidFill>
                <a:schemeClr val="tx1">
                  <a:lumMod val="65000"/>
                  <a:lumOff val="35000"/>
                </a:schemeClr>
              </a:solidFill>
              <a:latin typeface="Arial Narrow" pitchFamily="34" charset="0"/>
            </a:endParaRPr>
          </a:p>
        </p:txBody>
      </p:sp>
      <p:cxnSp>
        <p:nvCxnSpPr>
          <p:cNvPr id="185" name="Straight Connector 41"/>
          <p:cNvCxnSpPr>
            <a:cxnSpLocks noChangeShapeType="1"/>
          </p:cNvCxnSpPr>
          <p:nvPr/>
        </p:nvCxnSpPr>
        <p:spPr bwMode="auto">
          <a:xfrm flipH="1">
            <a:off x="3714168" y="3566441"/>
            <a:ext cx="1491497" cy="326"/>
          </a:xfrm>
          <a:prstGeom prst="line">
            <a:avLst/>
          </a:prstGeom>
          <a:noFill/>
          <a:ln w="12700" algn="ctr">
            <a:solidFill>
              <a:schemeClr val="bg2"/>
            </a:solidFill>
            <a:round/>
            <a:headEnd/>
            <a:tailEnd/>
          </a:ln>
        </p:spPr>
      </p:cxnSp>
      <p:cxnSp>
        <p:nvCxnSpPr>
          <p:cNvPr id="186" name="Straight Connector 5"/>
          <p:cNvCxnSpPr>
            <a:cxnSpLocks/>
          </p:cNvCxnSpPr>
          <p:nvPr/>
        </p:nvCxnSpPr>
        <p:spPr bwMode="auto">
          <a:xfrm rot="16200000" flipH="1">
            <a:off x="3015503" y="3593490"/>
            <a:ext cx="949926"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87" name="Straight Connector 5"/>
          <p:cNvCxnSpPr>
            <a:cxnSpLocks/>
          </p:cNvCxnSpPr>
          <p:nvPr/>
        </p:nvCxnSpPr>
        <p:spPr bwMode="auto">
          <a:xfrm rot="16200000" flipH="1">
            <a:off x="4989330" y="3640476"/>
            <a:ext cx="92746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88" name="Straight Connector 41"/>
          <p:cNvCxnSpPr>
            <a:cxnSpLocks noChangeShapeType="1"/>
          </p:cNvCxnSpPr>
          <p:nvPr/>
        </p:nvCxnSpPr>
        <p:spPr bwMode="auto">
          <a:xfrm rot="10800000">
            <a:off x="5452556" y="4105284"/>
            <a:ext cx="979377" cy="0"/>
          </a:xfrm>
          <a:prstGeom prst="line">
            <a:avLst/>
          </a:prstGeom>
          <a:noFill/>
          <a:ln w="12700" algn="ctr">
            <a:solidFill>
              <a:schemeClr val="bg2"/>
            </a:solidFill>
            <a:round/>
            <a:headEnd/>
            <a:tailEnd/>
          </a:ln>
        </p:spPr>
      </p:cxnSp>
      <p:pic>
        <p:nvPicPr>
          <p:cNvPr id="189" name="Picture 23"/>
          <p:cNvPicPr>
            <a:picLocks noChangeAspect="1" noChangeArrowheads="1"/>
          </p:cNvPicPr>
          <p:nvPr/>
        </p:nvPicPr>
        <p:blipFill>
          <a:blip r:embed="rId9" cstate="print"/>
          <a:srcRect/>
          <a:stretch>
            <a:fillRect/>
          </a:stretch>
        </p:blipFill>
        <p:spPr bwMode="auto">
          <a:xfrm>
            <a:off x="6417503" y="3928288"/>
            <a:ext cx="429861" cy="324000"/>
          </a:xfrm>
          <a:prstGeom prst="rect">
            <a:avLst/>
          </a:prstGeom>
          <a:noFill/>
          <a:ln w="9525">
            <a:noFill/>
            <a:round/>
            <a:headEnd/>
            <a:tailEnd/>
          </a:ln>
        </p:spPr>
      </p:pic>
      <p:cxnSp>
        <p:nvCxnSpPr>
          <p:cNvPr id="190" name="Straight Connector 41"/>
          <p:cNvCxnSpPr>
            <a:cxnSpLocks noChangeShapeType="1"/>
          </p:cNvCxnSpPr>
          <p:nvPr/>
        </p:nvCxnSpPr>
        <p:spPr bwMode="auto">
          <a:xfrm rot="10800000">
            <a:off x="2524056" y="4060582"/>
            <a:ext cx="965338" cy="3051"/>
          </a:xfrm>
          <a:prstGeom prst="line">
            <a:avLst/>
          </a:prstGeom>
          <a:noFill/>
          <a:ln w="12700" algn="ctr">
            <a:solidFill>
              <a:schemeClr val="bg2"/>
            </a:solidFill>
            <a:round/>
            <a:headEnd/>
            <a:tailEnd/>
          </a:ln>
        </p:spPr>
      </p:cxnSp>
      <p:pic>
        <p:nvPicPr>
          <p:cNvPr id="191" name="Picture 23"/>
          <p:cNvPicPr>
            <a:picLocks noChangeAspect="1" noChangeArrowheads="1"/>
          </p:cNvPicPr>
          <p:nvPr/>
        </p:nvPicPr>
        <p:blipFill>
          <a:blip r:embed="rId9" cstate="print"/>
          <a:srcRect/>
          <a:stretch>
            <a:fillRect/>
          </a:stretch>
        </p:blipFill>
        <p:spPr bwMode="auto">
          <a:xfrm>
            <a:off x="2169503" y="3903255"/>
            <a:ext cx="429861" cy="324000"/>
          </a:xfrm>
          <a:prstGeom prst="rect">
            <a:avLst/>
          </a:prstGeom>
          <a:noFill/>
          <a:ln w="9525">
            <a:noFill/>
            <a:round/>
            <a:headEnd/>
            <a:tailEnd/>
          </a:ln>
        </p:spPr>
      </p:pic>
      <p:cxnSp>
        <p:nvCxnSpPr>
          <p:cNvPr id="192" name="Łącznik prosty ze strzałką 191"/>
          <p:cNvCxnSpPr/>
          <p:nvPr/>
        </p:nvCxnSpPr>
        <p:spPr bwMode="auto">
          <a:xfrm flipH="1">
            <a:off x="3183148" y="3804249"/>
            <a:ext cx="543463" cy="241540"/>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193" name="Text Box 7"/>
          <p:cNvSpPr txBox="1">
            <a:spLocks noChangeArrowheads="1"/>
          </p:cNvSpPr>
          <p:nvPr/>
        </p:nvSpPr>
        <p:spPr bwMode="auto">
          <a:xfrm>
            <a:off x="7680377" y="3496657"/>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194" name="Rectangle 1"/>
          <p:cNvSpPr>
            <a:spLocks noChangeArrowheads="1"/>
          </p:cNvSpPr>
          <p:nvPr/>
        </p:nvSpPr>
        <p:spPr bwMode="auto">
          <a:xfrm>
            <a:off x="6866958" y="3355524"/>
            <a:ext cx="2071702" cy="396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1100" b="1" dirty="0" smtClean="0">
                <a:solidFill>
                  <a:srgbClr val="666666"/>
                </a:solidFill>
                <a:latin typeface="Arial Narrow" pitchFamily="34" charset="0"/>
              </a:rPr>
              <a:t>eth0 </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a:t>
            </a:r>
            <a:r>
              <a:rPr lang="en-US" sz="800" dirty="0" smtClean="0">
                <a:solidFill>
                  <a:schemeClr val="accent2"/>
                </a:solidFill>
                <a:latin typeface="Arial Narrow" pitchFamily="34" charset="0"/>
                <a:ea typeface="Calibri" pitchFamily="34" charset="0"/>
                <a:cs typeface="Times New Roman" pitchFamily="18" charset="0"/>
              </a:rPr>
              <a:t>1</a:t>
            </a:r>
            <a:endParaRPr lang="en-US" sz="1100" b="1" dirty="0" smtClean="0">
              <a:solidFill>
                <a:srgbClr val="666666"/>
              </a:solidFill>
              <a:latin typeface="Arial Narrow" pitchFamily="34" charset="0"/>
            </a:endParaRPr>
          </a:p>
        </p:txBody>
      </p:sp>
      <p:sp>
        <p:nvSpPr>
          <p:cNvPr id="195" name="Text Box 7"/>
          <p:cNvSpPr txBox="1">
            <a:spLocks noChangeArrowheads="1"/>
          </p:cNvSpPr>
          <p:nvPr/>
        </p:nvSpPr>
        <p:spPr bwMode="auto">
          <a:xfrm>
            <a:off x="6860836" y="4237564"/>
            <a:ext cx="2077823" cy="504000"/>
          </a:xfrm>
          <a:prstGeom prst="rect">
            <a:avLst/>
          </a:prstGeom>
          <a:noFill/>
          <a:ln w="9525">
            <a:noFill/>
            <a:round/>
            <a:headEnd/>
            <a:tailEnd/>
          </a:ln>
        </p:spPr>
        <p:txBody>
          <a:bodyPr lIns="90000" tIns="45000" rIns="90000" bIns="450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a:t>
            </a:r>
            <a:endParaRPr lang="pl-PL" sz="800" b="1" dirty="0" smtClean="0">
              <a:solidFill>
                <a:srgbClr val="666666"/>
              </a:solidFill>
              <a:latin typeface="Arial Narrow" pitchFamily="34" charset="0"/>
              <a:ea typeface="Calibri" pitchFamily="34" charset="0"/>
              <a:cs typeface="Times New Roman" pitchFamily="18" charset="0"/>
            </a:endParaRP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eth2   </a:t>
            </a:r>
            <a:r>
              <a:rPr lang="pl-PL" sz="800" dirty="0" smtClean="0">
                <a:solidFill>
                  <a:schemeClr val="accent2"/>
                </a:solidFill>
                <a:latin typeface="Arial Narrow" pitchFamily="34" charset="0"/>
                <a:ea typeface="Calibri" pitchFamily="34" charset="0"/>
                <a:cs typeface="Times New Roman" pitchFamily="18" charset="0"/>
              </a:rPr>
              <a:t>IP:192.168.2.22</a:t>
            </a:r>
            <a:r>
              <a:rPr lang="en-US" sz="800" dirty="0" smtClean="0">
                <a:solidFill>
                  <a:schemeClr val="accent2"/>
                </a:solidFill>
                <a:latin typeface="Arial Narrow" pitchFamily="34" charset="0"/>
                <a:ea typeface="Calibri" pitchFamily="34" charset="0"/>
                <a:cs typeface="Times New Roman" pitchFamily="18" charset="0"/>
              </a:rPr>
              <a:t>1</a:t>
            </a: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sp>
        <p:nvSpPr>
          <p:cNvPr id="196" name="Rectangle 1"/>
          <p:cNvSpPr>
            <a:spLocks noChangeArrowheads="1"/>
          </p:cNvSpPr>
          <p:nvPr/>
        </p:nvSpPr>
        <p:spPr bwMode="auto">
          <a:xfrm>
            <a:off x="6842203" y="3749602"/>
            <a:ext cx="2096456" cy="504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a:t>
            </a:r>
          </a:p>
          <a:p>
            <a:pPr algn="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1100" b="1" dirty="0" smtClean="0">
                <a:solidFill>
                  <a:srgbClr val="666666"/>
                </a:solidFill>
                <a:latin typeface="Arial Narrow" pitchFamily="34" charset="0"/>
                <a:ea typeface="Calibri" pitchFamily="34" charset="0"/>
                <a:cs typeface="Times New Roman" pitchFamily="18" charset="0"/>
              </a:rPr>
              <a:t> </a:t>
            </a:r>
            <a:r>
              <a:rPr lang="pl-PL" sz="1100" b="1" dirty="0" smtClean="0">
                <a:solidFill>
                  <a:srgbClr val="666666"/>
                </a:solidFill>
                <a:latin typeface="Arial Narrow" pitchFamily="34" charset="0"/>
              </a:rPr>
              <a:t>eth1</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a:t>
            </a:r>
            <a:r>
              <a:rPr lang="en-US" sz="800" dirty="0" smtClean="0">
                <a:solidFill>
                  <a:schemeClr val="accent2"/>
                </a:solidFill>
                <a:latin typeface="Arial Narrow" pitchFamily="34" charset="0"/>
                <a:ea typeface="Calibri" pitchFamily="34" charset="0"/>
                <a:cs typeface="Times New Roman" pitchFamily="18" charset="0"/>
              </a:rPr>
              <a:t>1</a:t>
            </a:r>
            <a:endParaRPr lang="en-US" sz="800" dirty="0">
              <a:solidFill>
                <a:schemeClr val="accent2"/>
              </a:solidFill>
              <a:latin typeface="Arial Narrow" pitchFamily="34" charset="0"/>
              <a:ea typeface="Calibri" pitchFamily="34" charset="0"/>
              <a:cs typeface="Times New Roman" pitchFamily="18" charset="0"/>
            </a:endParaRPr>
          </a:p>
        </p:txBody>
      </p:sp>
      <p:cxnSp>
        <p:nvCxnSpPr>
          <p:cNvPr id="197" name="Łącznik prosty ze strzałką 196"/>
          <p:cNvCxnSpPr/>
          <p:nvPr/>
        </p:nvCxnSpPr>
        <p:spPr bwMode="auto">
          <a:xfrm flipV="1">
            <a:off x="5295316" y="4637762"/>
            <a:ext cx="425947" cy="260123"/>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198" name="Łącznik prosty ze strzałką 197"/>
          <p:cNvCxnSpPr/>
          <p:nvPr/>
        </p:nvCxnSpPr>
        <p:spPr bwMode="auto">
          <a:xfrm rot="10800000">
            <a:off x="3273372" y="4538848"/>
            <a:ext cx="380998" cy="330198"/>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pic>
        <p:nvPicPr>
          <p:cNvPr id="216" name="Picture 15"/>
          <p:cNvPicPr>
            <a:picLocks noChangeAspect="1" noChangeArrowheads="1"/>
          </p:cNvPicPr>
          <p:nvPr/>
        </p:nvPicPr>
        <p:blipFill>
          <a:blip r:embed="rId10" cstate="print"/>
          <a:srcRect/>
          <a:stretch>
            <a:fillRect/>
          </a:stretch>
        </p:blipFill>
        <p:spPr bwMode="auto">
          <a:xfrm>
            <a:off x="4945925" y="1817434"/>
            <a:ext cx="1039813" cy="463550"/>
          </a:xfrm>
          <a:prstGeom prst="rect">
            <a:avLst/>
          </a:prstGeom>
          <a:noFill/>
          <a:ln w="9525">
            <a:noFill/>
            <a:round/>
            <a:headEnd/>
            <a:tailEnd/>
          </a:ln>
        </p:spPr>
      </p:pic>
      <p:cxnSp>
        <p:nvCxnSpPr>
          <p:cNvPr id="217" name="Straight Connector 41"/>
          <p:cNvCxnSpPr>
            <a:cxnSpLocks noChangeShapeType="1"/>
          </p:cNvCxnSpPr>
          <p:nvPr/>
        </p:nvCxnSpPr>
        <p:spPr bwMode="auto">
          <a:xfrm rot="10800000">
            <a:off x="3646095" y="4609757"/>
            <a:ext cx="2820796" cy="0"/>
          </a:xfrm>
          <a:prstGeom prst="line">
            <a:avLst/>
          </a:prstGeom>
          <a:noFill/>
          <a:ln w="12700" algn="ctr">
            <a:solidFill>
              <a:schemeClr val="bg2"/>
            </a:solidFill>
            <a:round/>
            <a:headEnd/>
            <a:tailEnd/>
          </a:ln>
        </p:spPr>
      </p:cxnSp>
      <p:pic>
        <p:nvPicPr>
          <p:cNvPr id="218" name="Picture 23"/>
          <p:cNvPicPr>
            <a:picLocks noChangeAspect="1" noChangeArrowheads="1"/>
          </p:cNvPicPr>
          <p:nvPr/>
        </p:nvPicPr>
        <p:blipFill>
          <a:blip r:embed="rId9" cstate="print"/>
          <a:srcRect/>
          <a:stretch>
            <a:fillRect/>
          </a:stretch>
        </p:blipFill>
        <p:spPr bwMode="auto">
          <a:xfrm>
            <a:off x="6417503" y="4413154"/>
            <a:ext cx="429861" cy="324000"/>
          </a:xfrm>
          <a:prstGeom prst="rect">
            <a:avLst/>
          </a:prstGeom>
          <a:noFill/>
          <a:ln w="9525">
            <a:noFill/>
            <a:round/>
            <a:headEnd/>
            <a:tailEnd/>
          </a:ln>
        </p:spPr>
      </p:pic>
      <p:cxnSp>
        <p:nvCxnSpPr>
          <p:cNvPr id="219" name="Straight Connector 5"/>
          <p:cNvCxnSpPr>
            <a:cxnSpLocks/>
          </p:cNvCxnSpPr>
          <p:nvPr/>
        </p:nvCxnSpPr>
        <p:spPr bwMode="auto">
          <a:xfrm rot="16200000" flipH="1">
            <a:off x="2943988" y="3908729"/>
            <a:ext cx="1403526" cy="68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20" name="Straight Connector 41"/>
          <p:cNvCxnSpPr>
            <a:cxnSpLocks noChangeShapeType="1"/>
          </p:cNvCxnSpPr>
          <p:nvPr/>
        </p:nvCxnSpPr>
        <p:spPr bwMode="auto">
          <a:xfrm>
            <a:off x="2493503" y="4508556"/>
            <a:ext cx="2808956" cy="1186"/>
          </a:xfrm>
          <a:prstGeom prst="line">
            <a:avLst/>
          </a:prstGeom>
          <a:noFill/>
          <a:ln w="12700" algn="ctr">
            <a:solidFill>
              <a:schemeClr val="bg2"/>
            </a:solidFill>
            <a:round/>
            <a:headEnd/>
            <a:tailEnd/>
          </a:ln>
        </p:spPr>
      </p:cxnSp>
      <p:pic>
        <p:nvPicPr>
          <p:cNvPr id="221" name="Picture 23"/>
          <p:cNvPicPr>
            <a:picLocks noChangeAspect="1" noChangeArrowheads="1"/>
          </p:cNvPicPr>
          <p:nvPr/>
        </p:nvPicPr>
        <p:blipFill>
          <a:blip r:embed="rId9" cstate="print"/>
          <a:srcRect/>
          <a:stretch>
            <a:fillRect/>
          </a:stretch>
        </p:blipFill>
        <p:spPr bwMode="auto">
          <a:xfrm>
            <a:off x="2169503" y="4392886"/>
            <a:ext cx="429861" cy="324000"/>
          </a:xfrm>
          <a:prstGeom prst="rect">
            <a:avLst/>
          </a:prstGeom>
          <a:noFill/>
          <a:ln w="9525">
            <a:noFill/>
            <a:round/>
            <a:headEnd/>
            <a:tailEnd/>
          </a:ln>
        </p:spPr>
      </p:pic>
      <p:cxnSp>
        <p:nvCxnSpPr>
          <p:cNvPr id="222" name="Straight Connector 5"/>
          <p:cNvCxnSpPr>
            <a:cxnSpLocks/>
          </p:cNvCxnSpPr>
          <p:nvPr/>
        </p:nvCxnSpPr>
        <p:spPr bwMode="auto">
          <a:xfrm rot="5400000">
            <a:off x="4654013" y="3862959"/>
            <a:ext cx="1292854" cy="718"/>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223" name="Picture 23"/>
          <p:cNvPicPr>
            <a:picLocks noChangeAspect="1" noChangeArrowheads="1"/>
          </p:cNvPicPr>
          <p:nvPr/>
        </p:nvPicPr>
        <p:blipFill>
          <a:blip r:embed="rId9" cstate="print"/>
          <a:srcRect/>
          <a:stretch>
            <a:fillRect/>
          </a:stretch>
        </p:blipFill>
        <p:spPr bwMode="auto">
          <a:xfrm>
            <a:off x="2169503" y="4914894"/>
            <a:ext cx="429861" cy="324000"/>
          </a:xfrm>
          <a:prstGeom prst="rect">
            <a:avLst/>
          </a:prstGeom>
          <a:noFill/>
          <a:ln w="9525">
            <a:noFill/>
            <a:round/>
            <a:headEnd/>
            <a:tailEnd/>
          </a:ln>
        </p:spPr>
      </p:pic>
      <p:pic>
        <p:nvPicPr>
          <p:cNvPr id="224" name="Picture 23"/>
          <p:cNvPicPr>
            <a:picLocks noChangeAspect="1" noChangeArrowheads="1"/>
          </p:cNvPicPr>
          <p:nvPr/>
        </p:nvPicPr>
        <p:blipFill>
          <a:blip r:embed="rId9" cstate="print"/>
          <a:srcRect/>
          <a:stretch>
            <a:fillRect/>
          </a:stretch>
        </p:blipFill>
        <p:spPr bwMode="auto">
          <a:xfrm>
            <a:off x="6417503" y="4933113"/>
            <a:ext cx="429861" cy="324000"/>
          </a:xfrm>
          <a:prstGeom prst="rect">
            <a:avLst/>
          </a:prstGeom>
          <a:noFill/>
          <a:ln w="9525">
            <a:noFill/>
            <a:round/>
            <a:headEnd/>
            <a:tailEnd/>
          </a:ln>
        </p:spPr>
      </p:pic>
      <p:sp>
        <p:nvSpPr>
          <p:cNvPr id="225" name="Text Box 7"/>
          <p:cNvSpPr txBox="1">
            <a:spLocks noChangeArrowheads="1"/>
          </p:cNvSpPr>
          <p:nvPr/>
        </p:nvSpPr>
        <p:spPr bwMode="auto">
          <a:xfrm>
            <a:off x="6885767" y="4747311"/>
            <a:ext cx="2016224" cy="462742"/>
          </a:xfrm>
          <a:prstGeom prst="rect">
            <a:avLst/>
          </a:prstGeom>
          <a:noFill/>
          <a:ln w="9525">
            <a:noFill/>
            <a:round/>
            <a:headEnd/>
            <a:tailEnd/>
          </a:ln>
        </p:spPr>
        <p:txBody>
          <a:bodyPr lIns="90000" tIns="45000" rIns="90000" bIns="450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t>
            </a:r>
            <a:r>
              <a:rPr lang="pl-PL" sz="800" b="1" dirty="0" smtClean="0">
                <a:solidFill>
                  <a:srgbClr val="666666"/>
                </a:solidFill>
                <a:latin typeface="Arial Narrow" pitchFamily="34" charset="0"/>
                <a:ea typeface="Calibri" pitchFamily="34" charset="0"/>
                <a:cs typeface="Times New Roman" pitchFamily="18" charset="0"/>
              </a:rPr>
              <a:t> </a:t>
            </a:r>
            <a:endParaRPr lang="en-US" sz="800" b="1" dirty="0" smtClean="0">
              <a:solidFill>
                <a:srgbClr val="666666"/>
              </a:solidFill>
              <a:latin typeface="Arial Narrow" pitchFamily="34" charset="0"/>
              <a:ea typeface="Calibri" pitchFamily="34" charset="0"/>
              <a:cs typeface="Times New Roman" pitchFamily="18" charset="0"/>
            </a:endParaRP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eth3  </a:t>
            </a:r>
            <a:r>
              <a:rPr lang="pl-PL" sz="800" dirty="0" smtClean="0">
                <a:solidFill>
                  <a:schemeClr val="accent2"/>
                </a:solidFill>
                <a:latin typeface="Arial Narrow" pitchFamily="34" charset="0"/>
                <a:ea typeface="Calibri" pitchFamily="34" charset="0"/>
                <a:cs typeface="Times New Roman" pitchFamily="18" charset="0"/>
              </a:rPr>
              <a:t>IP:192.168.3.221</a:t>
            </a:r>
            <a:endParaRPr lang="pl-PL" sz="1100" b="1" dirty="0" smtClean="0">
              <a:solidFill>
                <a:srgbClr val="666666"/>
              </a:solidFill>
              <a:latin typeface="Arial Narrow"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cxnSp>
        <p:nvCxnSpPr>
          <p:cNvPr id="226" name="Straight Connector 41"/>
          <p:cNvCxnSpPr>
            <a:cxnSpLocks noChangeShapeType="1"/>
          </p:cNvCxnSpPr>
          <p:nvPr/>
        </p:nvCxnSpPr>
        <p:spPr bwMode="auto">
          <a:xfrm flipH="1">
            <a:off x="3560351" y="5163604"/>
            <a:ext cx="2955865" cy="0"/>
          </a:xfrm>
          <a:prstGeom prst="line">
            <a:avLst/>
          </a:prstGeom>
          <a:noFill/>
          <a:ln w="12700" algn="ctr">
            <a:solidFill>
              <a:schemeClr val="bg2"/>
            </a:solidFill>
            <a:round/>
            <a:headEnd/>
            <a:tailEnd/>
          </a:ln>
        </p:spPr>
      </p:cxnSp>
      <p:cxnSp>
        <p:nvCxnSpPr>
          <p:cNvPr id="227" name="Straight Connector 5"/>
          <p:cNvCxnSpPr>
            <a:cxnSpLocks/>
          </p:cNvCxnSpPr>
          <p:nvPr/>
        </p:nvCxnSpPr>
        <p:spPr bwMode="auto">
          <a:xfrm rot="5400000">
            <a:off x="2600767" y="4207332"/>
            <a:ext cx="191917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28" name="Straight Connector 41"/>
          <p:cNvCxnSpPr>
            <a:cxnSpLocks noChangeShapeType="1"/>
          </p:cNvCxnSpPr>
          <p:nvPr/>
        </p:nvCxnSpPr>
        <p:spPr bwMode="auto">
          <a:xfrm>
            <a:off x="2599267" y="5097455"/>
            <a:ext cx="2782800" cy="215"/>
          </a:xfrm>
          <a:prstGeom prst="line">
            <a:avLst/>
          </a:prstGeom>
          <a:noFill/>
          <a:ln w="12700" algn="ctr">
            <a:solidFill>
              <a:schemeClr val="bg2"/>
            </a:solidFill>
            <a:round/>
            <a:headEnd/>
            <a:tailEnd/>
          </a:ln>
        </p:spPr>
      </p:cxnSp>
      <p:cxnSp>
        <p:nvCxnSpPr>
          <p:cNvPr id="229" name="Straight Connector 5"/>
          <p:cNvCxnSpPr>
            <a:cxnSpLocks/>
          </p:cNvCxnSpPr>
          <p:nvPr/>
        </p:nvCxnSpPr>
        <p:spPr bwMode="auto">
          <a:xfrm rot="16200000" flipH="1">
            <a:off x="4430038" y="4141360"/>
            <a:ext cx="190306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232" name="Text Box 7"/>
          <p:cNvSpPr txBox="1">
            <a:spLocks noChangeArrowheads="1"/>
          </p:cNvSpPr>
          <p:nvPr/>
        </p:nvSpPr>
        <p:spPr bwMode="auto">
          <a:xfrm>
            <a:off x="80342" y="4722726"/>
            <a:ext cx="2286016" cy="46274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r>
              <a:rPr lang="pl-PL" sz="800" dirty="0" smtClean="0">
                <a:solidFill>
                  <a:schemeClr val="accent2"/>
                </a:solidFill>
                <a:latin typeface="Arial Narrow" pitchFamily="34" charset="0"/>
                <a:ea typeface="Calibri" pitchFamily="34" charset="0"/>
                <a:cs typeface="Times New Roman" pitchFamily="18" charset="0"/>
              </a:rPr>
              <a:t>IP:192.168.3.220     </a:t>
            </a:r>
            <a:r>
              <a:rPr lang="pl-PL" sz="1100" b="1" dirty="0" smtClean="0">
                <a:solidFill>
                  <a:srgbClr val="666666"/>
                </a:solidFill>
                <a:latin typeface="Arial Narrow" pitchFamily="34" charset="0"/>
              </a:rPr>
              <a:t>eth3</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pic>
        <p:nvPicPr>
          <p:cNvPr id="233" name="Picture 8"/>
          <p:cNvPicPr>
            <a:picLocks noChangeAspect="1" noChangeArrowheads="1"/>
          </p:cNvPicPr>
          <p:nvPr/>
        </p:nvPicPr>
        <p:blipFill>
          <a:blip r:embed="rId11" cstate="print"/>
          <a:srcRect/>
          <a:stretch>
            <a:fillRect/>
          </a:stretch>
        </p:blipFill>
        <p:spPr bwMode="auto">
          <a:xfrm>
            <a:off x="3352587" y="3005386"/>
            <a:ext cx="858130" cy="374457"/>
          </a:xfrm>
          <a:prstGeom prst="rect">
            <a:avLst/>
          </a:prstGeom>
          <a:noFill/>
          <a:ln w="9525">
            <a:noFill/>
            <a:round/>
            <a:headEnd/>
            <a:tailEnd/>
          </a:ln>
        </p:spPr>
      </p:pic>
      <p:pic>
        <p:nvPicPr>
          <p:cNvPr id="234" name="Picture 8"/>
          <p:cNvPicPr>
            <a:picLocks noChangeAspect="1" noChangeArrowheads="1"/>
          </p:cNvPicPr>
          <p:nvPr/>
        </p:nvPicPr>
        <p:blipFill>
          <a:blip r:embed="rId11" cstate="print"/>
          <a:srcRect/>
          <a:stretch>
            <a:fillRect/>
          </a:stretch>
        </p:blipFill>
        <p:spPr bwMode="auto">
          <a:xfrm>
            <a:off x="5013559" y="3018497"/>
            <a:ext cx="858130" cy="374457"/>
          </a:xfrm>
          <a:prstGeom prst="rect">
            <a:avLst/>
          </a:prstGeom>
          <a:noFill/>
          <a:ln w="9525">
            <a:noFill/>
            <a:round/>
            <a:headEnd/>
            <a:tailEnd/>
          </a:ln>
        </p:spPr>
      </p:pic>
      <p:sp>
        <p:nvSpPr>
          <p:cNvPr id="235" name="Prostokąt 234"/>
          <p:cNvSpPr/>
          <p:nvPr/>
        </p:nvSpPr>
        <p:spPr>
          <a:xfrm>
            <a:off x="3645407" y="5155315"/>
            <a:ext cx="1728192" cy="530915"/>
          </a:xfrm>
          <a:prstGeom prst="rect">
            <a:avLst/>
          </a:prstGeom>
        </p:spPr>
        <p:txBody>
          <a:bodyPr wrap="square">
            <a:spAutoFit/>
          </a:bodyPr>
          <a:lstStyle/>
          <a:p>
            <a:pPr algn="ctr"/>
            <a:r>
              <a:rPr lang="en-US" sz="950" dirty="0" smtClean="0">
                <a:solidFill>
                  <a:schemeClr val="accent2"/>
                </a:solidFill>
                <a:latin typeface="Arial Narrow" pitchFamily="34" charset="0"/>
                <a:ea typeface="Calibri" pitchFamily="34" charset="0"/>
                <a:cs typeface="Times New Roman" pitchFamily="18" charset="0"/>
              </a:rPr>
              <a:t>Virtual</a:t>
            </a:r>
            <a:r>
              <a:rPr lang="pl-PL" sz="950" dirty="0" smtClean="0">
                <a:solidFill>
                  <a:schemeClr val="accent2"/>
                </a:solidFill>
                <a:latin typeface="Arial Narrow" pitchFamily="34" charset="0"/>
                <a:ea typeface="Calibri" pitchFamily="34" charset="0"/>
                <a:cs typeface="Times New Roman" pitchFamily="18" charset="0"/>
              </a:rPr>
              <a:t>  </a:t>
            </a:r>
            <a:r>
              <a:rPr lang="en-US" sz="950" dirty="0" smtClean="0">
                <a:solidFill>
                  <a:schemeClr val="accent2"/>
                </a:solidFill>
                <a:latin typeface="Arial Narrow" pitchFamily="34" charset="0"/>
                <a:ea typeface="Calibri" pitchFamily="34" charset="0"/>
                <a:cs typeface="Times New Roman" pitchFamily="18" charset="0"/>
              </a:rPr>
              <a:t>IP Address</a:t>
            </a:r>
            <a:r>
              <a:rPr lang="pl-PL" sz="950" dirty="0" smtClean="0">
                <a:solidFill>
                  <a:schemeClr val="accent2"/>
                </a:solidFill>
                <a:latin typeface="Arial Narrow" pitchFamily="34" charset="0"/>
                <a:ea typeface="Calibri" pitchFamily="34" charset="0"/>
                <a:cs typeface="Times New Roman" pitchFamily="18" charset="0"/>
              </a:rPr>
              <a:t>:</a:t>
            </a:r>
          </a:p>
          <a:p>
            <a:pPr algn="ctr"/>
            <a:r>
              <a:rPr lang="pl-PL" sz="950" dirty="0" smtClean="0">
                <a:solidFill>
                  <a:schemeClr val="accent2"/>
                </a:solidFill>
                <a:latin typeface="Arial Narrow" pitchFamily="34" charset="0"/>
                <a:ea typeface="Calibri" pitchFamily="34" charset="0"/>
                <a:cs typeface="Times New Roman" pitchFamily="18" charset="0"/>
              </a:rPr>
              <a:t>192.168.</a:t>
            </a:r>
            <a:r>
              <a:rPr lang="de-DE" sz="950" dirty="0" smtClean="0">
                <a:solidFill>
                  <a:schemeClr val="accent2"/>
                </a:solidFill>
                <a:latin typeface="Arial Narrow" pitchFamily="34" charset="0"/>
                <a:ea typeface="Calibri" pitchFamily="34" charset="0"/>
                <a:cs typeface="Times New Roman" pitchFamily="18" charset="0"/>
              </a:rPr>
              <a:t>3</a:t>
            </a:r>
            <a:r>
              <a:rPr lang="pl-PL" sz="950" dirty="0" smtClean="0">
                <a:solidFill>
                  <a:schemeClr val="accent2"/>
                </a:solidFill>
                <a:latin typeface="Arial Narrow" pitchFamily="34" charset="0"/>
                <a:ea typeface="Calibri" pitchFamily="34" charset="0"/>
                <a:cs typeface="Times New Roman" pitchFamily="18" charset="0"/>
              </a:rPr>
              <a:t>0.</a:t>
            </a:r>
            <a:r>
              <a:rPr lang="de-DE" sz="950" dirty="0" smtClean="0">
                <a:solidFill>
                  <a:schemeClr val="accent2"/>
                </a:solidFill>
                <a:latin typeface="Arial Narrow" pitchFamily="34" charset="0"/>
                <a:ea typeface="Calibri" pitchFamily="34" charset="0"/>
                <a:cs typeface="Times New Roman" pitchFamily="18" charset="0"/>
              </a:rPr>
              <a:t>10</a:t>
            </a:r>
            <a:r>
              <a:rPr lang="pl-PL" sz="950" dirty="0">
                <a:solidFill>
                  <a:schemeClr val="accent2"/>
                </a:solidFill>
                <a:latin typeface="Arial Narrow" pitchFamily="34" charset="0"/>
                <a:ea typeface="Calibri" pitchFamily="34" charset="0"/>
                <a:cs typeface="Times New Roman" pitchFamily="18" charset="0"/>
              </a:rPr>
              <a:t>0 (resources pool </a:t>
            </a:r>
            <a:r>
              <a:rPr lang="pl-PL" sz="950" dirty="0" smtClean="0">
                <a:solidFill>
                  <a:schemeClr val="accent2"/>
                </a:solidFill>
                <a:latin typeface="Arial Narrow" pitchFamily="34" charset="0"/>
                <a:ea typeface="Calibri" pitchFamily="34" charset="0"/>
                <a:cs typeface="Times New Roman" pitchFamily="18" charset="0"/>
              </a:rPr>
              <a:t>node-b  </a:t>
            </a:r>
            <a:r>
              <a:rPr lang="pl-PL" sz="950" dirty="0">
                <a:solidFill>
                  <a:schemeClr val="accent2"/>
                </a:solidFill>
                <a:latin typeface="Arial Narrow" pitchFamily="34" charset="0"/>
                <a:ea typeface="Calibri" pitchFamily="34" charset="0"/>
                <a:cs typeface="Times New Roman" pitchFamily="18" charset="0"/>
              </a:rPr>
              <a:t>iSCSI </a:t>
            </a:r>
            <a:r>
              <a:rPr lang="pl-PL" sz="950" dirty="0" smtClean="0">
                <a:solidFill>
                  <a:schemeClr val="accent2"/>
                </a:solidFill>
                <a:latin typeface="Arial Narrow" pitchFamily="34" charset="0"/>
                <a:ea typeface="Calibri" pitchFamily="34" charset="0"/>
                <a:cs typeface="Times New Roman" pitchFamily="18" charset="0"/>
              </a:rPr>
              <a:t>Target1)</a:t>
            </a:r>
            <a:endParaRPr lang="en-US" sz="950" dirty="0">
              <a:solidFill>
                <a:schemeClr val="accent2"/>
              </a:solidFill>
              <a:latin typeface="Arial Narrow" pitchFamily="34" charset="0"/>
              <a:ea typeface="Calibri" pitchFamily="34" charset="0"/>
              <a:cs typeface="Times New Roman" pitchFamily="18" charset="0"/>
            </a:endParaRPr>
          </a:p>
        </p:txBody>
      </p:sp>
      <p:sp>
        <p:nvSpPr>
          <p:cNvPr id="236" name="Elipsa 235"/>
          <p:cNvSpPr/>
          <p:nvPr/>
        </p:nvSpPr>
        <p:spPr bwMode="auto">
          <a:xfrm>
            <a:off x="5711288" y="4568187"/>
            <a:ext cx="72000" cy="72000"/>
          </a:xfrm>
          <a:prstGeom prst="ellipse">
            <a:avLst/>
          </a:prstGeom>
          <a:noFill/>
          <a:ln w="9525">
            <a:solidFill>
              <a:srgbClr val="C00000"/>
            </a:solidFill>
            <a:round/>
            <a:headEnd/>
            <a:tailEnd/>
          </a:ln>
        </p:spPr>
        <p:txBody>
          <a:bodyPr rtlCol="0" anchor="ctr"/>
          <a:lstStyle/>
          <a:p>
            <a:pPr algn="ctr"/>
            <a:endParaRPr lang="en-US" dirty="0"/>
          </a:p>
        </p:txBody>
      </p:sp>
      <p:sp>
        <p:nvSpPr>
          <p:cNvPr id="237" name="Elipsa 236"/>
          <p:cNvSpPr/>
          <p:nvPr/>
        </p:nvSpPr>
        <p:spPr bwMode="auto">
          <a:xfrm>
            <a:off x="3219097" y="4472391"/>
            <a:ext cx="72000" cy="72000"/>
          </a:xfrm>
          <a:prstGeom prst="ellipse">
            <a:avLst/>
          </a:prstGeom>
          <a:noFill/>
          <a:ln w="9525">
            <a:solidFill>
              <a:srgbClr val="C00000"/>
            </a:solidFill>
            <a:round/>
            <a:headEnd/>
            <a:tailEnd/>
          </a:ln>
        </p:spPr>
        <p:txBody>
          <a:bodyPr rtlCol="0" anchor="ctr"/>
          <a:lstStyle/>
          <a:p>
            <a:pPr algn="ctr"/>
            <a:endParaRPr lang="en-US" dirty="0"/>
          </a:p>
        </p:txBody>
      </p:sp>
      <p:sp>
        <p:nvSpPr>
          <p:cNvPr id="238" name="Elipsa 237"/>
          <p:cNvSpPr/>
          <p:nvPr/>
        </p:nvSpPr>
        <p:spPr bwMode="auto">
          <a:xfrm>
            <a:off x="5705067" y="5129314"/>
            <a:ext cx="72000" cy="72000"/>
          </a:xfrm>
          <a:prstGeom prst="ellipse">
            <a:avLst/>
          </a:prstGeom>
          <a:noFill/>
          <a:ln w="9525">
            <a:solidFill>
              <a:srgbClr val="C00000"/>
            </a:solidFill>
            <a:round/>
            <a:headEnd/>
            <a:tailEnd/>
          </a:ln>
        </p:spPr>
        <p:txBody>
          <a:bodyPr rtlCol="0" anchor="ctr"/>
          <a:lstStyle/>
          <a:p>
            <a:pPr algn="ctr"/>
            <a:endParaRPr lang="en-US" dirty="0"/>
          </a:p>
        </p:txBody>
      </p:sp>
      <p:sp>
        <p:nvSpPr>
          <p:cNvPr id="239" name="Elipsa 238"/>
          <p:cNvSpPr/>
          <p:nvPr/>
        </p:nvSpPr>
        <p:spPr bwMode="auto">
          <a:xfrm>
            <a:off x="3215415" y="5063881"/>
            <a:ext cx="72000" cy="72000"/>
          </a:xfrm>
          <a:prstGeom prst="ellipse">
            <a:avLst/>
          </a:prstGeom>
          <a:noFill/>
          <a:ln w="9525">
            <a:solidFill>
              <a:srgbClr val="C00000"/>
            </a:solidFill>
            <a:round/>
            <a:headEnd/>
            <a:tailEnd/>
          </a:ln>
        </p:spPr>
        <p:txBody>
          <a:bodyPr rtlCol="0" anchor="ctr"/>
          <a:lstStyle/>
          <a:p>
            <a:pPr algn="ctr"/>
            <a:endParaRPr lang="en-US" dirty="0"/>
          </a:p>
        </p:txBody>
      </p:sp>
      <p:cxnSp>
        <p:nvCxnSpPr>
          <p:cNvPr id="240" name="Łącznik prosty ze strzałką 239"/>
          <p:cNvCxnSpPr>
            <a:endCxn id="239" idx="5"/>
          </p:cNvCxnSpPr>
          <p:nvPr/>
        </p:nvCxnSpPr>
        <p:spPr bwMode="auto">
          <a:xfrm flipH="1" flipV="1">
            <a:off x="3276871" y="5125337"/>
            <a:ext cx="369035" cy="294043"/>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241" name="Łącznik prosty ze strzałką 240"/>
          <p:cNvCxnSpPr/>
          <p:nvPr/>
        </p:nvCxnSpPr>
        <p:spPr bwMode="auto">
          <a:xfrm flipV="1">
            <a:off x="5297697" y="5193160"/>
            <a:ext cx="411956" cy="297658"/>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242" name="Rounded Rectangle 88"/>
          <p:cNvSpPr/>
          <p:nvPr/>
        </p:nvSpPr>
        <p:spPr bwMode="auto">
          <a:xfrm>
            <a:off x="3654370" y="5208713"/>
            <a:ext cx="1647221" cy="434849"/>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243" name="Rounded Rectangle 88"/>
          <p:cNvSpPr/>
          <p:nvPr/>
        </p:nvSpPr>
        <p:spPr bwMode="auto">
          <a:xfrm>
            <a:off x="3645406" y="4631532"/>
            <a:ext cx="1656185" cy="434132"/>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pic>
        <p:nvPicPr>
          <p:cNvPr id="98"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1937322" y="5554370"/>
            <a:ext cx="252000" cy="252000"/>
          </a:xfrm>
          <a:prstGeom prst="rect">
            <a:avLst/>
          </a:prstGeom>
          <a:noFill/>
          <a:ln w="9525">
            <a:noFill/>
            <a:round/>
            <a:headEnd/>
            <a:tailEnd/>
          </a:ln>
        </p:spPr>
      </p:pic>
      <p:pic>
        <p:nvPicPr>
          <p:cNvPr id="99" name="Picture 15"/>
          <p:cNvPicPr>
            <a:picLocks noChangeAspect="1" noChangeArrowheads="1"/>
          </p:cNvPicPr>
          <p:nvPr/>
        </p:nvPicPr>
        <p:blipFill>
          <a:blip r:embed="rId3" cstate="print"/>
          <a:srcRect/>
          <a:stretch>
            <a:fillRect/>
          </a:stretch>
        </p:blipFill>
        <p:spPr bwMode="auto">
          <a:xfrm>
            <a:off x="1851376" y="5834038"/>
            <a:ext cx="329538" cy="252000"/>
          </a:xfrm>
          <a:prstGeom prst="rect">
            <a:avLst/>
          </a:prstGeom>
          <a:noFill/>
          <a:ln w="9525">
            <a:noFill/>
            <a:round/>
            <a:headEnd/>
            <a:tailEnd/>
          </a:ln>
        </p:spPr>
      </p:pic>
      <p:pic>
        <p:nvPicPr>
          <p:cNvPr id="101" name="Picture 15"/>
          <p:cNvPicPr>
            <a:picLocks noChangeAspect="1" noChangeArrowheads="1"/>
          </p:cNvPicPr>
          <p:nvPr/>
        </p:nvPicPr>
        <p:blipFill>
          <a:blip r:embed="rId3" cstate="print"/>
          <a:srcRect/>
          <a:stretch>
            <a:fillRect/>
          </a:stretch>
        </p:blipFill>
        <p:spPr bwMode="auto">
          <a:xfrm>
            <a:off x="6947941" y="5831130"/>
            <a:ext cx="330878" cy="252000"/>
          </a:xfrm>
          <a:prstGeom prst="rect">
            <a:avLst/>
          </a:prstGeom>
          <a:noFill/>
          <a:ln w="9525">
            <a:noFill/>
            <a:round/>
            <a:headEnd/>
            <a:tailEnd/>
          </a:ln>
        </p:spPr>
      </p:pic>
      <p:pic>
        <p:nvPicPr>
          <p:cNvPr id="102"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6963341" y="5550405"/>
            <a:ext cx="252000" cy="252000"/>
          </a:xfrm>
          <a:prstGeom prst="rect">
            <a:avLst/>
          </a:prstGeom>
          <a:noFill/>
          <a:ln w="9525">
            <a:noFill/>
            <a:round/>
            <a:headEnd/>
            <a:tailEnd/>
          </a:ln>
        </p:spPr>
      </p:pic>
      <p:pic>
        <p:nvPicPr>
          <p:cNvPr id="100" name="Obraz 121" descr="wmware.gif"/>
          <p:cNvPicPr>
            <a:picLocks noChangeAspect="1"/>
          </p:cNvPicPr>
          <p:nvPr/>
        </p:nvPicPr>
        <p:blipFill>
          <a:blip r:embed="rId12" cstate="print"/>
          <a:srcRect/>
          <a:stretch>
            <a:fillRect/>
          </a:stretch>
        </p:blipFill>
        <p:spPr bwMode="auto">
          <a:xfrm>
            <a:off x="2061970" y="930413"/>
            <a:ext cx="540000" cy="129000"/>
          </a:xfrm>
          <a:prstGeom prst="rect">
            <a:avLst/>
          </a:prstGeom>
          <a:noFill/>
          <a:ln w="9525">
            <a:noFill/>
            <a:miter lim="800000"/>
            <a:headEnd/>
            <a:tailEnd/>
          </a:ln>
        </p:spPr>
      </p:pic>
      <p:pic>
        <p:nvPicPr>
          <p:cNvPr id="103" name="Obraz 122" descr="xenlogo.gif"/>
          <p:cNvPicPr>
            <a:picLocks noChangeAspect="1"/>
          </p:cNvPicPr>
          <p:nvPr/>
        </p:nvPicPr>
        <p:blipFill>
          <a:blip r:embed="rId13" cstate="print"/>
          <a:srcRect/>
          <a:stretch>
            <a:fillRect/>
          </a:stretch>
        </p:blipFill>
        <p:spPr bwMode="auto">
          <a:xfrm>
            <a:off x="953350" y="881235"/>
            <a:ext cx="540000" cy="261602"/>
          </a:xfrm>
          <a:prstGeom prst="rect">
            <a:avLst/>
          </a:prstGeom>
          <a:noFill/>
          <a:ln w="9525">
            <a:noFill/>
            <a:miter lim="800000"/>
            <a:headEnd/>
            <a:tailEnd/>
          </a:ln>
        </p:spPr>
      </p:pic>
      <p:pic>
        <p:nvPicPr>
          <p:cNvPr id="104" name="Picture 103"/>
          <p:cNvPicPr>
            <a:picLocks noChangeAspect="1" noChangeArrowheads="1"/>
          </p:cNvPicPr>
          <p:nvPr/>
        </p:nvPicPr>
        <p:blipFill>
          <a:blip r:embed="rId14" cstate="print"/>
          <a:srcRect t="21705"/>
          <a:stretch>
            <a:fillRect/>
          </a:stretch>
        </p:blipFill>
        <p:spPr bwMode="auto">
          <a:xfrm>
            <a:off x="1624055" y="1059413"/>
            <a:ext cx="900000" cy="892635"/>
          </a:xfrm>
          <a:prstGeom prst="rect">
            <a:avLst/>
          </a:prstGeom>
          <a:noFill/>
          <a:ln w="9525">
            <a:noFill/>
            <a:round/>
            <a:headEnd/>
            <a:tailEnd/>
          </a:ln>
        </p:spPr>
      </p:pic>
      <p:pic>
        <p:nvPicPr>
          <p:cNvPr id="105" name="Picture 104"/>
          <p:cNvPicPr>
            <a:picLocks noChangeAspect="1" noChangeArrowheads="1"/>
          </p:cNvPicPr>
          <p:nvPr/>
        </p:nvPicPr>
        <p:blipFill>
          <a:blip r:embed="rId14" cstate="print"/>
          <a:srcRect t="21705"/>
          <a:stretch>
            <a:fillRect/>
          </a:stretch>
        </p:blipFill>
        <p:spPr bwMode="auto">
          <a:xfrm>
            <a:off x="445481" y="1059413"/>
            <a:ext cx="900000" cy="892635"/>
          </a:xfrm>
          <a:prstGeom prst="rect">
            <a:avLst/>
          </a:prstGeom>
          <a:noFill/>
          <a:ln w="9525">
            <a:noFill/>
            <a:round/>
            <a:headEnd/>
            <a:tailEnd/>
          </a:ln>
        </p:spPr>
      </p:pic>
      <p:cxnSp>
        <p:nvCxnSpPr>
          <p:cNvPr id="108" name="Straight Connector 5"/>
          <p:cNvCxnSpPr/>
          <p:nvPr/>
        </p:nvCxnSpPr>
        <p:spPr bwMode="auto">
          <a:xfrm flipH="1" flipV="1">
            <a:off x="1751072" y="2132856"/>
            <a:ext cx="2891792"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9" name="Straight Connector 5"/>
          <p:cNvCxnSpPr/>
          <p:nvPr/>
        </p:nvCxnSpPr>
        <p:spPr bwMode="auto">
          <a:xfrm flipV="1">
            <a:off x="1742680" y="1699130"/>
            <a:ext cx="0" cy="44056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13" name="Straight Connector 5"/>
          <p:cNvCxnSpPr/>
          <p:nvPr/>
        </p:nvCxnSpPr>
        <p:spPr bwMode="auto">
          <a:xfrm flipV="1">
            <a:off x="539552" y="1731765"/>
            <a:ext cx="0" cy="478921"/>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17" name="Straight Connector 5"/>
          <p:cNvCxnSpPr/>
          <p:nvPr/>
        </p:nvCxnSpPr>
        <p:spPr bwMode="auto">
          <a:xfrm flipH="1" flipV="1">
            <a:off x="539554" y="2210687"/>
            <a:ext cx="407973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106" name="Obraz 124" descr="Hyper-V.gif"/>
          <p:cNvPicPr>
            <a:picLocks noChangeAspect="1"/>
          </p:cNvPicPr>
          <p:nvPr/>
        </p:nvPicPr>
        <p:blipFill>
          <a:blip r:embed="rId15" cstate="print"/>
          <a:srcRect/>
          <a:stretch>
            <a:fillRect/>
          </a:stretch>
        </p:blipFill>
        <p:spPr bwMode="auto">
          <a:xfrm>
            <a:off x="3496117" y="1191081"/>
            <a:ext cx="540000" cy="189999"/>
          </a:xfrm>
          <a:prstGeom prst="rect">
            <a:avLst/>
          </a:prstGeom>
          <a:noFill/>
          <a:ln w="9525">
            <a:noFill/>
            <a:miter lim="800000"/>
            <a:headEnd/>
            <a:tailEnd/>
          </a:ln>
        </p:spPr>
      </p:pic>
      <p:cxnSp>
        <p:nvCxnSpPr>
          <p:cNvPr id="110" name="Straight Connector 5"/>
          <p:cNvCxnSpPr/>
          <p:nvPr/>
        </p:nvCxnSpPr>
        <p:spPr bwMode="auto">
          <a:xfrm flipH="1">
            <a:off x="2771801" y="2054578"/>
            <a:ext cx="1859466" cy="1064"/>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11" name="Straight Connector 5"/>
          <p:cNvCxnSpPr/>
          <p:nvPr/>
        </p:nvCxnSpPr>
        <p:spPr bwMode="auto">
          <a:xfrm flipV="1">
            <a:off x="2775031" y="1505730"/>
            <a:ext cx="0" cy="54159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107" name="Picture 106"/>
          <p:cNvPicPr>
            <a:picLocks noChangeAspect="1" noChangeArrowheads="1"/>
          </p:cNvPicPr>
          <p:nvPr/>
        </p:nvPicPr>
        <p:blipFill>
          <a:blip r:embed="rId14" cstate="print"/>
          <a:srcRect t="21705"/>
          <a:stretch>
            <a:fillRect/>
          </a:stretch>
        </p:blipFill>
        <p:spPr bwMode="auto">
          <a:xfrm>
            <a:off x="2668125" y="1100023"/>
            <a:ext cx="900000" cy="892635"/>
          </a:xfrm>
          <a:prstGeom prst="rect">
            <a:avLst/>
          </a:prstGeom>
          <a:noFill/>
          <a:ln w="9525">
            <a:noFill/>
            <a:round/>
            <a:headEnd/>
            <a:tailEnd/>
          </a:ln>
        </p:spPr>
      </p:pic>
      <p:sp>
        <p:nvSpPr>
          <p:cNvPr id="124" name="pole tekstowe 32"/>
          <p:cNvSpPr txBox="1">
            <a:spLocks noChangeArrowheads="1"/>
          </p:cNvSpPr>
          <p:nvPr/>
        </p:nvSpPr>
        <p:spPr bwMode="auto">
          <a:xfrm>
            <a:off x="4884812" y="976419"/>
            <a:ext cx="4286248" cy="830997"/>
          </a:xfrm>
          <a:prstGeom prst="rect">
            <a:avLst/>
          </a:prstGeom>
          <a:noFill/>
          <a:ln w="9525">
            <a:noFill/>
            <a:miter lim="800000"/>
            <a:headEnd/>
            <a:tailEnd/>
          </a:ln>
        </p:spPr>
        <p:txBody>
          <a:bodyPr wrap="square">
            <a:spAutoFit/>
          </a:bodyPr>
          <a:lstStyle/>
          <a:p>
            <a:r>
              <a:rPr lang="en-US" sz="1200" b="1" dirty="0" smtClean="0">
                <a:latin typeface="Arial Narrow" pitchFamily="34" charset="0"/>
              </a:rPr>
              <a:t>Hardware </a:t>
            </a:r>
            <a:r>
              <a:rPr lang="en-US" sz="1200" b="1" dirty="0">
                <a:latin typeface="Arial Narrow" pitchFamily="34" charset="0"/>
              </a:rPr>
              <a:t>Requirements:</a:t>
            </a:r>
            <a:endParaRPr lang="pl-PL" sz="1200" b="1" dirty="0">
              <a:latin typeface="Arial Narrow" pitchFamily="34" charset="0"/>
            </a:endParaRPr>
          </a:p>
          <a:p>
            <a:pPr algn="just"/>
            <a:r>
              <a:rPr lang="en-US" sz="1200" dirty="0" smtClean="0">
                <a:latin typeface="Arial Narrow" pitchFamily="34" charset="0"/>
              </a:rPr>
              <a:t>To </a:t>
            </a:r>
            <a:r>
              <a:rPr lang="en-US" sz="1200" dirty="0">
                <a:latin typeface="Arial Narrow" pitchFamily="34" charset="0"/>
              </a:rPr>
              <a:t>run the </a:t>
            </a:r>
            <a:r>
              <a:rPr lang="pl-PL" sz="1200" dirty="0" smtClean="0">
                <a:latin typeface="Arial Narrow" pitchFamily="34" charset="0"/>
              </a:rPr>
              <a:t>Active-Active iSCSI </a:t>
            </a:r>
            <a:r>
              <a:rPr lang="pl-PL" sz="1200" dirty="0">
                <a:latin typeface="Arial Narrow" pitchFamily="34" charset="0"/>
              </a:rPr>
              <a:t>Failover</a:t>
            </a:r>
            <a:r>
              <a:rPr lang="en-US" sz="1200" dirty="0">
                <a:latin typeface="Arial Narrow" pitchFamily="34" charset="0"/>
              </a:rPr>
              <a:t>, </a:t>
            </a:r>
            <a:r>
              <a:rPr lang="pl-PL" sz="1200" dirty="0" smtClean="0">
                <a:latin typeface="Arial Narrow" pitchFamily="34" charset="0"/>
              </a:rPr>
              <a:t>two </a:t>
            </a:r>
            <a:r>
              <a:rPr lang="en-US" sz="1200" dirty="0">
                <a:latin typeface="Arial Narrow" pitchFamily="34" charset="0"/>
              </a:rPr>
              <a:t>DSS systems are required.</a:t>
            </a:r>
            <a:r>
              <a:rPr lang="pl-PL" sz="1200" dirty="0">
                <a:latin typeface="Arial Narrow" pitchFamily="34" charset="0"/>
              </a:rPr>
              <a:t> </a:t>
            </a:r>
            <a:r>
              <a:rPr lang="en-US" sz="1200" dirty="0" smtClean="0">
                <a:latin typeface="Arial Narrow" pitchFamily="34" charset="0"/>
              </a:rPr>
              <a:t>Both </a:t>
            </a:r>
            <a:r>
              <a:rPr lang="en-US" sz="1200" dirty="0">
                <a:latin typeface="Arial Narrow" pitchFamily="34" charset="0"/>
              </a:rPr>
              <a:t>servers must </a:t>
            </a:r>
            <a:r>
              <a:rPr lang="en-US" sz="1200" dirty="0" smtClean="0">
                <a:latin typeface="Arial Narrow" pitchFamily="34" charset="0"/>
              </a:rPr>
              <a:t>be located and working </a:t>
            </a:r>
            <a:r>
              <a:rPr lang="en-US" sz="1200" dirty="0">
                <a:latin typeface="Arial Narrow" pitchFamily="34" charset="0"/>
              </a:rPr>
              <a:t>in </a:t>
            </a:r>
            <a:r>
              <a:rPr lang="pl-PL" sz="1200" dirty="0">
                <a:latin typeface="Arial Narrow" pitchFamily="34" charset="0"/>
              </a:rPr>
              <a:t>the</a:t>
            </a:r>
            <a:r>
              <a:rPr lang="en-US" sz="1200" dirty="0">
                <a:latin typeface="Arial Narrow" pitchFamily="34" charset="0"/>
              </a:rPr>
              <a:t> </a:t>
            </a:r>
            <a:r>
              <a:rPr lang="pl-PL" sz="1200" dirty="0">
                <a:latin typeface="Arial Narrow" pitchFamily="34" charset="0"/>
              </a:rPr>
              <a:t>L</a:t>
            </a:r>
            <a:r>
              <a:rPr lang="en-US" sz="1200" dirty="0">
                <a:latin typeface="Arial Narrow" pitchFamily="34" charset="0"/>
              </a:rPr>
              <a:t>ocal  </a:t>
            </a:r>
            <a:r>
              <a:rPr lang="pl-PL" sz="1200" dirty="0">
                <a:latin typeface="Arial Narrow" pitchFamily="34" charset="0"/>
              </a:rPr>
              <a:t>A</a:t>
            </a:r>
            <a:r>
              <a:rPr lang="en-US" sz="1200" dirty="0">
                <a:latin typeface="Arial Narrow" pitchFamily="34" charset="0"/>
              </a:rPr>
              <a:t>rea </a:t>
            </a:r>
            <a:r>
              <a:rPr lang="pl-PL" sz="1200" dirty="0">
                <a:latin typeface="Arial Narrow" pitchFamily="34" charset="0"/>
              </a:rPr>
              <a:t>N</a:t>
            </a:r>
            <a:r>
              <a:rPr lang="en-US" sz="1200" dirty="0">
                <a:latin typeface="Arial Narrow" pitchFamily="34" charset="0"/>
              </a:rPr>
              <a:t>etwork</a:t>
            </a:r>
            <a:r>
              <a:rPr lang="pl-PL" sz="1200" dirty="0">
                <a:latin typeface="Arial Narrow" pitchFamily="34" charset="0"/>
              </a:rPr>
              <a:t>. </a:t>
            </a:r>
            <a:endParaRPr lang="pl-PL" sz="1200" dirty="0" smtClean="0">
              <a:latin typeface="Arial Narrow" pitchFamily="34" charset="0"/>
            </a:endParaRPr>
          </a:p>
          <a:p>
            <a:pPr algn="just"/>
            <a:r>
              <a:rPr lang="en-US" sz="1200" dirty="0" smtClean="0">
                <a:latin typeface="Arial Narrow" pitchFamily="34" charset="0"/>
              </a:rPr>
              <a:t>See below configuration </a:t>
            </a:r>
            <a:r>
              <a:rPr lang="pl-PL" sz="1200" dirty="0" smtClean="0">
                <a:latin typeface="Arial Narrow" pitchFamily="34" charset="0"/>
              </a:rPr>
              <a:t>settings as an </a:t>
            </a:r>
            <a:r>
              <a:rPr lang="en-US" sz="1200" dirty="0" smtClean="0">
                <a:latin typeface="Arial Narrow" pitchFamily="34" charset="0"/>
              </a:rPr>
              <a:t>example</a:t>
            </a:r>
            <a:r>
              <a:rPr lang="pl-PL" sz="1200" dirty="0" smtClean="0">
                <a:latin typeface="Arial Narrow" pitchFamily="34" charset="0"/>
              </a:rPr>
              <a:t>:</a:t>
            </a:r>
            <a:endParaRPr lang="en-US" sz="1200" dirty="0"/>
          </a:p>
        </p:txBody>
      </p:sp>
      <p:sp>
        <p:nvSpPr>
          <p:cNvPr id="125" name="pole tekstowe 75"/>
          <p:cNvSpPr txBox="1">
            <a:spLocks noChangeArrowheads="1"/>
          </p:cNvSpPr>
          <p:nvPr/>
        </p:nvSpPr>
        <p:spPr bwMode="auto">
          <a:xfrm>
            <a:off x="4791586" y="689526"/>
            <a:ext cx="3843338" cy="369887"/>
          </a:xfrm>
          <a:prstGeom prst="rect">
            <a:avLst/>
          </a:prstGeom>
          <a:noFill/>
          <a:ln w="9525">
            <a:noFill/>
            <a:miter lim="800000"/>
            <a:headEnd/>
            <a:tailEnd/>
          </a:ln>
        </p:spPr>
        <p:txBody>
          <a:bodyPr>
            <a:spAutoFit/>
          </a:bodyPr>
          <a:lstStyle/>
          <a:p>
            <a:r>
              <a:rPr lang="pl-PL" sz="1800" dirty="0">
                <a:solidFill>
                  <a:schemeClr val="accent2"/>
                </a:solidFill>
                <a:latin typeface="Arial Narrow" pitchFamily="34" charset="0"/>
              </a:rPr>
              <a:t>1. Hardware </a:t>
            </a:r>
            <a:r>
              <a:rPr lang="en-US" sz="1800" dirty="0">
                <a:solidFill>
                  <a:schemeClr val="accent2"/>
                </a:solidFill>
                <a:latin typeface="Arial Narrow" pitchFamily="34" charset="0"/>
              </a:rPr>
              <a:t>Configuration</a:t>
            </a:r>
          </a:p>
        </p:txBody>
      </p:sp>
      <p:sp>
        <p:nvSpPr>
          <p:cNvPr id="126" name="Rectangle 41"/>
          <p:cNvSpPr>
            <a:spLocks noChangeArrowheads="1"/>
          </p:cNvSpPr>
          <p:nvPr/>
        </p:nvSpPr>
        <p:spPr bwMode="auto">
          <a:xfrm>
            <a:off x="514504" y="147524"/>
            <a:ext cx="7801912" cy="523220"/>
          </a:xfrm>
          <a:prstGeom prst="rect">
            <a:avLst/>
          </a:prstGeom>
          <a:noFill/>
          <a:ln w="9525">
            <a:noFill/>
            <a:miter lim="800000"/>
            <a:headEnd/>
            <a:tailEnd/>
          </a:ln>
        </p:spPr>
        <p:txBody>
          <a:bodyPr wrap="square">
            <a:spAutoFit/>
          </a:bodyPr>
          <a:lstStyle/>
          <a:p>
            <a:r>
              <a:rPr lang="en-US" sz="2800" b="1" kern="0" dirty="0" smtClean="0">
                <a:solidFill>
                  <a:srgbClr val="C00000"/>
                </a:solidFill>
                <a:latin typeface="Arial Narrow" pitchFamily="34" charset="0"/>
              </a:rPr>
              <a:t>Open-E DSS V7 Active-Active </a:t>
            </a:r>
            <a:r>
              <a:rPr lang="en-US" sz="2800" b="1" kern="0" dirty="0" err="1" smtClean="0">
                <a:solidFill>
                  <a:srgbClr val="C00000"/>
                </a:solidFill>
                <a:latin typeface="Arial Narrow" pitchFamily="34" charset="0"/>
              </a:rPr>
              <a:t>iSCSI</a:t>
            </a:r>
            <a:r>
              <a:rPr lang="en-US" sz="2800" b="1" kern="0" dirty="0" smtClean="0">
                <a:solidFill>
                  <a:srgbClr val="C00000"/>
                </a:solidFill>
                <a:latin typeface="Arial Narrow" pitchFamily="34" charset="0"/>
              </a:rPr>
              <a:t> Failover</a:t>
            </a:r>
            <a:endParaRPr lang="en-US" sz="2800" b="1" kern="0" dirty="0">
              <a:solidFill>
                <a:srgbClr val="C00000"/>
              </a:solidFill>
              <a:latin typeface="Arial Narrow" pitchFamily="34" charset="0"/>
            </a:endParaRPr>
          </a:p>
        </p:txBody>
      </p:sp>
      <p:sp>
        <p:nvSpPr>
          <p:cNvPr id="2" name="Rectangle 1"/>
          <p:cNvSpPr/>
          <p:nvPr/>
        </p:nvSpPr>
        <p:spPr>
          <a:xfrm>
            <a:off x="45007" y="6171468"/>
            <a:ext cx="8903146" cy="430887"/>
          </a:xfrm>
          <a:prstGeom prst="rect">
            <a:avLst/>
          </a:prstGeom>
        </p:spPr>
        <p:txBody>
          <a:bodyPr wrap="square">
            <a:spAutoFit/>
          </a:bodyPr>
          <a:lstStyle/>
          <a:p>
            <a:r>
              <a:rPr lang="en-US" sz="1100" b="1" dirty="0">
                <a:solidFill>
                  <a:srgbClr val="C00000"/>
                </a:solidFill>
                <a:latin typeface="Arial Narrow" pitchFamily="34" charset="0"/>
              </a:rPr>
              <a:t>NOTE: </a:t>
            </a:r>
            <a:endParaRPr lang="pl-PL" sz="1100" b="1" dirty="0" smtClean="0">
              <a:solidFill>
                <a:srgbClr val="C00000"/>
              </a:solidFill>
              <a:latin typeface="Arial Narrow" pitchFamily="34" charset="0"/>
            </a:endParaRPr>
          </a:p>
          <a:p>
            <a:r>
              <a:rPr lang="en-US" sz="1100" b="1" dirty="0" smtClean="0">
                <a:latin typeface="Arial Narrow" pitchFamily="34" charset="0"/>
              </a:rPr>
              <a:t>To </a:t>
            </a:r>
            <a:r>
              <a:rPr lang="en-US" sz="1100" b="1" dirty="0">
                <a:latin typeface="Arial Narrow" pitchFamily="34" charset="0"/>
              </a:rPr>
              <a:t>prevent switching loops, it's recommended to use RSTP (802.1w) or STP (802.1d) protocol on network switches used to build </a:t>
            </a:r>
            <a:r>
              <a:rPr lang="en-US" sz="1100" b="1" dirty="0" smtClean="0">
                <a:latin typeface="Arial Narrow" pitchFamily="34" charset="0"/>
              </a:rPr>
              <a:t>A-A </a:t>
            </a:r>
            <a:r>
              <a:rPr lang="en-US" sz="1100" b="1" dirty="0">
                <a:latin typeface="Arial Narrow" pitchFamily="34" charset="0"/>
              </a:rPr>
              <a:t>Failover network topology.</a:t>
            </a:r>
            <a:endParaRPr lang="pl-PL" sz="1100" b="1" dirty="0">
              <a:latin typeface="Arial Narrow" pitchFamily="34" charset="0"/>
            </a:endParaRPr>
          </a:p>
        </p:txBody>
      </p:sp>
    </p:spTree>
    <p:extLst>
      <p:ext uri="{BB962C8B-B14F-4D97-AF65-F5344CB8AC3E}">
        <p14:creationId xmlns="" xmlns:p14="http://schemas.microsoft.com/office/powerpoint/2010/main" val="1119759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1"/>
          <p:cNvSpPr>
            <a:spLocks noChangeArrowheads="1"/>
          </p:cNvSpPr>
          <p:nvPr/>
        </p:nvSpPr>
        <p:spPr bwMode="auto">
          <a:xfrm>
            <a:off x="514504" y="147524"/>
            <a:ext cx="7801912" cy="523220"/>
          </a:xfrm>
          <a:prstGeom prst="rect">
            <a:avLst/>
          </a:prstGeom>
          <a:noFill/>
          <a:ln w="9525">
            <a:noFill/>
            <a:miter lim="800000"/>
            <a:headEnd/>
            <a:tailEnd/>
          </a:ln>
        </p:spPr>
        <p:txBody>
          <a:bodyPr wrap="square">
            <a:spAutoFit/>
          </a:bodyPr>
          <a:lstStyle/>
          <a:p>
            <a:r>
              <a:rPr lang="en-US" sz="2800" b="1" kern="0" dirty="0" smtClean="0">
                <a:solidFill>
                  <a:srgbClr val="C00000"/>
                </a:solidFill>
                <a:latin typeface="Arial Narrow" pitchFamily="34" charset="0"/>
              </a:rPr>
              <a:t>Open-E DSS V7 Active-Active </a:t>
            </a:r>
            <a:r>
              <a:rPr lang="en-US" sz="2800" b="1" kern="0" dirty="0" err="1" smtClean="0">
                <a:solidFill>
                  <a:srgbClr val="C00000"/>
                </a:solidFill>
                <a:latin typeface="Arial Narrow" pitchFamily="34" charset="0"/>
              </a:rPr>
              <a:t>iSCSI</a:t>
            </a:r>
            <a:r>
              <a:rPr lang="en-US" sz="2800" b="1" kern="0" dirty="0" smtClean="0">
                <a:solidFill>
                  <a:srgbClr val="C00000"/>
                </a:solidFill>
                <a:latin typeface="Arial Narrow" pitchFamily="34" charset="0"/>
              </a:rPr>
              <a:t> Failover</a:t>
            </a:r>
            <a:endParaRPr lang="en-US" sz="2800" b="1" kern="0" dirty="0">
              <a:solidFill>
                <a:srgbClr val="C00000"/>
              </a:solidFill>
              <a:latin typeface="Arial Narrow" pitchFamily="34" charset="0"/>
            </a:endParaRPr>
          </a:p>
        </p:txBody>
      </p:sp>
      <p:sp>
        <p:nvSpPr>
          <p:cNvPr id="3" name="Prostokąt 114"/>
          <p:cNvSpPr>
            <a:spLocks noChangeArrowheads="1"/>
          </p:cNvSpPr>
          <p:nvPr/>
        </p:nvSpPr>
        <p:spPr bwMode="auto">
          <a:xfrm>
            <a:off x="6338303" y="3084073"/>
            <a:ext cx="2609850" cy="3048000"/>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cxnSp>
        <p:nvCxnSpPr>
          <p:cNvPr id="4" name="Straight Connector 41"/>
          <p:cNvCxnSpPr>
            <a:cxnSpLocks noChangeShapeType="1"/>
          </p:cNvCxnSpPr>
          <p:nvPr/>
        </p:nvCxnSpPr>
        <p:spPr bwMode="auto">
          <a:xfrm rot="10800000" flipV="1">
            <a:off x="4633329" y="2528046"/>
            <a:ext cx="607079" cy="361"/>
          </a:xfrm>
          <a:prstGeom prst="line">
            <a:avLst/>
          </a:prstGeom>
          <a:noFill/>
          <a:ln w="12700" algn="ctr">
            <a:solidFill>
              <a:schemeClr val="bg2"/>
            </a:solidFill>
            <a:round/>
            <a:headEnd/>
            <a:tailEnd/>
          </a:ln>
        </p:spPr>
      </p:cxnSp>
      <p:sp>
        <p:nvSpPr>
          <p:cNvPr id="5" name="Prostokąt 95"/>
          <p:cNvSpPr>
            <a:spLocks noChangeArrowheads="1"/>
          </p:cNvSpPr>
          <p:nvPr/>
        </p:nvSpPr>
        <p:spPr bwMode="auto">
          <a:xfrm>
            <a:off x="51803" y="3109347"/>
            <a:ext cx="2609850" cy="3022725"/>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sp>
        <p:nvSpPr>
          <p:cNvPr id="6" name="Rectangle 1"/>
          <p:cNvSpPr>
            <a:spLocks noChangeArrowheads="1"/>
          </p:cNvSpPr>
          <p:nvPr/>
        </p:nvSpPr>
        <p:spPr bwMode="auto">
          <a:xfrm>
            <a:off x="7421674" y="2371758"/>
            <a:ext cx="1722437"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(DSS</a:t>
            </a:r>
            <a:r>
              <a:rPr lang="pl-PL" sz="1200" b="1" dirty="0" smtClean="0">
                <a:solidFill>
                  <a:schemeClr val="accent2"/>
                </a:solidFill>
                <a:latin typeface="Arial Narrow" pitchFamily="34" charset="0"/>
                <a:ea typeface="Calibri" pitchFamily="34" charset="0"/>
                <a:cs typeface="Times New Roman" pitchFamily="18" charset="0"/>
              </a:rPr>
              <a:t>2</a:t>
            </a:r>
            <a:r>
              <a:rPr lang="de-DE" sz="1200" b="1" dirty="0" smtClean="0">
                <a:solidFill>
                  <a:schemeClr val="accent2"/>
                </a:solidFill>
                <a:latin typeface="Arial Narrow" pitchFamily="34" charset="0"/>
                <a:ea typeface="Calibri" pitchFamily="34" charset="0"/>
                <a:cs typeface="Times New Roman" pitchFamily="18" charset="0"/>
              </a:rPr>
              <a:t>21</a:t>
            </a:r>
            <a:r>
              <a:rPr lang="en-US" sz="1200" b="1" dirty="0" smtClean="0">
                <a:solidFill>
                  <a:schemeClr val="accent2"/>
                </a:solidFill>
                <a:latin typeface="Arial Narrow" pitchFamily="34" charset="0"/>
                <a:ea typeface="Calibri" pitchFamily="34" charset="0"/>
                <a:cs typeface="Times New Roman" pitchFamily="18" charset="0"/>
              </a:rPr>
              <a:t>)</a:t>
            </a:r>
            <a:endParaRPr lang="en-US" sz="1200" b="1" dirty="0">
              <a:solidFill>
                <a:schemeClr val="accent2"/>
              </a:solidFill>
              <a:latin typeface="Arial Narrow" pitchFamily="34" charset="0"/>
              <a:ea typeface="Calibri" pitchFamily="34" charset="0"/>
              <a:cs typeface="Times New Roman" pitchFamily="18" charset="0"/>
            </a:endParaRPr>
          </a:p>
          <a:p>
            <a:r>
              <a:rPr lang="en-US" sz="1600" b="1" dirty="0" smtClean="0">
                <a:solidFill>
                  <a:srgbClr val="800000"/>
                </a:solidFill>
                <a:latin typeface="Arial Narrow" pitchFamily="34" charset="0"/>
                <a:ea typeface="Calibri" pitchFamily="34" charset="0"/>
                <a:cs typeface="Times New Roman" pitchFamily="18" charset="0"/>
              </a:rPr>
              <a:t>node-b</a:t>
            </a:r>
            <a:endParaRPr lang="pl-PL" sz="1600" b="1" dirty="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a:t>
            </a:r>
            <a:r>
              <a:rPr lang="en-US" sz="1200" dirty="0" smtClean="0">
                <a:solidFill>
                  <a:schemeClr val="accent2"/>
                </a:solidFill>
                <a:latin typeface="Arial Narrow" pitchFamily="34" charset="0"/>
                <a:ea typeface="Calibri" pitchFamily="34" charset="0"/>
                <a:cs typeface="Times New Roman" pitchFamily="18" charset="0"/>
              </a:rPr>
              <a:t>21</a:t>
            </a:r>
            <a:endParaRPr lang="en-US" sz="1200" dirty="0">
              <a:solidFill>
                <a:schemeClr val="accent2"/>
              </a:solidFill>
              <a:latin typeface="Arial Narrow" pitchFamily="34" charset="0"/>
              <a:ea typeface="Calibri" pitchFamily="34" charset="0"/>
              <a:cs typeface="Times New Roman" pitchFamily="18" charset="0"/>
            </a:endParaRPr>
          </a:p>
        </p:txBody>
      </p:sp>
      <p:sp>
        <p:nvSpPr>
          <p:cNvPr id="7" name="Rectangle 1"/>
          <p:cNvSpPr>
            <a:spLocks noChangeArrowheads="1"/>
          </p:cNvSpPr>
          <p:nvPr/>
        </p:nvSpPr>
        <p:spPr bwMode="auto">
          <a:xfrm>
            <a:off x="-26637" y="2397637"/>
            <a:ext cx="1878013"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a:t>
            </a:r>
            <a:r>
              <a:rPr lang="en-US" sz="1200" b="1" dirty="0" smtClean="0">
                <a:solidFill>
                  <a:schemeClr val="accent2"/>
                </a:solidFill>
                <a:latin typeface="Arial Narrow" pitchFamily="34" charset="0"/>
                <a:ea typeface="Calibri" pitchFamily="34" charset="0"/>
                <a:cs typeface="Times New Roman" pitchFamily="18" charset="0"/>
              </a:rPr>
              <a:t>DSS220)</a:t>
            </a:r>
            <a:endParaRPr lang="en-US" sz="1200" b="1" dirty="0">
              <a:solidFill>
                <a:schemeClr val="accent2"/>
              </a:solidFill>
              <a:latin typeface="Arial Narrow" pitchFamily="34" charset="0"/>
              <a:ea typeface="Calibri" pitchFamily="34" charset="0"/>
              <a:cs typeface="Times New Roman" pitchFamily="18" charset="0"/>
            </a:endParaRPr>
          </a:p>
          <a:p>
            <a:r>
              <a:rPr lang="en-US" sz="1600" b="1" dirty="0" smtClean="0">
                <a:solidFill>
                  <a:srgbClr val="008000"/>
                </a:solidFill>
                <a:latin typeface="Arial Narrow" pitchFamily="34" charset="0"/>
                <a:ea typeface="Calibri" pitchFamily="34" charset="0"/>
                <a:cs typeface="Times New Roman" pitchFamily="18" charset="0"/>
              </a:rPr>
              <a:t>node-a</a:t>
            </a:r>
            <a:endParaRPr lang="pl-PL" sz="1600" dirty="0" smtClean="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:192.168.0.220</a:t>
            </a:r>
            <a:endParaRPr lang="en-US" sz="1200" dirty="0">
              <a:solidFill>
                <a:schemeClr val="accent2"/>
              </a:solidFill>
              <a:latin typeface="Arial Narrow" pitchFamily="34" charset="0"/>
              <a:ea typeface="Calibri" pitchFamily="34" charset="0"/>
              <a:cs typeface="Times New Roman" pitchFamily="18" charset="0"/>
            </a:endParaRPr>
          </a:p>
        </p:txBody>
      </p:sp>
      <p:pic>
        <p:nvPicPr>
          <p:cNvPr id="8" name="Picture 28"/>
          <p:cNvPicPr>
            <a:picLocks noChangeAspect="1" noChangeArrowheads="1"/>
          </p:cNvPicPr>
          <p:nvPr/>
        </p:nvPicPr>
        <p:blipFill>
          <a:blip r:embed="rId3" cstate="print"/>
          <a:srcRect/>
          <a:stretch>
            <a:fillRect/>
          </a:stretch>
        </p:blipFill>
        <p:spPr bwMode="auto">
          <a:xfrm>
            <a:off x="7092000" y="5148000"/>
            <a:ext cx="460800" cy="252000"/>
          </a:xfrm>
          <a:prstGeom prst="rect">
            <a:avLst/>
          </a:prstGeom>
          <a:noFill/>
          <a:ln w="9525">
            <a:noFill/>
            <a:round/>
            <a:headEnd/>
            <a:tailEnd/>
          </a:ln>
        </p:spPr>
      </p:pic>
      <p:sp>
        <p:nvSpPr>
          <p:cNvPr id="9" name="Text Box 7"/>
          <p:cNvSpPr txBox="1">
            <a:spLocks noChangeArrowheads="1"/>
          </p:cNvSpPr>
          <p:nvPr/>
        </p:nvSpPr>
        <p:spPr bwMode="auto">
          <a:xfrm>
            <a:off x="7884000" y="5148000"/>
            <a:ext cx="1133673" cy="2002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r>
              <a:rPr lang="pl-PL" sz="800" b="1" dirty="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0" name="Text Box 7"/>
          <p:cNvSpPr txBox="1">
            <a:spLocks noChangeArrowheads="1"/>
          </p:cNvSpPr>
          <p:nvPr/>
        </p:nvSpPr>
        <p:spPr bwMode="auto">
          <a:xfrm>
            <a:off x="72000" y="5148000"/>
            <a:ext cx="1134969" cy="2100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endParaRPr lang="en-GB" sz="800" b="1" dirty="0">
              <a:solidFill>
                <a:srgbClr val="666666"/>
              </a:solidFill>
              <a:latin typeface="Arial Narrow" pitchFamily="34" charset="0"/>
            </a:endParaRPr>
          </a:p>
        </p:txBody>
      </p:sp>
      <p:pic>
        <p:nvPicPr>
          <p:cNvPr id="11" name="Picture 28"/>
          <p:cNvPicPr>
            <a:picLocks noChangeAspect="1" noChangeArrowheads="1"/>
          </p:cNvPicPr>
          <p:nvPr/>
        </p:nvPicPr>
        <p:blipFill>
          <a:blip r:embed="rId3" cstate="print"/>
          <a:srcRect/>
          <a:stretch>
            <a:fillRect/>
          </a:stretch>
        </p:blipFill>
        <p:spPr bwMode="auto">
          <a:xfrm>
            <a:off x="1656000" y="5148000"/>
            <a:ext cx="460800" cy="252000"/>
          </a:xfrm>
          <a:prstGeom prst="rect">
            <a:avLst/>
          </a:prstGeom>
          <a:noFill/>
          <a:ln w="9525">
            <a:noFill/>
            <a:round/>
            <a:headEnd/>
            <a:tailEnd/>
          </a:ln>
        </p:spPr>
      </p:pic>
      <p:sp>
        <p:nvSpPr>
          <p:cNvPr id="12" name="Rectangle 1"/>
          <p:cNvSpPr>
            <a:spLocks noChangeArrowheads="1"/>
          </p:cNvSpPr>
          <p:nvPr/>
        </p:nvSpPr>
        <p:spPr bwMode="auto">
          <a:xfrm>
            <a:off x="2661653" y="5691680"/>
            <a:ext cx="3661829" cy="246221"/>
          </a:xfrm>
          <a:prstGeom prst="rect">
            <a:avLst/>
          </a:prstGeom>
          <a:noFill/>
          <a:ln w="9525">
            <a:noFill/>
            <a:miter lim="800000"/>
            <a:headEnd/>
            <a:tailEnd/>
          </a:ln>
        </p:spPr>
        <p:txBody>
          <a:bodyPr wrap="square" anchor="ctr">
            <a:spAutoFit/>
          </a:bodyPr>
          <a:lstStyle/>
          <a:p>
            <a:pPr algn="ctr"/>
            <a:r>
              <a:rPr lang="en-US" sz="1000" b="1" dirty="0">
                <a:solidFill>
                  <a:srgbClr val="00B050"/>
                </a:solidFill>
                <a:latin typeface="Arial Narrow" pitchFamily="34" charset="0"/>
                <a:ea typeface="Calibri" pitchFamily="34" charset="0"/>
                <a:cs typeface="Times New Roman" pitchFamily="18" charset="0"/>
              </a:rPr>
              <a:t>iSCSI</a:t>
            </a:r>
            <a:r>
              <a:rPr lang="pl-PL" sz="1000" b="1" dirty="0">
                <a:solidFill>
                  <a:srgbClr val="00B050"/>
                </a:solidFill>
                <a:latin typeface="Arial Narrow" pitchFamily="34" charset="0"/>
                <a:ea typeface="Calibri" pitchFamily="34" charset="0"/>
                <a:cs typeface="Times New Roman" pitchFamily="18" charset="0"/>
              </a:rPr>
              <a:t> </a:t>
            </a:r>
            <a:r>
              <a:rPr lang="en-US" sz="1000" b="1" dirty="0">
                <a:solidFill>
                  <a:srgbClr val="00B050"/>
                </a:solidFill>
                <a:latin typeface="Arial Narrow" pitchFamily="34" charset="0"/>
                <a:ea typeface="Calibri" pitchFamily="34" charset="0"/>
                <a:cs typeface="Times New Roman" pitchFamily="18" charset="0"/>
              </a:rPr>
              <a:t>Failover/Volume </a:t>
            </a:r>
            <a:r>
              <a:rPr lang="en-US" sz="1000" b="1" dirty="0" smtClean="0">
                <a:solidFill>
                  <a:srgbClr val="00B050"/>
                </a:solidFill>
                <a:latin typeface="Arial Narrow" pitchFamily="34" charset="0"/>
                <a:ea typeface="Calibri" pitchFamily="34" charset="0"/>
                <a:cs typeface="Times New Roman" pitchFamily="18" charset="0"/>
              </a:rPr>
              <a:t>Replication</a:t>
            </a:r>
            <a:r>
              <a:rPr lang="pl-PL" sz="1000" b="1" dirty="0" smtClean="0">
                <a:solidFill>
                  <a:srgbClr val="00B050"/>
                </a:solidFill>
                <a:latin typeface="Arial Narrow" pitchFamily="34" charset="0"/>
                <a:ea typeface="Calibri" pitchFamily="34" charset="0"/>
                <a:cs typeface="Times New Roman" pitchFamily="18" charset="0"/>
              </a:rPr>
              <a:t> (eth1)</a:t>
            </a:r>
            <a:endParaRPr lang="en-US" sz="1000" b="1" dirty="0">
              <a:solidFill>
                <a:srgbClr val="00B050"/>
              </a:solidFill>
              <a:latin typeface="Arial Narrow" pitchFamily="34" charset="0"/>
              <a:ea typeface="Calibri" pitchFamily="34" charset="0"/>
              <a:cs typeface="Times New Roman" pitchFamily="18" charset="0"/>
            </a:endParaRPr>
          </a:p>
        </p:txBody>
      </p:sp>
      <p:cxnSp>
        <p:nvCxnSpPr>
          <p:cNvPr id="13" name="Straight Arrow Connector 54"/>
          <p:cNvCxnSpPr>
            <a:cxnSpLocks noChangeShapeType="1"/>
          </p:cNvCxnSpPr>
          <p:nvPr/>
        </p:nvCxnSpPr>
        <p:spPr bwMode="auto">
          <a:xfrm>
            <a:off x="2205248" y="6005890"/>
            <a:ext cx="4680519" cy="0"/>
          </a:xfrm>
          <a:prstGeom prst="straightConnector1">
            <a:avLst/>
          </a:prstGeom>
          <a:noFill/>
          <a:ln w="19050" algn="ctr">
            <a:solidFill>
              <a:srgbClr val="00B050"/>
            </a:solidFill>
            <a:prstDash val="sysDash"/>
            <a:round/>
            <a:headEnd type="arrow"/>
            <a:tailEnd type="arrow" w="med" len="med"/>
          </a:ln>
        </p:spPr>
      </p:cxnSp>
      <p:sp>
        <p:nvSpPr>
          <p:cNvPr id="14" name="Text Box 7"/>
          <p:cNvSpPr txBox="1">
            <a:spLocks noChangeArrowheads="1"/>
          </p:cNvSpPr>
          <p:nvPr/>
        </p:nvSpPr>
        <p:spPr bwMode="auto">
          <a:xfrm>
            <a:off x="72000" y="5544000"/>
            <a:ext cx="1431184" cy="23010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a:t>
            </a:r>
            <a:r>
              <a:rPr lang="pl-PL" sz="800" b="1" dirty="0" smtClean="0">
                <a:solidFill>
                  <a:srgbClr val="666666"/>
                </a:solidFill>
                <a:latin typeface="Arial Narrow" pitchFamily="34" charset="0"/>
              </a:rPr>
              <a:t> (lv0000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5" name="Text Box 5"/>
          <p:cNvSpPr txBox="1">
            <a:spLocks noChangeArrowheads="1"/>
          </p:cNvSpPr>
          <p:nvPr/>
        </p:nvSpPr>
        <p:spPr bwMode="auto">
          <a:xfrm>
            <a:off x="72000" y="5868000"/>
            <a:ext cx="702921" cy="20104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17" name="Picture 15"/>
          <p:cNvPicPr>
            <a:picLocks noChangeAspect="1" noChangeArrowheads="1"/>
          </p:cNvPicPr>
          <p:nvPr/>
        </p:nvPicPr>
        <p:blipFill>
          <a:blip r:embed="rId4" cstate="print"/>
          <a:srcRect/>
          <a:stretch>
            <a:fillRect/>
          </a:stretch>
        </p:blipFill>
        <p:spPr bwMode="auto">
          <a:xfrm>
            <a:off x="1421534" y="5834038"/>
            <a:ext cx="329538" cy="252000"/>
          </a:xfrm>
          <a:prstGeom prst="rect">
            <a:avLst/>
          </a:prstGeom>
          <a:noFill/>
          <a:ln w="9525">
            <a:noFill/>
            <a:round/>
            <a:headEnd/>
            <a:tailEnd/>
          </a:ln>
        </p:spPr>
      </p:pic>
      <p:pic>
        <p:nvPicPr>
          <p:cNvPr id="18" name="Picture 15"/>
          <p:cNvPicPr>
            <a:picLocks noChangeAspect="1" noChangeArrowheads="1"/>
          </p:cNvPicPr>
          <p:nvPr/>
        </p:nvPicPr>
        <p:blipFill>
          <a:blip r:embed="rId4" cstate="print"/>
          <a:srcRect/>
          <a:stretch>
            <a:fillRect/>
          </a:stretch>
        </p:blipFill>
        <p:spPr bwMode="auto">
          <a:xfrm>
            <a:off x="7391873" y="5831130"/>
            <a:ext cx="330878" cy="252000"/>
          </a:xfrm>
          <a:prstGeom prst="rect">
            <a:avLst/>
          </a:prstGeom>
          <a:noFill/>
          <a:ln w="9525">
            <a:noFill/>
            <a:round/>
            <a:headEnd/>
            <a:tailEnd/>
          </a:ln>
        </p:spPr>
      </p:pic>
      <p:sp>
        <p:nvSpPr>
          <p:cNvPr id="19" name="Text Box 7"/>
          <p:cNvSpPr txBox="1">
            <a:spLocks noChangeArrowheads="1"/>
          </p:cNvSpPr>
          <p:nvPr/>
        </p:nvSpPr>
        <p:spPr bwMode="auto">
          <a:xfrm>
            <a:off x="7578000" y="5544000"/>
            <a:ext cx="1578062" cy="22038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 </a:t>
            </a:r>
            <a:r>
              <a:rPr lang="pl-PL" sz="800" b="1" dirty="0" smtClean="0">
                <a:solidFill>
                  <a:srgbClr val="666666"/>
                </a:solidFill>
                <a:latin typeface="Arial Narrow" pitchFamily="34" charset="0"/>
              </a:rPr>
              <a:t>(lv0000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20" name="Text Box 5"/>
          <p:cNvSpPr txBox="1">
            <a:spLocks noChangeArrowheads="1"/>
          </p:cNvSpPr>
          <p:nvPr/>
        </p:nvSpPr>
        <p:spPr bwMode="auto">
          <a:xfrm>
            <a:off x="8244000" y="5868000"/>
            <a:ext cx="834811" cy="22066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21" name="Picture 27"/>
          <p:cNvPicPr>
            <a:picLocks noChangeAspect="1" noChangeArrowheads="1"/>
          </p:cNvPicPr>
          <p:nvPr/>
        </p:nvPicPr>
        <p:blipFill>
          <a:blip r:embed="rId5" cstate="print"/>
          <a:srcRect/>
          <a:stretch>
            <a:fillRect/>
          </a:stretch>
        </p:blipFill>
        <p:spPr bwMode="auto">
          <a:xfrm>
            <a:off x="1978731" y="2880000"/>
            <a:ext cx="689272" cy="473874"/>
          </a:xfrm>
          <a:prstGeom prst="rect">
            <a:avLst/>
          </a:prstGeom>
          <a:noFill/>
          <a:ln w="9525">
            <a:noFill/>
            <a:round/>
            <a:headEnd/>
            <a:tailEnd/>
          </a:ln>
        </p:spPr>
      </p:pic>
      <p:pic>
        <p:nvPicPr>
          <p:cNvPr id="22" name="Picture 27"/>
          <p:cNvPicPr>
            <a:picLocks noChangeArrowheads="1"/>
          </p:cNvPicPr>
          <p:nvPr/>
        </p:nvPicPr>
        <p:blipFill>
          <a:blip r:embed="rId5" cstate="print"/>
          <a:srcRect/>
          <a:stretch>
            <a:fillRect/>
          </a:stretch>
        </p:blipFill>
        <p:spPr bwMode="auto">
          <a:xfrm>
            <a:off x="6774845" y="2880000"/>
            <a:ext cx="691200" cy="475789"/>
          </a:xfrm>
          <a:prstGeom prst="rect">
            <a:avLst/>
          </a:prstGeom>
          <a:noFill/>
          <a:ln w="9525">
            <a:noFill/>
            <a:round/>
            <a:headEnd/>
            <a:tailEnd/>
          </a:ln>
        </p:spPr>
      </p:pic>
      <p:sp>
        <p:nvSpPr>
          <p:cNvPr id="23" name="Rectangle 1"/>
          <p:cNvSpPr>
            <a:spLocks noChangeArrowheads="1"/>
          </p:cNvSpPr>
          <p:nvPr/>
        </p:nvSpPr>
        <p:spPr bwMode="auto">
          <a:xfrm>
            <a:off x="45007" y="3096196"/>
            <a:ext cx="1656184" cy="261610"/>
          </a:xfrm>
          <a:prstGeom prst="rect">
            <a:avLst/>
          </a:prstGeom>
          <a:noFill/>
          <a:ln w="9525">
            <a:noFill/>
            <a:miter lim="800000"/>
            <a:headEnd/>
            <a:tailEnd/>
          </a:ln>
          <a:effectLst/>
        </p:spPr>
        <p:txBody>
          <a:bodyPr wrap="square" anchor="ctr">
            <a:spAutoFit/>
          </a:bodyPr>
          <a:lstStyle/>
          <a:p>
            <a:pPr>
              <a:defRPr/>
            </a:pPr>
            <a:r>
              <a:rPr lang="en-US" sz="1100" b="1" dirty="0">
                <a:solidFill>
                  <a:schemeClr val="tx2">
                    <a:lumMod val="65000"/>
                    <a:lumOff val="35000"/>
                  </a:schemeClr>
                </a:solidFill>
                <a:latin typeface="Arial Narrow" pitchFamily="34" charset="0"/>
                <a:ea typeface="Calibri" pitchFamily="34" charset="0"/>
                <a:cs typeface="Times New Roman" pitchFamily="18" charset="0"/>
              </a:rPr>
              <a:t>RAID System </a:t>
            </a:r>
            <a:r>
              <a:rPr lang="en-US" sz="1100" b="1" smtClean="0">
                <a:solidFill>
                  <a:schemeClr val="tx2">
                    <a:lumMod val="65000"/>
                    <a:lumOff val="35000"/>
                  </a:schemeClr>
                </a:solidFill>
                <a:latin typeface="Arial Narrow" pitchFamily="34" charset="0"/>
                <a:ea typeface="Calibri" pitchFamily="34" charset="0"/>
                <a:cs typeface="Times New Roman" pitchFamily="18" charset="0"/>
              </a:rPr>
              <a:t>1</a:t>
            </a:r>
            <a:r>
              <a:rPr lang="pl-PL" sz="1100" b="1" smtClean="0">
                <a:solidFill>
                  <a:schemeClr val="tx2">
                    <a:lumMod val="65000"/>
                    <a:lumOff val="35000"/>
                  </a:schemeClr>
                </a:solidFill>
                <a:latin typeface="Arial Narrow" pitchFamily="34" charset="0"/>
                <a:ea typeface="Calibri" pitchFamily="34" charset="0"/>
                <a:cs typeface="Times New Roman" pitchFamily="18" charset="0"/>
              </a:rPr>
              <a:t> </a:t>
            </a:r>
            <a:r>
              <a:rPr lang="de-DE" sz="1100" b="1" smtClean="0">
                <a:solidFill>
                  <a:schemeClr val="tx2">
                    <a:lumMod val="65000"/>
                    <a:lumOff val="35000"/>
                  </a:schemeClr>
                </a:solidFill>
                <a:latin typeface="Arial Narrow" pitchFamily="34" charset="0"/>
                <a:ea typeface="Calibri" pitchFamily="34" charset="0"/>
                <a:cs typeface="Times New Roman" pitchFamily="18" charset="0"/>
              </a:rPr>
              <a:t>	</a:t>
            </a:r>
            <a:endParaRPr lang="en-US" sz="1000" b="1" dirty="0">
              <a:solidFill>
                <a:srgbClr val="0000FF"/>
              </a:solidFill>
              <a:latin typeface="Arial Narrow" pitchFamily="34" charset="0"/>
            </a:endParaRPr>
          </a:p>
        </p:txBody>
      </p:sp>
      <p:pic>
        <p:nvPicPr>
          <p:cNvPr id="24" name="Picture 22" descr="storage-server4(open)large.png"/>
          <p:cNvPicPr>
            <a:picLocks/>
          </p:cNvPicPr>
          <p:nvPr/>
        </p:nvPicPr>
        <p:blipFill>
          <a:blip r:embed="rId6" cstate="print"/>
          <a:srcRect/>
          <a:stretch>
            <a:fillRect/>
          </a:stretch>
        </p:blipFill>
        <p:spPr bwMode="auto">
          <a:xfrm>
            <a:off x="2412000" y="2592000"/>
            <a:ext cx="936000" cy="648000"/>
          </a:xfrm>
          <a:prstGeom prst="rect">
            <a:avLst/>
          </a:prstGeom>
          <a:noFill/>
          <a:ln w="9525">
            <a:noFill/>
            <a:miter lim="800000"/>
            <a:headEnd/>
            <a:tailEnd/>
          </a:ln>
        </p:spPr>
      </p:pic>
      <p:pic>
        <p:nvPicPr>
          <p:cNvPr id="27" name="Picture 28"/>
          <p:cNvPicPr>
            <a:picLocks noChangeAspect="1" noChangeArrowheads="1"/>
          </p:cNvPicPr>
          <p:nvPr/>
        </p:nvPicPr>
        <p:blipFill>
          <a:blip r:embed="rId7" cstate="print"/>
          <a:srcRect/>
          <a:stretch>
            <a:fillRect/>
          </a:stretch>
        </p:blipFill>
        <p:spPr bwMode="auto">
          <a:xfrm>
            <a:off x="4358611" y="5900734"/>
            <a:ext cx="460551" cy="252000"/>
          </a:xfrm>
          <a:prstGeom prst="rect">
            <a:avLst/>
          </a:prstGeom>
          <a:noFill/>
          <a:ln w="9525">
            <a:noFill/>
            <a:round/>
            <a:headEnd/>
            <a:tailEnd/>
          </a:ln>
        </p:spPr>
      </p:pic>
      <p:pic>
        <p:nvPicPr>
          <p:cNvPr id="28"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1517314" y="5556487"/>
            <a:ext cx="252000" cy="252000"/>
          </a:xfrm>
          <a:prstGeom prst="rect">
            <a:avLst/>
          </a:prstGeom>
          <a:noFill/>
          <a:ln w="9525">
            <a:noFill/>
            <a:round/>
            <a:headEnd/>
            <a:tailEnd/>
          </a:ln>
        </p:spPr>
      </p:pic>
      <p:pic>
        <p:nvPicPr>
          <p:cNvPr id="29"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7410592" y="5545400"/>
            <a:ext cx="252000" cy="252000"/>
          </a:xfrm>
          <a:prstGeom prst="rect">
            <a:avLst/>
          </a:prstGeom>
          <a:noFill/>
          <a:ln w="9525">
            <a:noFill/>
            <a:round/>
            <a:headEnd/>
            <a:tailEnd/>
          </a:ln>
        </p:spPr>
      </p:pic>
      <p:cxnSp>
        <p:nvCxnSpPr>
          <p:cNvPr id="30" name="Straight Connector 5"/>
          <p:cNvCxnSpPr/>
          <p:nvPr/>
        </p:nvCxnSpPr>
        <p:spPr bwMode="auto">
          <a:xfrm rot="16200000" flipH="1">
            <a:off x="3696247" y="3360004"/>
            <a:ext cx="17669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1" name="Straight Connector 5"/>
          <p:cNvCxnSpPr/>
          <p:nvPr/>
        </p:nvCxnSpPr>
        <p:spPr bwMode="auto">
          <a:xfrm rot="16200000" flipH="1">
            <a:off x="3174020" y="3387715"/>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2" name="Straight Connector 41"/>
          <p:cNvCxnSpPr>
            <a:cxnSpLocks noChangeShapeType="1"/>
          </p:cNvCxnSpPr>
          <p:nvPr/>
        </p:nvCxnSpPr>
        <p:spPr bwMode="auto">
          <a:xfrm rot="10800000">
            <a:off x="5520137" y="3636000"/>
            <a:ext cx="1193118" cy="234"/>
          </a:xfrm>
          <a:prstGeom prst="line">
            <a:avLst/>
          </a:prstGeom>
          <a:noFill/>
          <a:ln w="12700" algn="ctr">
            <a:solidFill>
              <a:schemeClr val="bg2"/>
            </a:solidFill>
            <a:round/>
            <a:headEnd/>
            <a:tailEnd/>
          </a:ln>
        </p:spPr>
      </p:cxnSp>
      <p:cxnSp>
        <p:nvCxnSpPr>
          <p:cNvPr id="33" name="Straight Connector 41"/>
          <p:cNvCxnSpPr>
            <a:cxnSpLocks noChangeShapeType="1"/>
          </p:cNvCxnSpPr>
          <p:nvPr/>
        </p:nvCxnSpPr>
        <p:spPr bwMode="auto">
          <a:xfrm rot="10800000">
            <a:off x="2407261" y="3634972"/>
            <a:ext cx="1018759" cy="215"/>
          </a:xfrm>
          <a:prstGeom prst="line">
            <a:avLst/>
          </a:prstGeom>
          <a:noFill/>
          <a:ln w="12700" algn="ctr">
            <a:solidFill>
              <a:schemeClr val="bg2"/>
            </a:solidFill>
            <a:round/>
            <a:headEnd/>
            <a:tailEnd/>
          </a:ln>
        </p:spPr>
      </p:cxnSp>
      <p:cxnSp>
        <p:nvCxnSpPr>
          <p:cNvPr id="34" name="Straight Connector 5"/>
          <p:cNvCxnSpPr/>
          <p:nvPr/>
        </p:nvCxnSpPr>
        <p:spPr bwMode="auto">
          <a:xfrm>
            <a:off x="5525379" y="3222561"/>
            <a:ext cx="0" cy="409868"/>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5" name="Straight Connector 5"/>
          <p:cNvCxnSpPr>
            <a:cxnSpLocks/>
          </p:cNvCxnSpPr>
          <p:nvPr/>
        </p:nvCxnSpPr>
        <p:spPr bwMode="auto">
          <a:xfrm rot="5400000">
            <a:off x="5024181" y="3389814"/>
            <a:ext cx="352425"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6" name="Straight Connector 5"/>
          <p:cNvCxnSpPr/>
          <p:nvPr/>
        </p:nvCxnSpPr>
        <p:spPr bwMode="auto">
          <a:xfrm rot="16200000" flipH="1">
            <a:off x="3525723" y="3379907"/>
            <a:ext cx="38324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7" name="Straight Connector 5"/>
          <p:cNvCxnSpPr/>
          <p:nvPr/>
        </p:nvCxnSpPr>
        <p:spPr bwMode="auto">
          <a:xfrm>
            <a:off x="4633329" y="1276264"/>
            <a:ext cx="4621" cy="2237843"/>
          </a:xfrm>
          <a:prstGeom prst="straightConnector1">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38" name="Straight Connector 41"/>
          <p:cNvCxnSpPr>
            <a:cxnSpLocks noChangeShapeType="1"/>
          </p:cNvCxnSpPr>
          <p:nvPr/>
        </p:nvCxnSpPr>
        <p:spPr bwMode="auto">
          <a:xfrm rot="10800000">
            <a:off x="4654757" y="3395855"/>
            <a:ext cx="460110" cy="0"/>
          </a:xfrm>
          <a:prstGeom prst="line">
            <a:avLst/>
          </a:prstGeom>
          <a:noFill/>
          <a:ln w="12700" algn="ctr">
            <a:solidFill>
              <a:schemeClr val="bg2"/>
            </a:solidFill>
            <a:round/>
            <a:headEnd/>
            <a:tailEnd/>
          </a:ln>
        </p:spPr>
      </p:cxnSp>
      <p:cxnSp>
        <p:nvCxnSpPr>
          <p:cNvPr id="39" name="Straight Connector 41"/>
          <p:cNvCxnSpPr>
            <a:cxnSpLocks noChangeShapeType="1"/>
          </p:cNvCxnSpPr>
          <p:nvPr/>
        </p:nvCxnSpPr>
        <p:spPr bwMode="auto">
          <a:xfrm rot="10800000">
            <a:off x="3783222" y="3447166"/>
            <a:ext cx="850884" cy="0"/>
          </a:xfrm>
          <a:prstGeom prst="line">
            <a:avLst/>
          </a:prstGeom>
          <a:noFill/>
          <a:ln w="12700" algn="ctr">
            <a:solidFill>
              <a:schemeClr val="bg2"/>
            </a:solidFill>
            <a:round/>
            <a:headEnd/>
            <a:tailEnd/>
          </a:ln>
        </p:spPr>
      </p:cxnSp>
      <p:cxnSp>
        <p:nvCxnSpPr>
          <p:cNvPr id="40" name="Straight Connector 5"/>
          <p:cNvCxnSpPr/>
          <p:nvPr/>
        </p:nvCxnSpPr>
        <p:spPr bwMode="auto">
          <a:xfrm rot="16200000" flipH="1">
            <a:off x="4982707" y="3276919"/>
            <a:ext cx="248981"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1" name="Straight Connector 5"/>
          <p:cNvCxnSpPr/>
          <p:nvPr/>
        </p:nvCxnSpPr>
        <p:spPr bwMode="auto">
          <a:xfrm rot="5400000">
            <a:off x="4984276" y="2282703"/>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2" name="Rectangle 1"/>
          <p:cNvSpPr>
            <a:spLocks noChangeArrowheads="1"/>
          </p:cNvSpPr>
          <p:nvPr/>
        </p:nvSpPr>
        <p:spPr bwMode="auto">
          <a:xfrm>
            <a:off x="3806666" y="2302511"/>
            <a:ext cx="714375" cy="261937"/>
          </a:xfrm>
          <a:prstGeom prst="rect">
            <a:avLst/>
          </a:prstGeom>
          <a:noFill/>
          <a:ln w="9525">
            <a:noFill/>
            <a:miter lim="800000"/>
            <a:headEnd/>
            <a:tailEnd/>
          </a:ln>
        </p:spPr>
        <p:txBody>
          <a:bodyPr anchor="ctr">
            <a:spAutoFit/>
          </a:bodyPr>
          <a:lstStyle/>
          <a:p>
            <a:r>
              <a:rPr lang="en-US" sz="1100" b="1" dirty="0">
                <a:solidFill>
                  <a:srgbClr val="975D31"/>
                </a:solidFill>
                <a:latin typeface="Arial Narrow" pitchFamily="34" charset="0"/>
                <a:ea typeface="Calibri" pitchFamily="34" charset="0"/>
                <a:cs typeface="Times New Roman" pitchFamily="18" charset="0"/>
              </a:rPr>
              <a:t>Control</a:t>
            </a:r>
            <a:endParaRPr lang="en-US" sz="1800" b="1" dirty="0">
              <a:solidFill>
                <a:srgbClr val="975D31"/>
              </a:solidFill>
              <a:latin typeface="Arial Narrow" pitchFamily="34" charset="0"/>
              <a:ea typeface="Calibri" pitchFamily="34" charset="0"/>
              <a:cs typeface="Times New Roman" pitchFamily="18" charset="0"/>
            </a:endParaRPr>
          </a:p>
        </p:txBody>
      </p:sp>
      <p:sp>
        <p:nvSpPr>
          <p:cNvPr id="43" name="Rectangle 1"/>
          <p:cNvSpPr>
            <a:spLocks noChangeArrowheads="1"/>
          </p:cNvSpPr>
          <p:nvPr/>
        </p:nvSpPr>
        <p:spPr bwMode="auto">
          <a:xfrm>
            <a:off x="5934428" y="1898820"/>
            <a:ext cx="2952328" cy="461665"/>
          </a:xfrm>
          <a:prstGeom prst="rect">
            <a:avLst/>
          </a:prstGeom>
          <a:noFill/>
          <a:ln w="9525">
            <a:noFill/>
            <a:miter lim="800000"/>
            <a:headEnd/>
            <a:tailEnd/>
          </a:ln>
        </p:spPr>
        <p:txBody>
          <a:bodyPr wrap="square" anchor="ctr">
            <a:spAutoFit/>
          </a:bodyPr>
          <a:lstStyle/>
          <a:p>
            <a:r>
              <a:rPr lang="pl-PL" sz="1200" b="1" dirty="0">
                <a:solidFill>
                  <a:schemeClr val="accent2"/>
                </a:solidFill>
                <a:latin typeface="Arial Narrow" pitchFamily="34" charset="0"/>
                <a:ea typeface="Calibri" pitchFamily="34" charset="0"/>
                <a:cs typeface="Times New Roman" pitchFamily="18" charset="0"/>
              </a:rPr>
              <a:t>PING </a:t>
            </a:r>
            <a:r>
              <a:rPr lang="pl-PL" sz="1200" b="1" dirty="0" smtClean="0">
                <a:solidFill>
                  <a:schemeClr val="accent2"/>
                </a:solidFill>
                <a:latin typeface="Arial Narrow" pitchFamily="34" charset="0"/>
                <a:ea typeface="Calibri" pitchFamily="34" charset="0"/>
                <a:cs typeface="Times New Roman" pitchFamily="18" charset="0"/>
              </a:rPr>
              <a:t>NODE</a:t>
            </a:r>
            <a:r>
              <a:rPr lang="de-DE" sz="1200" b="1" dirty="0" smtClean="0">
                <a:solidFill>
                  <a:schemeClr val="accent2"/>
                </a:solidFill>
                <a:latin typeface="Arial Narrow" pitchFamily="34" charset="0"/>
                <a:ea typeface="Calibri" pitchFamily="34" charset="0"/>
                <a:cs typeface="Times New Roman" pitchFamily="18" charset="0"/>
              </a:rPr>
              <a:t>S</a:t>
            </a:r>
            <a:endParaRPr lang="pl-PL" sz="1200" b="1" dirty="0">
              <a:solidFill>
                <a:schemeClr val="accent2"/>
              </a:solidFill>
              <a:latin typeface="Arial Narrow" pitchFamily="34" charset="0"/>
              <a:ea typeface="Calibri" pitchFamily="34" charset="0"/>
              <a:cs typeface="Times New Roman" pitchFamily="18" charset="0"/>
            </a:endParaRPr>
          </a:p>
          <a:p>
            <a:r>
              <a:rPr lang="pl-PL" sz="1200" dirty="0" smtClean="0">
                <a:solidFill>
                  <a:schemeClr val="accent2"/>
                </a:solidFill>
                <a:latin typeface="Arial Narrow" pitchFamily="34" charset="0"/>
                <a:ea typeface="Calibri" pitchFamily="34" charset="0"/>
                <a:cs typeface="Times New Roman" pitchFamily="18" charset="0"/>
              </a:rPr>
              <a:t>IP </a:t>
            </a:r>
            <a:r>
              <a:rPr lang="en-US" sz="1200" dirty="0" smtClean="0">
                <a:solidFill>
                  <a:schemeClr val="accent2"/>
                </a:solidFill>
                <a:latin typeface="Arial Narrow" pitchFamily="34" charset="0"/>
                <a:ea typeface="Calibri" pitchFamily="34" charset="0"/>
                <a:cs typeface="Times New Roman" pitchFamily="18" charset="0"/>
              </a:rPr>
              <a:t>Address</a:t>
            </a:r>
            <a:r>
              <a:rPr lang="pl-PL" sz="1200" dirty="0" smtClean="0">
                <a:solidFill>
                  <a:schemeClr val="accent2"/>
                </a:solidFill>
                <a:latin typeface="Arial Narrow" pitchFamily="34" charset="0"/>
                <a:ea typeface="Calibri" pitchFamily="34" charset="0"/>
                <a:cs typeface="Times New Roman" pitchFamily="18" charset="0"/>
              </a:rPr>
              <a:t>es</a:t>
            </a:r>
            <a:r>
              <a:rPr lang="en-US" sz="1200" dirty="0" smtClean="0">
                <a:solidFill>
                  <a:schemeClr val="accent2"/>
                </a:solidFill>
                <a:latin typeface="Arial Narrow" pitchFamily="34" charset="0"/>
                <a:ea typeface="Calibri" pitchFamily="34" charset="0"/>
                <a:cs typeface="Times New Roman" pitchFamily="18" charset="0"/>
              </a:rPr>
              <a:t> </a:t>
            </a:r>
            <a:r>
              <a:rPr lang="pl-PL" sz="1200" dirty="0" smtClean="0">
                <a:solidFill>
                  <a:schemeClr val="accent2"/>
                </a:solidFill>
                <a:latin typeface="Arial Narrow" pitchFamily="34" charset="0"/>
                <a:ea typeface="Calibri" pitchFamily="34" charset="0"/>
                <a:cs typeface="Times New Roman" pitchFamily="18" charset="0"/>
              </a:rPr>
              <a:t>: 192.168.2.</a:t>
            </a:r>
            <a:r>
              <a:rPr lang="de-DE" sz="1200" dirty="0" smtClean="0">
                <a:solidFill>
                  <a:schemeClr val="accent2"/>
                </a:solidFill>
                <a:latin typeface="Arial Narrow" pitchFamily="34" charset="0"/>
                <a:ea typeface="Calibri" pitchFamily="34" charset="0"/>
                <a:cs typeface="Times New Roman" pitchFamily="18" charset="0"/>
              </a:rPr>
              <a:t>7; 192.168.3.7</a:t>
            </a:r>
            <a:endParaRPr lang="en-US" sz="1200" dirty="0">
              <a:solidFill>
                <a:schemeClr val="accent2"/>
              </a:solidFill>
              <a:latin typeface="Arial Narrow" pitchFamily="34" charset="0"/>
              <a:ea typeface="Calibri" pitchFamily="34" charset="0"/>
              <a:cs typeface="Times New Roman" pitchFamily="18" charset="0"/>
            </a:endParaRPr>
          </a:p>
        </p:txBody>
      </p:sp>
      <p:sp>
        <p:nvSpPr>
          <p:cNvPr id="44" name="Rectangle 1"/>
          <p:cNvSpPr>
            <a:spLocks noChangeArrowheads="1"/>
          </p:cNvSpPr>
          <p:nvPr/>
        </p:nvSpPr>
        <p:spPr bwMode="auto">
          <a:xfrm>
            <a:off x="3645407" y="4583765"/>
            <a:ext cx="1656184" cy="530915"/>
          </a:xfrm>
          <a:prstGeom prst="rect">
            <a:avLst/>
          </a:prstGeom>
          <a:noFill/>
          <a:ln w="9525">
            <a:noFill/>
            <a:miter lim="800000"/>
            <a:headEnd/>
            <a:tailEnd/>
          </a:ln>
        </p:spPr>
        <p:txBody>
          <a:bodyPr wrap="square" anchor="ctr">
            <a:spAutoFit/>
          </a:bodyPr>
          <a:lstStyle/>
          <a:p>
            <a:pPr algn="ctr"/>
            <a:r>
              <a:rPr lang="en-US" sz="950" dirty="0">
                <a:solidFill>
                  <a:schemeClr val="accent2"/>
                </a:solidFill>
                <a:latin typeface="Arial Narrow" pitchFamily="34" charset="0"/>
                <a:ea typeface="Calibri" pitchFamily="34" charset="0"/>
                <a:cs typeface="Times New Roman" pitchFamily="18" charset="0"/>
              </a:rPr>
              <a:t>Virtual</a:t>
            </a:r>
            <a:r>
              <a:rPr lang="pl-PL" sz="950" dirty="0">
                <a:solidFill>
                  <a:schemeClr val="accent2"/>
                </a:solidFill>
                <a:latin typeface="Arial Narrow" pitchFamily="34" charset="0"/>
                <a:ea typeface="Calibri" pitchFamily="34" charset="0"/>
                <a:cs typeface="Times New Roman" pitchFamily="18" charset="0"/>
              </a:rPr>
              <a:t>  </a:t>
            </a:r>
            <a:r>
              <a:rPr lang="en-US" sz="950" dirty="0" smtClean="0">
                <a:solidFill>
                  <a:schemeClr val="accent2"/>
                </a:solidFill>
                <a:latin typeface="Arial Narrow" pitchFamily="34" charset="0"/>
                <a:ea typeface="Calibri" pitchFamily="34" charset="0"/>
                <a:cs typeface="Times New Roman" pitchFamily="18" charset="0"/>
              </a:rPr>
              <a:t>IP Address</a:t>
            </a:r>
            <a:r>
              <a:rPr lang="pl-PL" sz="950" dirty="0" smtClean="0">
                <a:solidFill>
                  <a:schemeClr val="accent2"/>
                </a:solidFill>
                <a:latin typeface="Arial Narrow" pitchFamily="34" charset="0"/>
                <a:ea typeface="Calibri" pitchFamily="34" charset="0"/>
                <a:cs typeface="Times New Roman" pitchFamily="18" charset="0"/>
              </a:rPr>
              <a:t>:</a:t>
            </a:r>
          </a:p>
          <a:p>
            <a:pPr algn="ctr"/>
            <a:r>
              <a:rPr lang="pl-PL" sz="950" dirty="0" smtClean="0">
                <a:solidFill>
                  <a:schemeClr val="accent2"/>
                </a:solidFill>
                <a:latin typeface="Arial Narrow" pitchFamily="34" charset="0"/>
                <a:ea typeface="Calibri" pitchFamily="34" charset="0"/>
                <a:cs typeface="Times New Roman" pitchFamily="18" charset="0"/>
              </a:rPr>
              <a:t>192.168.</a:t>
            </a:r>
            <a:r>
              <a:rPr lang="de-DE" sz="950" dirty="0" smtClean="0">
                <a:solidFill>
                  <a:schemeClr val="accent2"/>
                </a:solidFill>
                <a:latin typeface="Arial Narrow" pitchFamily="34" charset="0"/>
                <a:ea typeface="Calibri" pitchFamily="34" charset="0"/>
                <a:cs typeface="Times New Roman" pitchFamily="18" charset="0"/>
              </a:rPr>
              <a:t>2</a:t>
            </a:r>
            <a:r>
              <a:rPr lang="pl-PL" sz="950" dirty="0" smtClean="0">
                <a:solidFill>
                  <a:schemeClr val="accent2"/>
                </a:solidFill>
                <a:latin typeface="Arial Narrow" pitchFamily="34" charset="0"/>
                <a:ea typeface="Calibri" pitchFamily="34" charset="0"/>
                <a:cs typeface="Times New Roman" pitchFamily="18" charset="0"/>
              </a:rPr>
              <a:t>0.</a:t>
            </a:r>
            <a:r>
              <a:rPr lang="de-DE" sz="950" dirty="0" smtClean="0">
                <a:solidFill>
                  <a:schemeClr val="accent2"/>
                </a:solidFill>
                <a:latin typeface="Arial Narrow" pitchFamily="34" charset="0"/>
                <a:ea typeface="Calibri" pitchFamily="34" charset="0"/>
                <a:cs typeface="Times New Roman" pitchFamily="18" charset="0"/>
              </a:rPr>
              <a:t>10</a:t>
            </a:r>
            <a:r>
              <a:rPr lang="pl-PL" sz="950" dirty="0" smtClean="0">
                <a:solidFill>
                  <a:schemeClr val="accent2"/>
                </a:solidFill>
                <a:latin typeface="Arial Narrow" pitchFamily="34" charset="0"/>
                <a:ea typeface="Calibri" pitchFamily="34" charset="0"/>
                <a:cs typeface="Times New Roman" pitchFamily="18" charset="0"/>
              </a:rPr>
              <a:t>0 (resources pool node-a  iSCSI Target0)</a:t>
            </a:r>
            <a:endParaRPr lang="en-US" sz="950" dirty="0">
              <a:solidFill>
                <a:schemeClr val="accent2"/>
              </a:solidFill>
              <a:latin typeface="Arial Narrow" pitchFamily="34" charset="0"/>
              <a:ea typeface="Calibri" pitchFamily="34" charset="0"/>
              <a:cs typeface="Times New Roman" pitchFamily="18" charset="0"/>
            </a:endParaRPr>
          </a:p>
        </p:txBody>
      </p:sp>
      <p:sp>
        <p:nvSpPr>
          <p:cNvPr id="45" name="Text Box 7"/>
          <p:cNvSpPr txBox="1">
            <a:spLocks noChangeArrowheads="1"/>
          </p:cNvSpPr>
          <p:nvPr/>
        </p:nvSpPr>
        <p:spPr bwMode="auto">
          <a:xfrm>
            <a:off x="69575" y="4199744"/>
            <a:ext cx="2124900" cy="48997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r>
              <a:rPr lang="pl-PL" sz="800" dirty="0" smtClean="0">
                <a:solidFill>
                  <a:schemeClr val="accent2"/>
                </a:solidFill>
                <a:latin typeface="Arial Narrow" pitchFamily="34" charset="0"/>
                <a:ea typeface="Calibri" pitchFamily="34" charset="0"/>
                <a:cs typeface="Times New Roman" pitchFamily="18" charset="0"/>
              </a:rPr>
              <a:t>IP:192.168.2.220     </a:t>
            </a:r>
            <a:r>
              <a:rPr lang="pl-PL" sz="1100" b="1" dirty="0" smtClean="0">
                <a:solidFill>
                  <a:srgbClr val="666666"/>
                </a:solidFill>
                <a:latin typeface="Arial Narrow" pitchFamily="34" charset="0"/>
              </a:rPr>
              <a:t>eth2</a:t>
            </a:r>
            <a:endParaRPr lang="en-US" sz="1100" b="1" dirty="0">
              <a:solidFill>
                <a:srgbClr val="666666"/>
              </a:solidFill>
              <a:latin typeface="Arial Narrow" pitchFamily="34" charset="0"/>
            </a:endParaRPr>
          </a:p>
        </p:txBody>
      </p:sp>
      <p:sp>
        <p:nvSpPr>
          <p:cNvPr id="46" name="Text Box 7"/>
          <p:cNvSpPr txBox="1">
            <a:spLocks noChangeArrowheads="1"/>
          </p:cNvSpPr>
          <p:nvPr/>
        </p:nvSpPr>
        <p:spPr bwMode="auto">
          <a:xfrm>
            <a:off x="895481" y="3487326"/>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47" name="Text Box 7"/>
          <p:cNvSpPr txBox="1">
            <a:spLocks noChangeArrowheads="1"/>
          </p:cNvSpPr>
          <p:nvPr/>
        </p:nvSpPr>
        <p:spPr bwMode="auto">
          <a:xfrm>
            <a:off x="3737041" y="2821316"/>
            <a:ext cx="648071" cy="216024"/>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1</a:t>
            </a:r>
            <a:endParaRPr lang="en-US" sz="1100" b="1" dirty="0">
              <a:solidFill>
                <a:srgbClr val="666666"/>
              </a:solidFill>
              <a:latin typeface="Arial Narrow" pitchFamily="34" charset="0"/>
            </a:endParaRPr>
          </a:p>
        </p:txBody>
      </p:sp>
      <p:sp>
        <p:nvSpPr>
          <p:cNvPr id="48" name="Text Box 7"/>
          <p:cNvSpPr txBox="1">
            <a:spLocks noChangeArrowheads="1"/>
          </p:cNvSpPr>
          <p:nvPr/>
        </p:nvSpPr>
        <p:spPr bwMode="auto">
          <a:xfrm>
            <a:off x="5218325" y="2823697"/>
            <a:ext cx="720080" cy="22009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2</a:t>
            </a:r>
            <a:endParaRPr lang="en-US" sz="1100" b="1" dirty="0">
              <a:solidFill>
                <a:srgbClr val="666666"/>
              </a:solidFill>
              <a:latin typeface="Arial Narrow" pitchFamily="34" charset="0"/>
            </a:endParaRPr>
          </a:p>
        </p:txBody>
      </p:sp>
      <p:sp>
        <p:nvSpPr>
          <p:cNvPr id="49" name="TextBox 69"/>
          <p:cNvSpPr txBox="1"/>
          <p:nvPr/>
        </p:nvSpPr>
        <p:spPr>
          <a:xfrm rot="16200000">
            <a:off x="4261333" y="1483277"/>
            <a:ext cx="500458" cy="215444"/>
          </a:xfrm>
          <a:prstGeom prst="rect">
            <a:avLst/>
          </a:prstGeom>
          <a:noFill/>
          <a:ln w="38100">
            <a:noFill/>
          </a:ln>
        </p:spPr>
        <p:txBody>
          <a:bodyPr>
            <a:spAutoFit/>
            <a:scene3d>
              <a:camera prst="orthographicFront">
                <a:rot lat="0" lon="0" rev="0"/>
              </a:camera>
              <a:lightRig rig="threePt" dir="t"/>
            </a:scene3d>
          </a:bodyPr>
          <a:lstStyle/>
          <a:p>
            <a:pPr>
              <a:defRPr/>
            </a:pPr>
            <a:r>
              <a:rPr lang="de-DE" sz="800" b="1" dirty="0">
                <a:solidFill>
                  <a:schemeClr val="accent3">
                    <a:lumMod val="50000"/>
                  </a:schemeClr>
                </a:solidFill>
                <a:latin typeface="Univers 57 Condensed" pitchFamily="34" charset="0"/>
              </a:rPr>
              <a:t>LAN</a:t>
            </a:r>
          </a:p>
        </p:txBody>
      </p:sp>
      <p:sp>
        <p:nvSpPr>
          <p:cNvPr id="50" name="Rectangle 1"/>
          <p:cNvSpPr>
            <a:spLocks noChangeArrowheads="1"/>
          </p:cNvSpPr>
          <p:nvPr/>
        </p:nvSpPr>
        <p:spPr bwMode="auto">
          <a:xfrm>
            <a:off x="12148" y="3727835"/>
            <a:ext cx="2453646" cy="504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 </a:t>
            </a:r>
          </a:p>
          <a:p>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IP:192.168.1.220    </a:t>
            </a:r>
            <a:r>
              <a:rPr lang="pl-PL" sz="1100" b="1" dirty="0" smtClean="0">
                <a:solidFill>
                  <a:srgbClr val="666666"/>
                </a:solidFill>
                <a:latin typeface="Arial Narrow" pitchFamily="34" charset="0"/>
              </a:rPr>
              <a:t>eth1</a:t>
            </a:r>
            <a:endParaRPr lang="en-US" sz="800" dirty="0">
              <a:solidFill>
                <a:schemeClr val="accent2"/>
              </a:solidFill>
              <a:latin typeface="Arial Narrow" pitchFamily="34" charset="0"/>
              <a:ea typeface="Calibri" pitchFamily="34" charset="0"/>
              <a:cs typeface="Times New Roman" pitchFamily="18" charset="0"/>
            </a:endParaRPr>
          </a:p>
        </p:txBody>
      </p:sp>
      <p:sp>
        <p:nvSpPr>
          <p:cNvPr id="51" name="Rectangle 1"/>
          <p:cNvSpPr>
            <a:spLocks noChangeArrowheads="1"/>
          </p:cNvSpPr>
          <p:nvPr/>
        </p:nvSpPr>
        <p:spPr bwMode="auto">
          <a:xfrm>
            <a:off x="58802" y="3353062"/>
            <a:ext cx="2146446" cy="396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IP:192.168.0.220     </a:t>
            </a:r>
            <a:r>
              <a:rPr lang="pl-PL" sz="1100" b="1" dirty="0" smtClean="0">
                <a:solidFill>
                  <a:srgbClr val="666666"/>
                </a:solidFill>
                <a:latin typeface="Arial Narrow" pitchFamily="34" charset="0"/>
              </a:rPr>
              <a:t>eth0</a:t>
            </a:r>
            <a:endParaRPr lang="en-US" sz="1100" b="1" dirty="0" smtClean="0">
              <a:solidFill>
                <a:srgbClr val="666666"/>
              </a:solidFill>
              <a:latin typeface="Arial Narrow" pitchFamily="34" charset="0"/>
            </a:endParaRPr>
          </a:p>
        </p:txBody>
      </p:sp>
      <p:pic>
        <p:nvPicPr>
          <p:cNvPr id="52" name="Picture 23"/>
          <p:cNvPicPr>
            <a:picLocks noChangeAspect="1" noChangeArrowheads="1"/>
          </p:cNvPicPr>
          <p:nvPr/>
        </p:nvPicPr>
        <p:blipFill>
          <a:blip r:embed="rId9" cstate="print"/>
          <a:srcRect/>
          <a:stretch>
            <a:fillRect/>
          </a:stretch>
        </p:blipFill>
        <p:spPr bwMode="auto">
          <a:xfrm>
            <a:off x="2160000" y="3420000"/>
            <a:ext cx="429861" cy="324000"/>
          </a:xfrm>
          <a:prstGeom prst="rect">
            <a:avLst/>
          </a:prstGeom>
          <a:noFill/>
          <a:ln w="9525">
            <a:noFill/>
            <a:round/>
            <a:headEnd/>
            <a:tailEnd/>
          </a:ln>
        </p:spPr>
      </p:pic>
      <p:pic>
        <p:nvPicPr>
          <p:cNvPr id="53" name="Picture 23"/>
          <p:cNvPicPr>
            <a:picLocks noChangeAspect="1" noChangeArrowheads="1"/>
          </p:cNvPicPr>
          <p:nvPr/>
        </p:nvPicPr>
        <p:blipFill>
          <a:blip r:embed="rId9" cstate="print"/>
          <a:srcRect/>
          <a:stretch>
            <a:fillRect/>
          </a:stretch>
        </p:blipFill>
        <p:spPr bwMode="auto">
          <a:xfrm>
            <a:off x="6408000" y="3420000"/>
            <a:ext cx="429861" cy="324000"/>
          </a:xfrm>
          <a:prstGeom prst="rect">
            <a:avLst/>
          </a:prstGeom>
          <a:noFill/>
          <a:ln w="9525">
            <a:noFill/>
            <a:round/>
            <a:headEnd/>
            <a:tailEnd/>
          </a:ln>
        </p:spPr>
      </p:pic>
      <p:sp>
        <p:nvSpPr>
          <p:cNvPr id="54" name="Prostokąt 183"/>
          <p:cNvSpPr/>
          <p:nvPr/>
        </p:nvSpPr>
        <p:spPr>
          <a:xfrm>
            <a:off x="3692106" y="3644412"/>
            <a:ext cx="1544170" cy="784830"/>
          </a:xfrm>
          <a:prstGeom prst="rect">
            <a:avLst/>
          </a:prstGeom>
        </p:spPr>
        <p:txBody>
          <a:bodyPr wrap="square">
            <a:spAutoFit/>
          </a:bodyPr>
          <a:lstStyle/>
          <a:p>
            <a:pPr algn="just"/>
            <a:r>
              <a:rPr lang="pl-PL" sz="900" b="1" dirty="0" smtClean="0">
                <a:solidFill>
                  <a:srgbClr val="C00000"/>
                </a:solidFill>
                <a:latin typeface="Arial Narrow" pitchFamily="34" charset="0"/>
              </a:rPr>
              <a:t>Note</a:t>
            </a:r>
            <a:r>
              <a:rPr lang="en-US" sz="900" dirty="0" smtClean="0">
                <a:solidFill>
                  <a:srgbClr val="C00000"/>
                </a:solidFill>
                <a:latin typeface="Arial Narrow" pitchFamily="34" charset="0"/>
              </a:rPr>
              <a:t>: </a:t>
            </a:r>
            <a:endParaRPr lang="pl-PL" sz="900" dirty="0" smtClean="0">
              <a:solidFill>
                <a:srgbClr val="C00000"/>
              </a:solidFill>
              <a:latin typeface="Arial Narrow" pitchFamily="34" charset="0"/>
            </a:endParaRPr>
          </a:p>
          <a:p>
            <a:pPr algn="just"/>
            <a:r>
              <a:rPr lang="en-US" sz="900" dirty="0">
                <a:solidFill>
                  <a:schemeClr val="tx1">
                    <a:lumMod val="65000"/>
                    <a:lumOff val="35000"/>
                  </a:schemeClr>
                </a:solidFill>
                <a:latin typeface="Arial Narrow" pitchFamily="34" charset="0"/>
              </a:rPr>
              <a:t>It is strongly recommended to use direct point-to-point (without the switch) connection for the volume </a:t>
            </a:r>
            <a:r>
              <a:rPr lang="en-US" sz="900" dirty="0" smtClean="0">
                <a:solidFill>
                  <a:schemeClr val="tx1">
                    <a:lumMod val="65000"/>
                    <a:lumOff val="35000"/>
                  </a:schemeClr>
                </a:solidFill>
                <a:latin typeface="Arial Narrow" pitchFamily="34" charset="0"/>
              </a:rPr>
              <a:t>replication.</a:t>
            </a:r>
            <a:endParaRPr lang="en-US" sz="900" dirty="0">
              <a:solidFill>
                <a:schemeClr val="tx1">
                  <a:lumMod val="65000"/>
                  <a:lumOff val="35000"/>
                </a:schemeClr>
              </a:solidFill>
              <a:latin typeface="Arial Narrow" pitchFamily="34" charset="0"/>
            </a:endParaRPr>
          </a:p>
        </p:txBody>
      </p:sp>
      <p:cxnSp>
        <p:nvCxnSpPr>
          <p:cNvPr id="55" name="Straight Connector 41"/>
          <p:cNvCxnSpPr>
            <a:cxnSpLocks noChangeShapeType="1"/>
          </p:cNvCxnSpPr>
          <p:nvPr/>
        </p:nvCxnSpPr>
        <p:spPr bwMode="auto">
          <a:xfrm flipH="1">
            <a:off x="3714168" y="3566441"/>
            <a:ext cx="1491497" cy="326"/>
          </a:xfrm>
          <a:prstGeom prst="line">
            <a:avLst/>
          </a:prstGeom>
          <a:noFill/>
          <a:ln w="12700" algn="ctr">
            <a:solidFill>
              <a:schemeClr val="bg2"/>
            </a:solidFill>
            <a:round/>
            <a:headEnd/>
            <a:tailEnd/>
          </a:ln>
        </p:spPr>
      </p:cxnSp>
      <p:cxnSp>
        <p:nvCxnSpPr>
          <p:cNvPr id="56" name="Straight Connector 5"/>
          <p:cNvCxnSpPr>
            <a:cxnSpLocks/>
          </p:cNvCxnSpPr>
          <p:nvPr/>
        </p:nvCxnSpPr>
        <p:spPr bwMode="auto">
          <a:xfrm rot="16200000" flipH="1">
            <a:off x="3015503" y="3631485"/>
            <a:ext cx="949926"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7" name="Straight Connector 5"/>
          <p:cNvCxnSpPr>
            <a:cxnSpLocks/>
          </p:cNvCxnSpPr>
          <p:nvPr/>
        </p:nvCxnSpPr>
        <p:spPr bwMode="auto">
          <a:xfrm rot="16200000" flipH="1">
            <a:off x="4989330" y="3640476"/>
            <a:ext cx="92746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8" name="Straight Connector 41"/>
          <p:cNvCxnSpPr>
            <a:cxnSpLocks noChangeShapeType="1"/>
          </p:cNvCxnSpPr>
          <p:nvPr/>
        </p:nvCxnSpPr>
        <p:spPr bwMode="auto">
          <a:xfrm rot="10800000">
            <a:off x="5452556" y="4105284"/>
            <a:ext cx="979377" cy="0"/>
          </a:xfrm>
          <a:prstGeom prst="line">
            <a:avLst/>
          </a:prstGeom>
          <a:noFill/>
          <a:ln w="12700" algn="ctr">
            <a:solidFill>
              <a:schemeClr val="bg2"/>
            </a:solidFill>
            <a:round/>
            <a:headEnd/>
            <a:tailEnd/>
          </a:ln>
        </p:spPr>
      </p:cxnSp>
      <p:pic>
        <p:nvPicPr>
          <p:cNvPr id="59" name="Picture 23"/>
          <p:cNvPicPr>
            <a:picLocks noChangeAspect="1" noChangeArrowheads="1"/>
          </p:cNvPicPr>
          <p:nvPr/>
        </p:nvPicPr>
        <p:blipFill>
          <a:blip r:embed="rId9" cstate="print"/>
          <a:srcRect/>
          <a:stretch>
            <a:fillRect/>
          </a:stretch>
        </p:blipFill>
        <p:spPr bwMode="auto">
          <a:xfrm>
            <a:off x="6408000" y="3924000"/>
            <a:ext cx="429861" cy="324000"/>
          </a:xfrm>
          <a:prstGeom prst="rect">
            <a:avLst/>
          </a:prstGeom>
          <a:noFill/>
          <a:ln w="9525">
            <a:noFill/>
            <a:round/>
            <a:headEnd/>
            <a:tailEnd/>
          </a:ln>
        </p:spPr>
      </p:pic>
      <p:cxnSp>
        <p:nvCxnSpPr>
          <p:cNvPr id="60" name="Straight Connector 41"/>
          <p:cNvCxnSpPr>
            <a:cxnSpLocks noChangeShapeType="1"/>
          </p:cNvCxnSpPr>
          <p:nvPr/>
        </p:nvCxnSpPr>
        <p:spPr bwMode="auto">
          <a:xfrm rot="10800000">
            <a:off x="2520000" y="4107051"/>
            <a:ext cx="965338" cy="0"/>
          </a:xfrm>
          <a:prstGeom prst="line">
            <a:avLst/>
          </a:prstGeom>
          <a:noFill/>
          <a:ln w="12700" algn="ctr">
            <a:solidFill>
              <a:schemeClr val="bg2"/>
            </a:solidFill>
            <a:round/>
            <a:headEnd/>
            <a:tailEnd/>
          </a:ln>
        </p:spPr>
      </p:cxnSp>
      <p:pic>
        <p:nvPicPr>
          <p:cNvPr id="61" name="Picture 23"/>
          <p:cNvPicPr>
            <a:picLocks noChangeAspect="1" noChangeArrowheads="1"/>
          </p:cNvPicPr>
          <p:nvPr/>
        </p:nvPicPr>
        <p:blipFill>
          <a:blip r:embed="rId9" cstate="print"/>
          <a:srcRect/>
          <a:stretch>
            <a:fillRect/>
          </a:stretch>
        </p:blipFill>
        <p:spPr bwMode="auto">
          <a:xfrm>
            <a:off x="2160000" y="3924000"/>
            <a:ext cx="429861" cy="324000"/>
          </a:xfrm>
          <a:prstGeom prst="rect">
            <a:avLst/>
          </a:prstGeom>
          <a:noFill/>
          <a:ln w="9525">
            <a:noFill/>
            <a:round/>
            <a:headEnd/>
            <a:tailEnd/>
          </a:ln>
        </p:spPr>
      </p:pic>
      <p:sp>
        <p:nvSpPr>
          <p:cNvPr id="63" name="Text Box 7"/>
          <p:cNvSpPr txBox="1">
            <a:spLocks noChangeArrowheads="1"/>
          </p:cNvSpPr>
          <p:nvPr/>
        </p:nvSpPr>
        <p:spPr bwMode="auto">
          <a:xfrm>
            <a:off x="7680377" y="3496657"/>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64" name="Rectangle 1"/>
          <p:cNvSpPr>
            <a:spLocks noChangeArrowheads="1"/>
          </p:cNvSpPr>
          <p:nvPr/>
        </p:nvSpPr>
        <p:spPr bwMode="auto">
          <a:xfrm>
            <a:off x="6866958" y="3355524"/>
            <a:ext cx="2071702" cy="396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1100" b="1" dirty="0" smtClean="0">
                <a:solidFill>
                  <a:srgbClr val="666666"/>
                </a:solidFill>
                <a:latin typeface="Arial Narrow" pitchFamily="34" charset="0"/>
              </a:rPr>
              <a:t>eth0 </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a:t>
            </a:r>
            <a:r>
              <a:rPr lang="en-US" sz="800" dirty="0" smtClean="0">
                <a:solidFill>
                  <a:schemeClr val="accent2"/>
                </a:solidFill>
                <a:latin typeface="Arial Narrow" pitchFamily="34" charset="0"/>
                <a:ea typeface="Calibri" pitchFamily="34" charset="0"/>
                <a:cs typeface="Times New Roman" pitchFamily="18" charset="0"/>
              </a:rPr>
              <a:t>1</a:t>
            </a:r>
            <a:endParaRPr lang="en-US" sz="1100" b="1" dirty="0" smtClean="0">
              <a:solidFill>
                <a:srgbClr val="666666"/>
              </a:solidFill>
              <a:latin typeface="Arial Narrow" pitchFamily="34" charset="0"/>
            </a:endParaRPr>
          </a:p>
        </p:txBody>
      </p:sp>
      <p:sp>
        <p:nvSpPr>
          <p:cNvPr id="65" name="Text Box 7"/>
          <p:cNvSpPr txBox="1">
            <a:spLocks noChangeArrowheads="1"/>
          </p:cNvSpPr>
          <p:nvPr/>
        </p:nvSpPr>
        <p:spPr bwMode="auto">
          <a:xfrm>
            <a:off x="6860836" y="4237564"/>
            <a:ext cx="2077823" cy="504000"/>
          </a:xfrm>
          <a:prstGeom prst="rect">
            <a:avLst/>
          </a:prstGeom>
          <a:noFill/>
          <a:ln w="9525">
            <a:noFill/>
            <a:round/>
            <a:headEnd/>
            <a:tailEnd/>
          </a:ln>
        </p:spPr>
        <p:txBody>
          <a:bodyPr lIns="90000" tIns="45000" rIns="90000" bIns="450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a:t>
            </a:r>
            <a:endParaRPr lang="pl-PL" sz="800" b="1" dirty="0" smtClean="0">
              <a:solidFill>
                <a:srgbClr val="666666"/>
              </a:solidFill>
              <a:latin typeface="Arial Narrow" pitchFamily="34" charset="0"/>
              <a:ea typeface="Calibri" pitchFamily="34" charset="0"/>
              <a:cs typeface="Times New Roman" pitchFamily="18" charset="0"/>
            </a:endParaRP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eth2   </a:t>
            </a:r>
            <a:r>
              <a:rPr lang="pl-PL" sz="800" dirty="0" smtClean="0">
                <a:solidFill>
                  <a:schemeClr val="accent2"/>
                </a:solidFill>
                <a:latin typeface="Arial Narrow" pitchFamily="34" charset="0"/>
                <a:ea typeface="Calibri" pitchFamily="34" charset="0"/>
                <a:cs typeface="Times New Roman" pitchFamily="18" charset="0"/>
              </a:rPr>
              <a:t>IP:192.168.2.22</a:t>
            </a:r>
            <a:r>
              <a:rPr lang="en-US" sz="800" dirty="0" smtClean="0">
                <a:solidFill>
                  <a:schemeClr val="accent2"/>
                </a:solidFill>
                <a:latin typeface="Arial Narrow" pitchFamily="34" charset="0"/>
                <a:ea typeface="Calibri" pitchFamily="34" charset="0"/>
                <a:cs typeface="Times New Roman" pitchFamily="18" charset="0"/>
              </a:rPr>
              <a:t>1</a:t>
            </a: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sp>
        <p:nvSpPr>
          <p:cNvPr id="66" name="Rectangle 1"/>
          <p:cNvSpPr>
            <a:spLocks noChangeArrowheads="1"/>
          </p:cNvSpPr>
          <p:nvPr/>
        </p:nvSpPr>
        <p:spPr bwMode="auto">
          <a:xfrm>
            <a:off x="6842203" y="3749602"/>
            <a:ext cx="2096456" cy="504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a:t>
            </a:r>
          </a:p>
          <a:p>
            <a:pPr algn="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1100" b="1" dirty="0" smtClean="0">
                <a:solidFill>
                  <a:srgbClr val="666666"/>
                </a:solidFill>
                <a:latin typeface="Arial Narrow" pitchFamily="34" charset="0"/>
                <a:ea typeface="Calibri" pitchFamily="34" charset="0"/>
                <a:cs typeface="Times New Roman" pitchFamily="18" charset="0"/>
              </a:rPr>
              <a:t> </a:t>
            </a:r>
            <a:r>
              <a:rPr lang="pl-PL" sz="1100" b="1" dirty="0" smtClean="0">
                <a:solidFill>
                  <a:srgbClr val="666666"/>
                </a:solidFill>
                <a:latin typeface="Arial Narrow" pitchFamily="34" charset="0"/>
              </a:rPr>
              <a:t>eth1</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a:t>
            </a:r>
            <a:r>
              <a:rPr lang="en-US" sz="800" dirty="0" smtClean="0">
                <a:solidFill>
                  <a:schemeClr val="accent2"/>
                </a:solidFill>
                <a:latin typeface="Arial Narrow" pitchFamily="34" charset="0"/>
                <a:ea typeface="Calibri" pitchFamily="34" charset="0"/>
                <a:cs typeface="Times New Roman" pitchFamily="18" charset="0"/>
              </a:rPr>
              <a:t>1</a:t>
            </a:r>
            <a:endParaRPr lang="en-US" sz="800" dirty="0">
              <a:solidFill>
                <a:schemeClr val="accent2"/>
              </a:solidFill>
              <a:latin typeface="Arial Narrow" pitchFamily="34" charset="0"/>
              <a:ea typeface="Calibri" pitchFamily="34" charset="0"/>
              <a:cs typeface="Times New Roman" pitchFamily="18" charset="0"/>
            </a:endParaRPr>
          </a:p>
        </p:txBody>
      </p:sp>
      <p:cxnSp>
        <p:nvCxnSpPr>
          <p:cNvPr id="67" name="Łącznik prosty ze strzałką 196"/>
          <p:cNvCxnSpPr/>
          <p:nvPr/>
        </p:nvCxnSpPr>
        <p:spPr bwMode="auto">
          <a:xfrm flipV="1">
            <a:off x="5295316" y="4621651"/>
            <a:ext cx="393824" cy="276234"/>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68" name="Łącznik prosty ze strzałką 197"/>
          <p:cNvCxnSpPr/>
          <p:nvPr/>
        </p:nvCxnSpPr>
        <p:spPr bwMode="auto">
          <a:xfrm flipH="1" flipV="1">
            <a:off x="3318320" y="4555450"/>
            <a:ext cx="336050" cy="313596"/>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pic>
        <p:nvPicPr>
          <p:cNvPr id="69" name="Picture 15"/>
          <p:cNvPicPr>
            <a:picLocks noChangeAspect="1" noChangeArrowheads="1"/>
          </p:cNvPicPr>
          <p:nvPr/>
        </p:nvPicPr>
        <p:blipFill>
          <a:blip r:embed="rId10" cstate="print"/>
          <a:srcRect/>
          <a:stretch>
            <a:fillRect/>
          </a:stretch>
        </p:blipFill>
        <p:spPr bwMode="auto">
          <a:xfrm>
            <a:off x="4945925" y="1817434"/>
            <a:ext cx="1039813" cy="463550"/>
          </a:xfrm>
          <a:prstGeom prst="rect">
            <a:avLst/>
          </a:prstGeom>
          <a:noFill/>
          <a:ln w="9525">
            <a:noFill/>
            <a:round/>
            <a:headEnd/>
            <a:tailEnd/>
          </a:ln>
        </p:spPr>
      </p:pic>
      <p:cxnSp>
        <p:nvCxnSpPr>
          <p:cNvPr id="70" name="Straight Connector 41"/>
          <p:cNvCxnSpPr>
            <a:cxnSpLocks noChangeShapeType="1"/>
          </p:cNvCxnSpPr>
          <p:nvPr/>
        </p:nvCxnSpPr>
        <p:spPr bwMode="auto">
          <a:xfrm rot="10800000">
            <a:off x="3646095" y="4586253"/>
            <a:ext cx="2820796" cy="0"/>
          </a:xfrm>
          <a:prstGeom prst="line">
            <a:avLst/>
          </a:prstGeom>
          <a:noFill/>
          <a:ln w="12700" algn="ctr">
            <a:solidFill>
              <a:schemeClr val="bg2"/>
            </a:solidFill>
            <a:round/>
            <a:headEnd/>
            <a:tailEnd/>
          </a:ln>
        </p:spPr>
      </p:cxnSp>
      <p:pic>
        <p:nvPicPr>
          <p:cNvPr id="71" name="Picture 23"/>
          <p:cNvPicPr>
            <a:picLocks noChangeAspect="1" noChangeArrowheads="1"/>
          </p:cNvPicPr>
          <p:nvPr/>
        </p:nvPicPr>
        <p:blipFill>
          <a:blip r:embed="rId9" cstate="print"/>
          <a:srcRect/>
          <a:stretch>
            <a:fillRect/>
          </a:stretch>
        </p:blipFill>
        <p:spPr bwMode="auto">
          <a:xfrm>
            <a:off x="6408000" y="4392000"/>
            <a:ext cx="429861" cy="324000"/>
          </a:xfrm>
          <a:prstGeom prst="rect">
            <a:avLst/>
          </a:prstGeom>
          <a:noFill/>
          <a:ln w="9525">
            <a:noFill/>
            <a:round/>
            <a:headEnd/>
            <a:tailEnd/>
          </a:ln>
        </p:spPr>
      </p:pic>
      <p:cxnSp>
        <p:nvCxnSpPr>
          <p:cNvPr id="72" name="Straight Connector 5"/>
          <p:cNvCxnSpPr>
            <a:cxnSpLocks/>
          </p:cNvCxnSpPr>
          <p:nvPr/>
        </p:nvCxnSpPr>
        <p:spPr bwMode="auto">
          <a:xfrm rot="16200000" flipH="1">
            <a:off x="2943988" y="3885225"/>
            <a:ext cx="1403526" cy="68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73" name="Straight Connector 41"/>
          <p:cNvCxnSpPr>
            <a:cxnSpLocks noChangeShapeType="1"/>
          </p:cNvCxnSpPr>
          <p:nvPr/>
        </p:nvCxnSpPr>
        <p:spPr bwMode="auto">
          <a:xfrm>
            <a:off x="2493503" y="4508556"/>
            <a:ext cx="2808956" cy="1186"/>
          </a:xfrm>
          <a:prstGeom prst="line">
            <a:avLst/>
          </a:prstGeom>
          <a:noFill/>
          <a:ln w="12700" algn="ctr">
            <a:solidFill>
              <a:schemeClr val="bg2"/>
            </a:solidFill>
            <a:round/>
            <a:headEnd/>
            <a:tailEnd/>
          </a:ln>
        </p:spPr>
      </p:cxnSp>
      <p:pic>
        <p:nvPicPr>
          <p:cNvPr id="74" name="Picture 23"/>
          <p:cNvPicPr>
            <a:picLocks noChangeAspect="1" noChangeArrowheads="1"/>
          </p:cNvPicPr>
          <p:nvPr/>
        </p:nvPicPr>
        <p:blipFill>
          <a:blip r:embed="rId9" cstate="print"/>
          <a:srcRect/>
          <a:stretch>
            <a:fillRect/>
          </a:stretch>
        </p:blipFill>
        <p:spPr bwMode="auto">
          <a:xfrm>
            <a:off x="2160000" y="4392000"/>
            <a:ext cx="429861" cy="324000"/>
          </a:xfrm>
          <a:prstGeom prst="rect">
            <a:avLst/>
          </a:prstGeom>
          <a:noFill/>
          <a:ln w="9525">
            <a:noFill/>
            <a:round/>
            <a:headEnd/>
            <a:tailEnd/>
          </a:ln>
        </p:spPr>
      </p:pic>
      <p:cxnSp>
        <p:nvCxnSpPr>
          <p:cNvPr id="75" name="Straight Connector 5"/>
          <p:cNvCxnSpPr>
            <a:cxnSpLocks/>
          </p:cNvCxnSpPr>
          <p:nvPr/>
        </p:nvCxnSpPr>
        <p:spPr bwMode="auto">
          <a:xfrm rot="5400000">
            <a:off x="4654013" y="3862959"/>
            <a:ext cx="1292854" cy="718"/>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84" name="Picture 8"/>
          <p:cNvPicPr>
            <a:picLocks noChangeAspect="1" noChangeArrowheads="1"/>
          </p:cNvPicPr>
          <p:nvPr/>
        </p:nvPicPr>
        <p:blipFill>
          <a:blip r:embed="rId11" cstate="print"/>
          <a:srcRect/>
          <a:stretch>
            <a:fillRect/>
          </a:stretch>
        </p:blipFill>
        <p:spPr bwMode="auto">
          <a:xfrm>
            <a:off x="3352587" y="3005386"/>
            <a:ext cx="858130" cy="374457"/>
          </a:xfrm>
          <a:prstGeom prst="rect">
            <a:avLst/>
          </a:prstGeom>
          <a:noFill/>
          <a:ln w="9525">
            <a:noFill/>
            <a:round/>
            <a:headEnd/>
            <a:tailEnd/>
          </a:ln>
        </p:spPr>
      </p:pic>
      <p:pic>
        <p:nvPicPr>
          <p:cNvPr id="85" name="Picture 8"/>
          <p:cNvPicPr>
            <a:picLocks noChangeAspect="1" noChangeArrowheads="1"/>
          </p:cNvPicPr>
          <p:nvPr/>
        </p:nvPicPr>
        <p:blipFill>
          <a:blip r:embed="rId11" cstate="print"/>
          <a:srcRect/>
          <a:stretch>
            <a:fillRect/>
          </a:stretch>
        </p:blipFill>
        <p:spPr bwMode="auto">
          <a:xfrm>
            <a:off x="5013559" y="3018497"/>
            <a:ext cx="858130" cy="374457"/>
          </a:xfrm>
          <a:prstGeom prst="rect">
            <a:avLst/>
          </a:prstGeom>
          <a:noFill/>
          <a:ln w="9525">
            <a:noFill/>
            <a:round/>
            <a:headEnd/>
            <a:tailEnd/>
          </a:ln>
        </p:spPr>
      </p:pic>
      <p:sp>
        <p:nvSpPr>
          <p:cNvPr id="86" name="Prostokąt 234"/>
          <p:cNvSpPr/>
          <p:nvPr/>
        </p:nvSpPr>
        <p:spPr>
          <a:xfrm>
            <a:off x="3645406" y="5136267"/>
            <a:ext cx="1728192" cy="677108"/>
          </a:xfrm>
          <a:prstGeom prst="rect">
            <a:avLst/>
          </a:prstGeom>
        </p:spPr>
        <p:txBody>
          <a:bodyPr wrap="square">
            <a:spAutoFit/>
          </a:bodyPr>
          <a:lstStyle/>
          <a:p>
            <a:pPr algn="ctr"/>
            <a:r>
              <a:rPr lang="en-US" sz="950" dirty="0" smtClean="0">
                <a:solidFill>
                  <a:schemeClr val="accent2"/>
                </a:solidFill>
                <a:latin typeface="Arial Narrow" pitchFamily="34" charset="0"/>
                <a:ea typeface="Calibri" pitchFamily="34" charset="0"/>
                <a:cs typeface="Times New Roman" pitchFamily="18" charset="0"/>
              </a:rPr>
              <a:t>Virtual</a:t>
            </a:r>
            <a:r>
              <a:rPr lang="pl-PL" sz="950" dirty="0" smtClean="0">
                <a:solidFill>
                  <a:schemeClr val="accent2"/>
                </a:solidFill>
                <a:latin typeface="Arial Narrow" pitchFamily="34" charset="0"/>
                <a:ea typeface="Calibri" pitchFamily="34" charset="0"/>
                <a:cs typeface="Times New Roman" pitchFamily="18" charset="0"/>
              </a:rPr>
              <a:t>  </a:t>
            </a:r>
            <a:r>
              <a:rPr lang="en-US" sz="950" dirty="0" smtClean="0">
                <a:solidFill>
                  <a:schemeClr val="accent2"/>
                </a:solidFill>
                <a:latin typeface="Arial Narrow" pitchFamily="34" charset="0"/>
                <a:ea typeface="Calibri" pitchFamily="34" charset="0"/>
                <a:cs typeface="Times New Roman" pitchFamily="18" charset="0"/>
              </a:rPr>
              <a:t>IP Address</a:t>
            </a:r>
            <a:r>
              <a:rPr lang="pl-PL" sz="950" dirty="0" smtClean="0">
                <a:solidFill>
                  <a:schemeClr val="accent2"/>
                </a:solidFill>
                <a:latin typeface="Arial Narrow" pitchFamily="34" charset="0"/>
                <a:ea typeface="Calibri" pitchFamily="34" charset="0"/>
                <a:cs typeface="Times New Roman" pitchFamily="18" charset="0"/>
              </a:rPr>
              <a:t>:</a:t>
            </a:r>
          </a:p>
          <a:p>
            <a:pPr algn="ctr"/>
            <a:r>
              <a:rPr lang="pl-PL" sz="950" dirty="0" smtClean="0">
                <a:solidFill>
                  <a:schemeClr val="accent2"/>
                </a:solidFill>
                <a:latin typeface="Arial Narrow" pitchFamily="34" charset="0"/>
                <a:ea typeface="Calibri" pitchFamily="34" charset="0"/>
                <a:cs typeface="Times New Roman" pitchFamily="18" charset="0"/>
              </a:rPr>
              <a:t>192.168.</a:t>
            </a:r>
            <a:r>
              <a:rPr lang="de-DE" sz="950" dirty="0" smtClean="0">
                <a:solidFill>
                  <a:schemeClr val="accent2"/>
                </a:solidFill>
                <a:latin typeface="Arial Narrow" pitchFamily="34" charset="0"/>
                <a:ea typeface="Calibri" pitchFamily="34" charset="0"/>
                <a:cs typeface="Times New Roman" pitchFamily="18" charset="0"/>
              </a:rPr>
              <a:t>3</a:t>
            </a:r>
            <a:r>
              <a:rPr lang="pl-PL" sz="950" dirty="0" smtClean="0">
                <a:solidFill>
                  <a:schemeClr val="accent2"/>
                </a:solidFill>
                <a:latin typeface="Arial Narrow" pitchFamily="34" charset="0"/>
                <a:ea typeface="Calibri" pitchFamily="34" charset="0"/>
                <a:cs typeface="Times New Roman" pitchFamily="18" charset="0"/>
              </a:rPr>
              <a:t>0.</a:t>
            </a:r>
            <a:r>
              <a:rPr lang="de-DE" sz="950" dirty="0" smtClean="0">
                <a:solidFill>
                  <a:schemeClr val="accent2"/>
                </a:solidFill>
                <a:latin typeface="Arial Narrow" pitchFamily="34" charset="0"/>
                <a:ea typeface="Calibri" pitchFamily="34" charset="0"/>
                <a:cs typeface="Times New Roman" pitchFamily="18" charset="0"/>
              </a:rPr>
              <a:t>10</a:t>
            </a:r>
            <a:r>
              <a:rPr lang="pl-PL" sz="950" dirty="0" smtClean="0">
                <a:solidFill>
                  <a:schemeClr val="accent2"/>
                </a:solidFill>
                <a:latin typeface="Arial Narrow" pitchFamily="34" charset="0"/>
                <a:ea typeface="Calibri" pitchFamily="34" charset="0"/>
                <a:cs typeface="Times New Roman" pitchFamily="18" charset="0"/>
              </a:rPr>
              <a:t>0 </a:t>
            </a:r>
            <a:r>
              <a:rPr lang="pl-PL" sz="950" dirty="0">
                <a:solidFill>
                  <a:schemeClr val="accent2"/>
                </a:solidFill>
                <a:latin typeface="Arial Narrow" pitchFamily="34" charset="0"/>
                <a:ea typeface="Calibri" pitchFamily="34" charset="0"/>
                <a:cs typeface="Times New Roman" pitchFamily="18" charset="0"/>
              </a:rPr>
              <a:t>(resources pool </a:t>
            </a:r>
            <a:r>
              <a:rPr lang="pl-PL" sz="950" dirty="0" smtClean="0">
                <a:solidFill>
                  <a:schemeClr val="accent2"/>
                </a:solidFill>
                <a:latin typeface="Arial Narrow" pitchFamily="34" charset="0"/>
                <a:ea typeface="Calibri" pitchFamily="34" charset="0"/>
                <a:cs typeface="Times New Roman" pitchFamily="18" charset="0"/>
              </a:rPr>
              <a:t>node-b  </a:t>
            </a:r>
            <a:r>
              <a:rPr lang="pl-PL" sz="950" dirty="0">
                <a:solidFill>
                  <a:schemeClr val="accent2"/>
                </a:solidFill>
                <a:latin typeface="Arial Narrow" pitchFamily="34" charset="0"/>
                <a:ea typeface="Calibri" pitchFamily="34" charset="0"/>
                <a:cs typeface="Times New Roman" pitchFamily="18" charset="0"/>
              </a:rPr>
              <a:t>iSCSI </a:t>
            </a:r>
            <a:r>
              <a:rPr lang="pl-PL" sz="950" dirty="0" smtClean="0">
                <a:solidFill>
                  <a:schemeClr val="accent2"/>
                </a:solidFill>
                <a:latin typeface="Arial Narrow" pitchFamily="34" charset="0"/>
                <a:ea typeface="Calibri" pitchFamily="34" charset="0"/>
                <a:cs typeface="Times New Roman" pitchFamily="18" charset="0"/>
              </a:rPr>
              <a:t>Target1)</a:t>
            </a:r>
            <a:endParaRPr lang="en-US" sz="950" dirty="0">
              <a:solidFill>
                <a:schemeClr val="accent2"/>
              </a:solidFill>
              <a:latin typeface="Arial Narrow" pitchFamily="34" charset="0"/>
              <a:ea typeface="Calibri" pitchFamily="34" charset="0"/>
              <a:cs typeface="Times New Roman" pitchFamily="18" charset="0"/>
            </a:endParaRPr>
          </a:p>
          <a:p>
            <a:pPr algn="ctr"/>
            <a:endParaRPr lang="en-US" sz="950" dirty="0">
              <a:solidFill>
                <a:schemeClr val="accent2"/>
              </a:solidFill>
              <a:latin typeface="Arial Narrow" pitchFamily="34" charset="0"/>
              <a:ea typeface="Calibri" pitchFamily="34" charset="0"/>
              <a:cs typeface="Times New Roman" pitchFamily="18" charset="0"/>
            </a:endParaRPr>
          </a:p>
        </p:txBody>
      </p:sp>
      <p:sp>
        <p:nvSpPr>
          <p:cNvPr id="87" name="Elipsa 235"/>
          <p:cNvSpPr/>
          <p:nvPr/>
        </p:nvSpPr>
        <p:spPr bwMode="auto">
          <a:xfrm>
            <a:off x="5711288" y="4551136"/>
            <a:ext cx="72000" cy="72000"/>
          </a:xfrm>
          <a:prstGeom prst="ellipse">
            <a:avLst/>
          </a:prstGeom>
          <a:noFill/>
          <a:ln w="9525">
            <a:solidFill>
              <a:srgbClr val="C00000"/>
            </a:solidFill>
            <a:round/>
            <a:headEnd/>
            <a:tailEnd/>
          </a:ln>
        </p:spPr>
        <p:txBody>
          <a:bodyPr rtlCol="0" anchor="ctr"/>
          <a:lstStyle/>
          <a:p>
            <a:pPr algn="ctr"/>
            <a:endParaRPr lang="en-US" dirty="0"/>
          </a:p>
        </p:txBody>
      </p:sp>
      <p:sp>
        <p:nvSpPr>
          <p:cNvPr id="88" name="Elipsa 236"/>
          <p:cNvSpPr/>
          <p:nvPr/>
        </p:nvSpPr>
        <p:spPr bwMode="auto">
          <a:xfrm>
            <a:off x="3219097" y="4472391"/>
            <a:ext cx="72000" cy="72000"/>
          </a:xfrm>
          <a:prstGeom prst="ellipse">
            <a:avLst/>
          </a:prstGeom>
          <a:noFill/>
          <a:ln w="9525">
            <a:solidFill>
              <a:srgbClr val="C00000"/>
            </a:solidFill>
            <a:round/>
            <a:headEnd/>
            <a:tailEnd/>
          </a:ln>
        </p:spPr>
        <p:txBody>
          <a:bodyPr rtlCol="0" anchor="ctr"/>
          <a:lstStyle/>
          <a:p>
            <a:pPr algn="ctr"/>
            <a:endParaRPr lang="en-US" dirty="0"/>
          </a:p>
        </p:txBody>
      </p:sp>
      <p:cxnSp>
        <p:nvCxnSpPr>
          <p:cNvPr id="91" name="Łącznik prosty ze strzałką 239"/>
          <p:cNvCxnSpPr/>
          <p:nvPr/>
        </p:nvCxnSpPr>
        <p:spPr bwMode="auto">
          <a:xfrm flipH="1" flipV="1">
            <a:off x="3281082" y="4576138"/>
            <a:ext cx="364823" cy="843241"/>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92" name="Łącznik prosty ze strzałką 240"/>
          <p:cNvCxnSpPr/>
          <p:nvPr/>
        </p:nvCxnSpPr>
        <p:spPr bwMode="auto">
          <a:xfrm flipV="1">
            <a:off x="5297697" y="4654751"/>
            <a:ext cx="436956" cy="836069"/>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93" name="Rounded Rectangle 88"/>
          <p:cNvSpPr/>
          <p:nvPr/>
        </p:nvSpPr>
        <p:spPr bwMode="auto">
          <a:xfrm>
            <a:off x="3654370" y="5174131"/>
            <a:ext cx="1647221" cy="476960"/>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94" name="Rounded Rectangle 88"/>
          <p:cNvSpPr/>
          <p:nvPr/>
        </p:nvSpPr>
        <p:spPr bwMode="auto">
          <a:xfrm>
            <a:off x="3645406" y="4632386"/>
            <a:ext cx="1656185" cy="448433"/>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pic>
        <p:nvPicPr>
          <p:cNvPr id="95"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1937322" y="5554370"/>
            <a:ext cx="252000" cy="252000"/>
          </a:xfrm>
          <a:prstGeom prst="rect">
            <a:avLst/>
          </a:prstGeom>
          <a:noFill/>
          <a:ln w="9525">
            <a:noFill/>
            <a:round/>
            <a:headEnd/>
            <a:tailEnd/>
          </a:ln>
        </p:spPr>
      </p:pic>
      <p:pic>
        <p:nvPicPr>
          <p:cNvPr id="96" name="Picture 15"/>
          <p:cNvPicPr>
            <a:picLocks noChangeAspect="1" noChangeArrowheads="1"/>
          </p:cNvPicPr>
          <p:nvPr/>
        </p:nvPicPr>
        <p:blipFill>
          <a:blip r:embed="rId4" cstate="print"/>
          <a:srcRect/>
          <a:stretch>
            <a:fillRect/>
          </a:stretch>
        </p:blipFill>
        <p:spPr bwMode="auto">
          <a:xfrm>
            <a:off x="1851376" y="5834038"/>
            <a:ext cx="329538" cy="252000"/>
          </a:xfrm>
          <a:prstGeom prst="rect">
            <a:avLst/>
          </a:prstGeom>
          <a:noFill/>
          <a:ln w="9525">
            <a:noFill/>
            <a:round/>
            <a:headEnd/>
            <a:tailEnd/>
          </a:ln>
        </p:spPr>
      </p:pic>
      <p:pic>
        <p:nvPicPr>
          <p:cNvPr id="97" name="Picture 15"/>
          <p:cNvPicPr>
            <a:picLocks noChangeAspect="1" noChangeArrowheads="1"/>
          </p:cNvPicPr>
          <p:nvPr/>
        </p:nvPicPr>
        <p:blipFill>
          <a:blip r:embed="rId4" cstate="print"/>
          <a:srcRect/>
          <a:stretch>
            <a:fillRect/>
          </a:stretch>
        </p:blipFill>
        <p:spPr bwMode="auto">
          <a:xfrm>
            <a:off x="6947941" y="5831130"/>
            <a:ext cx="330878" cy="252000"/>
          </a:xfrm>
          <a:prstGeom prst="rect">
            <a:avLst/>
          </a:prstGeom>
          <a:noFill/>
          <a:ln w="9525">
            <a:noFill/>
            <a:round/>
            <a:headEnd/>
            <a:tailEnd/>
          </a:ln>
        </p:spPr>
      </p:pic>
      <p:pic>
        <p:nvPicPr>
          <p:cNvPr id="98"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6963341" y="5550405"/>
            <a:ext cx="252000" cy="252000"/>
          </a:xfrm>
          <a:prstGeom prst="rect">
            <a:avLst/>
          </a:prstGeom>
          <a:noFill/>
          <a:ln w="9525">
            <a:noFill/>
            <a:round/>
            <a:headEnd/>
            <a:tailEnd/>
          </a:ln>
        </p:spPr>
      </p:pic>
      <p:pic>
        <p:nvPicPr>
          <p:cNvPr id="99" name="Obraz 121" descr="wmware.gif"/>
          <p:cNvPicPr>
            <a:picLocks noChangeAspect="1"/>
          </p:cNvPicPr>
          <p:nvPr/>
        </p:nvPicPr>
        <p:blipFill>
          <a:blip r:embed="rId12" cstate="print"/>
          <a:srcRect/>
          <a:stretch>
            <a:fillRect/>
          </a:stretch>
        </p:blipFill>
        <p:spPr bwMode="auto">
          <a:xfrm>
            <a:off x="2061970" y="930413"/>
            <a:ext cx="540000" cy="129000"/>
          </a:xfrm>
          <a:prstGeom prst="rect">
            <a:avLst/>
          </a:prstGeom>
          <a:noFill/>
          <a:ln w="9525">
            <a:noFill/>
            <a:miter lim="800000"/>
            <a:headEnd/>
            <a:tailEnd/>
          </a:ln>
        </p:spPr>
      </p:pic>
      <p:pic>
        <p:nvPicPr>
          <p:cNvPr id="100" name="Obraz 122" descr="xenlogo.gif"/>
          <p:cNvPicPr>
            <a:picLocks noChangeAspect="1"/>
          </p:cNvPicPr>
          <p:nvPr/>
        </p:nvPicPr>
        <p:blipFill>
          <a:blip r:embed="rId13" cstate="print"/>
          <a:srcRect/>
          <a:stretch>
            <a:fillRect/>
          </a:stretch>
        </p:blipFill>
        <p:spPr bwMode="auto">
          <a:xfrm>
            <a:off x="953350" y="881235"/>
            <a:ext cx="540000" cy="261602"/>
          </a:xfrm>
          <a:prstGeom prst="rect">
            <a:avLst/>
          </a:prstGeom>
          <a:noFill/>
          <a:ln w="9525">
            <a:noFill/>
            <a:miter lim="800000"/>
            <a:headEnd/>
            <a:tailEnd/>
          </a:ln>
        </p:spPr>
      </p:pic>
      <p:pic>
        <p:nvPicPr>
          <p:cNvPr id="101" name="Picture 100"/>
          <p:cNvPicPr>
            <a:picLocks noChangeAspect="1" noChangeArrowheads="1"/>
          </p:cNvPicPr>
          <p:nvPr/>
        </p:nvPicPr>
        <p:blipFill>
          <a:blip r:embed="rId14" cstate="print"/>
          <a:srcRect t="21705"/>
          <a:stretch>
            <a:fillRect/>
          </a:stretch>
        </p:blipFill>
        <p:spPr bwMode="auto">
          <a:xfrm>
            <a:off x="1624055" y="1059413"/>
            <a:ext cx="900000" cy="892635"/>
          </a:xfrm>
          <a:prstGeom prst="rect">
            <a:avLst/>
          </a:prstGeom>
          <a:noFill/>
          <a:ln w="9525">
            <a:noFill/>
            <a:round/>
            <a:headEnd/>
            <a:tailEnd/>
          </a:ln>
        </p:spPr>
      </p:pic>
      <p:pic>
        <p:nvPicPr>
          <p:cNvPr id="102" name="Picture 101"/>
          <p:cNvPicPr>
            <a:picLocks noChangeAspect="1" noChangeArrowheads="1"/>
          </p:cNvPicPr>
          <p:nvPr/>
        </p:nvPicPr>
        <p:blipFill>
          <a:blip r:embed="rId14" cstate="print"/>
          <a:srcRect t="21705"/>
          <a:stretch>
            <a:fillRect/>
          </a:stretch>
        </p:blipFill>
        <p:spPr bwMode="auto">
          <a:xfrm>
            <a:off x="445481" y="1059413"/>
            <a:ext cx="900000" cy="892635"/>
          </a:xfrm>
          <a:prstGeom prst="rect">
            <a:avLst/>
          </a:prstGeom>
          <a:noFill/>
          <a:ln w="9525">
            <a:noFill/>
            <a:round/>
            <a:headEnd/>
            <a:tailEnd/>
          </a:ln>
        </p:spPr>
      </p:pic>
      <p:cxnSp>
        <p:nvCxnSpPr>
          <p:cNvPr id="103" name="Straight Connector 5"/>
          <p:cNvCxnSpPr/>
          <p:nvPr/>
        </p:nvCxnSpPr>
        <p:spPr bwMode="auto">
          <a:xfrm flipH="1" flipV="1">
            <a:off x="1751072" y="2132856"/>
            <a:ext cx="2891792"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4" name="Straight Connector 5"/>
          <p:cNvCxnSpPr/>
          <p:nvPr/>
        </p:nvCxnSpPr>
        <p:spPr bwMode="auto">
          <a:xfrm flipV="1">
            <a:off x="1742680" y="1699130"/>
            <a:ext cx="0" cy="44056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5" name="Straight Connector 5"/>
          <p:cNvCxnSpPr/>
          <p:nvPr/>
        </p:nvCxnSpPr>
        <p:spPr bwMode="auto">
          <a:xfrm flipV="1">
            <a:off x="539552" y="1731765"/>
            <a:ext cx="0" cy="478921"/>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6" name="Straight Connector 5"/>
          <p:cNvCxnSpPr/>
          <p:nvPr/>
        </p:nvCxnSpPr>
        <p:spPr bwMode="auto">
          <a:xfrm flipH="1" flipV="1">
            <a:off x="539554" y="2210687"/>
            <a:ext cx="407973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107" name="Obraz 124" descr="Hyper-V.gif"/>
          <p:cNvPicPr>
            <a:picLocks noChangeAspect="1"/>
          </p:cNvPicPr>
          <p:nvPr/>
        </p:nvPicPr>
        <p:blipFill>
          <a:blip r:embed="rId15" cstate="print"/>
          <a:srcRect/>
          <a:stretch>
            <a:fillRect/>
          </a:stretch>
        </p:blipFill>
        <p:spPr bwMode="auto">
          <a:xfrm>
            <a:off x="3496117" y="1191081"/>
            <a:ext cx="540000" cy="189999"/>
          </a:xfrm>
          <a:prstGeom prst="rect">
            <a:avLst/>
          </a:prstGeom>
          <a:noFill/>
          <a:ln w="9525">
            <a:noFill/>
            <a:miter lim="800000"/>
            <a:headEnd/>
            <a:tailEnd/>
          </a:ln>
        </p:spPr>
      </p:pic>
      <p:cxnSp>
        <p:nvCxnSpPr>
          <p:cNvPr id="108" name="Straight Connector 5"/>
          <p:cNvCxnSpPr/>
          <p:nvPr/>
        </p:nvCxnSpPr>
        <p:spPr bwMode="auto">
          <a:xfrm flipH="1">
            <a:off x="2771801" y="2054578"/>
            <a:ext cx="1859466" cy="1064"/>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9" name="Straight Connector 5"/>
          <p:cNvCxnSpPr/>
          <p:nvPr/>
        </p:nvCxnSpPr>
        <p:spPr bwMode="auto">
          <a:xfrm flipV="1">
            <a:off x="2775031" y="1505730"/>
            <a:ext cx="0" cy="54159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110" name="Picture 109"/>
          <p:cNvPicPr>
            <a:picLocks noChangeAspect="1" noChangeArrowheads="1"/>
          </p:cNvPicPr>
          <p:nvPr/>
        </p:nvPicPr>
        <p:blipFill>
          <a:blip r:embed="rId14" cstate="print"/>
          <a:srcRect t="21705"/>
          <a:stretch>
            <a:fillRect/>
          </a:stretch>
        </p:blipFill>
        <p:spPr bwMode="auto">
          <a:xfrm>
            <a:off x="2668125" y="1100023"/>
            <a:ext cx="900000" cy="892635"/>
          </a:xfrm>
          <a:prstGeom prst="rect">
            <a:avLst/>
          </a:prstGeom>
          <a:noFill/>
          <a:ln w="9525">
            <a:noFill/>
            <a:round/>
            <a:headEnd/>
            <a:tailEnd/>
          </a:ln>
        </p:spPr>
      </p:pic>
      <p:sp>
        <p:nvSpPr>
          <p:cNvPr id="112" name="pole tekstowe 75"/>
          <p:cNvSpPr txBox="1">
            <a:spLocks noChangeArrowheads="1"/>
          </p:cNvSpPr>
          <p:nvPr/>
        </p:nvSpPr>
        <p:spPr bwMode="auto">
          <a:xfrm>
            <a:off x="4791586" y="881235"/>
            <a:ext cx="3843338" cy="646331"/>
          </a:xfrm>
          <a:prstGeom prst="rect">
            <a:avLst/>
          </a:prstGeom>
          <a:noFill/>
          <a:ln w="9525">
            <a:noFill/>
            <a:miter lim="800000"/>
            <a:headEnd/>
            <a:tailEnd/>
          </a:ln>
        </p:spPr>
        <p:txBody>
          <a:bodyPr>
            <a:spAutoFit/>
          </a:bodyPr>
          <a:lstStyle/>
          <a:p>
            <a:r>
              <a:rPr lang="pl-PL" sz="1800" dirty="0" smtClean="0">
                <a:solidFill>
                  <a:schemeClr val="accent2"/>
                </a:solidFill>
                <a:latin typeface="Arial Narrow" pitchFamily="34" charset="0"/>
              </a:rPr>
              <a:t>Hardware </a:t>
            </a:r>
            <a:r>
              <a:rPr lang="en-US" sz="1800" dirty="0" smtClean="0">
                <a:solidFill>
                  <a:schemeClr val="accent2"/>
                </a:solidFill>
                <a:latin typeface="Arial Narrow" pitchFamily="34" charset="0"/>
              </a:rPr>
              <a:t>Configuration</a:t>
            </a:r>
            <a:r>
              <a:rPr lang="pl-PL" sz="1800" dirty="0" smtClean="0">
                <a:solidFill>
                  <a:schemeClr val="accent2"/>
                </a:solidFill>
                <a:latin typeface="Arial Narrow" pitchFamily="34" charset="0"/>
              </a:rPr>
              <a:t> with 2 IP virtual addresses on the single NIC</a:t>
            </a:r>
            <a:endParaRPr lang="en-US" sz="1800" dirty="0">
              <a:solidFill>
                <a:schemeClr val="accent2"/>
              </a:solidFill>
              <a:latin typeface="Arial Narrow" pitchFamily="34" charset="0"/>
            </a:endParaRPr>
          </a:p>
        </p:txBody>
      </p:sp>
      <p:sp>
        <p:nvSpPr>
          <p:cNvPr id="113" name="Rectangle 41"/>
          <p:cNvSpPr>
            <a:spLocks noChangeArrowheads="1"/>
          </p:cNvSpPr>
          <p:nvPr/>
        </p:nvSpPr>
        <p:spPr bwMode="auto">
          <a:xfrm>
            <a:off x="514504" y="147524"/>
            <a:ext cx="7801912" cy="523220"/>
          </a:xfrm>
          <a:prstGeom prst="rect">
            <a:avLst/>
          </a:prstGeom>
          <a:noFill/>
          <a:ln w="9525">
            <a:noFill/>
            <a:miter lim="800000"/>
            <a:headEnd/>
            <a:tailEnd/>
          </a:ln>
        </p:spPr>
        <p:txBody>
          <a:bodyPr wrap="square">
            <a:spAutoFit/>
          </a:bodyPr>
          <a:lstStyle/>
          <a:p>
            <a:r>
              <a:rPr lang="en-US" sz="2800" b="1" kern="0" dirty="0" smtClean="0">
                <a:solidFill>
                  <a:srgbClr val="C00000"/>
                </a:solidFill>
                <a:latin typeface="Arial Narrow" pitchFamily="34" charset="0"/>
              </a:rPr>
              <a:t>Open-E DSS V7 Active-Active </a:t>
            </a:r>
            <a:r>
              <a:rPr lang="en-US" sz="2800" b="1" kern="0" dirty="0" err="1" smtClean="0">
                <a:solidFill>
                  <a:srgbClr val="C00000"/>
                </a:solidFill>
                <a:latin typeface="Arial Narrow" pitchFamily="34" charset="0"/>
              </a:rPr>
              <a:t>iSCSI</a:t>
            </a:r>
            <a:r>
              <a:rPr lang="en-US" sz="2800" b="1" kern="0" dirty="0" smtClean="0">
                <a:solidFill>
                  <a:srgbClr val="C00000"/>
                </a:solidFill>
                <a:latin typeface="Arial Narrow" pitchFamily="34" charset="0"/>
              </a:rPr>
              <a:t> Failover</a:t>
            </a:r>
            <a:endParaRPr lang="en-US" sz="2800" b="1" kern="0" dirty="0">
              <a:solidFill>
                <a:srgbClr val="C00000"/>
              </a:solidFill>
              <a:latin typeface="Arial Narrow" pitchFamily="34" charset="0"/>
            </a:endParaRPr>
          </a:p>
        </p:txBody>
      </p:sp>
      <p:sp>
        <p:nvSpPr>
          <p:cNvPr id="114" name="Rectangle 113"/>
          <p:cNvSpPr/>
          <p:nvPr/>
        </p:nvSpPr>
        <p:spPr>
          <a:xfrm>
            <a:off x="45007" y="6171468"/>
            <a:ext cx="8903146" cy="430887"/>
          </a:xfrm>
          <a:prstGeom prst="rect">
            <a:avLst/>
          </a:prstGeom>
        </p:spPr>
        <p:txBody>
          <a:bodyPr wrap="square">
            <a:spAutoFit/>
          </a:bodyPr>
          <a:lstStyle/>
          <a:p>
            <a:r>
              <a:rPr lang="en-US" sz="1100" b="1" dirty="0">
                <a:solidFill>
                  <a:srgbClr val="C00000"/>
                </a:solidFill>
                <a:latin typeface="Arial Narrow" pitchFamily="34" charset="0"/>
              </a:rPr>
              <a:t>NOTE: </a:t>
            </a:r>
            <a:endParaRPr lang="pl-PL" sz="1100" b="1" dirty="0" smtClean="0">
              <a:solidFill>
                <a:srgbClr val="C00000"/>
              </a:solidFill>
              <a:latin typeface="Arial Narrow" pitchFamily="34" charset="0"/>
            </a:endParaRPr>
          </a:p>
          <a:p>
            <a:r>
              <a:rPr lang="en-US" sz="1100" b="1" dirty="0" smtClean="0">
                <a:latin typeface="Arial Narrow" pitchFamily="34" charset="0"/>
              </a:rPr>
              <a:t>To </a:t>
            </a:r>
            <a:r>
              <a:rPr lang="en-US" sz="1100" b="1" dirty="0">
                <a:latin typeface="Arial Narrow" pitchFamily="34" charset="0"/>
              </a:rPr>
              <a:t>prevent switching loops, it's recommended to use RSTP (802.1w) or STP (802.1d) protocol on network switches used to build </a:t>
            </a:r>
            <a:r>
              <a:rPr lang="en-US" sz="1100" b="1" dirty="0" smtClean="0">
                <a:latin typeface="Arial Narrow" pitchFamily="34" charset="0"/>
              </a:rPr>
              <a:t>A-A </a:t>
            </a:r>
            <a:r>
              <a:rPr lang="en-US" sz="1100" b="1" dirty="0">
                <a:latin typeface="Arial Narrow" pitchFamily="34" charset="0"/>
              </a:rPr>
              <a:t>Failover network topology.</a:t>
            </a:r>
            <a:endParaRPr lang="pl-PL" sz="1100" b="1" dirty="0">
              <a:latin typeface="Arial Narrow" pitchFamily="34" charset="0"/>
            </a:endParaRPr>
          </a:p>
        </p:txBody>
      </p:sp>
      <p:pic>
        <p:nvPicPr>
          <p:cNvPr id="111" name="Picture 22" descr="storage-server4(open)large.png"/>
          <p:cNvPicPr>
            <a:picLocks/>
          </p:cNvPicPr>
          <p:nvPr/>
        </p:nvPicPr>
        <p:blipFill>
          <a:blip r:embed="rId6" cstate="print"/>
          <a:srcRect/>
          <a:stretch>
            <a:fillRect/>
          </a:stretch>
        </p:blipFill>
        <p:spPr bwMode="auto">
          <a:xfrm>
            <a:off x="6156000" y="2592000"/>
            <a:ext cx="936000" cy="648000"/>
          </a:xfrm>
          <a:prstGeom prst="rect">
            <a:avLst/>
          </a:prstGeom>
          <a:noFill/>
          <a:ln w="9525">
            <a:noFill/>
            <a:miter lim="800000"/>
            <a:headEnd/>
            <a:tailEnd/>
          </a:ln>
        </p:spPr>
      </p:pic>
      <p:cxnSp>
        <p:nvCxnSpPr>
          <p:cNvPr id="115" name="Łącznik prosty ze strzałką 191"/>
          <p:cNvCxnSpPr/>
          <p:nvPr/>
        </p:nvCxnSpPr>
        <p:spPr bwMode="auto">
          <a:xfrm flipH="1">
            <a:off x="3238500" y="3751524"/>
            <a:ext cx="527617" cy="332320"/>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116" name="Rectangle 1"/>
          <p:cNvSpPr>
            <a:spLocks noChangeArrowheads="1"/>
          </p:cNvSpPr>
          <p:nvPr/>
        </p:nvSpPr>
        <p:spPr bwMode="auto">
          <a:xfrm>
            <a:off x="7370367" y="3096196"/>
            <a:ext cx="1681952" cy="261610"/>
          </a:xfrm>
          <a:prstGeom prst="rect">
            <a:avLst/>
          </a:prstGeom>
          <a:noFill/>
          <a:ln w="9525">
            <a:noFill/>
            <a:miter lim="800000"/>
            <a:headEnd/>
            <a:tailEnd/>
          </a:ln>
          <a:effectLst/>
        </p:spPr>
        <p:txBody>
          <a:bodyPr wrap="square" anchor="ctr">
            <a:spAutoFit/>
          </a:bodyPr>
          <a:lstStyle/>
          <a:p>
            <a:pPr>
              <a:defRPr/>
            </a:pP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                   </a:t>
            </a:r>
            <a:r>
              <a:rPr lang="en-US" sz="1100" b="1" dirty="0" smtClean="0">
                <a:solidFill>
                  <a:schemeClr val="tx2">
                    <a:lumMod val="65000"/>
                    <a:lumOff val="35000"/>
                  </a:schemeClr>
                </a:solidFill>
                <a:latin typeface="Arial Narrow" pitchFamily="34" charset="0"/>
                <a:ea typeface="Calibri" pitchFamily="34" charset="0"/>
                <a:cs typeface="Times New Roman" pitchFamily="18" charset="0"/>
              </a:rPr>
              <a:t>RAID </a:t>
            </a:r>
            <a:r>
              <a:rPr lang="en-US" sz="1100" b="1" dirty="0">
                <a:solidFill>
                  <a:schemeClr val="tx2">
                    <a:lumMod val="65000"/>
                    <a:lumOff val="35000"/>
                  </a:schemeClr>
                </a:solidFill>
                <a:latin typeface="Arial Narrow" pitchFamily="34" charset="0"/>
                <a:ea typeface="Calibri" pitchFamily="34" charset="0"/>
                <a:cs typeface="Times New Roman" pitchFamily="18" charset="0"/>
              </a:rPr>
              <a:t>System </a:t>
            </a: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2 </a:t>
            </a:r>
            <a:endParaRPr lang="en-US" sz="1000" b="1" dirty="0">
              <a:solidFill>
                <a:srgbClr val="0000FF"/>
              </a:solidFill>
              <a:latin typeface="Arial Narrow" pitchFamily="34" charset="0"/>
            </a:endParaRPr>
          </a:p>
        </p:txBody>
      </p:sp>
    </p:spTree>
    <p:extLst>
      <p:ext uri="{BB962C8B-B14F-4D97-AF65-F5344CB8AC3E}">
        <p14:creationId xmlns="" xmlns:p14="http://schemas.microsoft.com/office/powerpoint/2010/main" val="1382262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1"/>
          <p:cNvSpPr>
            <a:spLocks noChangeArrowheads="1"/>
          </p:cNvSpPr>
          <p:nvPr/>
        </p:nvSpPr>
        <p:spPr bwMode="auto">
          <a:xfrm>
            <a:off x="514504" y="147524"/>
            <a:ext cx="7801912" cy="523220"/>
          </a:xfrm>
          <a:prstGeom prst="rect">
            <a:avLst/>
          </a:prstGeom>
          <a:noFill/>
          <a:ln w="9525">
            <a:noFill/>
            <a:miter lim="800000"/>
            <a:headEnd/>
            <a:tailEnd/>
          </a:ln>
        </p:spPr>
        <p:txBody>
          <a:bodyPr wrap="square">
            <a:spAutoFit/>
          </a:bodyPr>
          <a:lstStyle/>
          <a:p>
            <a:r>
              <a:rPr lang="en-US" sz="2800" b="1" kern="0" dirty="0" smtClean="0">
                <a:solidFill>
                  <a:srgbClr val="C00000"/>
                </a:solidFill>
                <a:latin typeface="Arial Narrow" pitchFamily="34" charset="0"/>
              </a:rPr>
              <a:t>Open-E DSS V7 Active-Active </a:t>
            </a:r>
            <a:r>
              <a:rPr lang="en-US" sz="2800" b="1" kern="0" dirty="0" err="1" smtClean="0">
                <a:solidFill>
                  <a:srgbClr val="C00000"/>
                </a:solidFill>
                <a:latin typeface="Arial Narrow" pitchFamily="34" charset="0"/>
              </a:rPr>
              <a:t>iSCSI</a:t>
            </a:r>
            <a:r>
              <a:rPr lang="en-US" sz="2800" b="1" kern="0" dirty="0" smtClean="0">
                <a:solidFill>
                  <a:srgbClr val="C00000"/>
                </a:solidFill>
                <a:latin typeface="Arial Narrow" pitchFamily="34" charset="0"/>
              </a:rPr>
              <a:t> Failover</a:t>
            </a:r>
            <a:endParaRPr lang="en-US" sz="2800" b="1" kern="0" dirty="0">
              <a:solidFill>
                <a:srgbClr val="C00000"/>
              </a:solidFill>
              <a:latin typeface="Arial Narrow" pitchFamily="34" charset="0"/>
            </a:endParaRPr>
          </a:p>
        </p:txBody>
      </p:sp>
      <p:sp>
        <p:nvSpPr>
          <p:cNvPr id="3" name="Prostokąt 114"/>
          <p:cNvSpPr>
            <a:spLocks noChangeArrowheads="1"/>
          </p:cNvSpPr>
          <p:nvPr/>
        </p:nvSpPr>
        <p:spPr bwMode="auto">
          <a:xfrm>
            <a:off x="6338303" y="3084073"/>
            <a:ext cx="2609850" cy="3048000"/>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cxnSp>
        <p:nvCxnSpPr>
          <p:cNvPr id="4" name="Straight Connector 41"/>
          <p:cNvCxnSpPr>
            <a:cxnSpLocks noChangeShapeType="1"/>
          </p:cNvCxnSpPr>
          <p:nvPr/>
        </p:nvCxnSpPr>
        <p:spPr bwMode="auto">
          <a:xfrm rot="10800000" flipV="1">
            <a:off x="4633329" y="2528046"/>
            <a:ext cx="607079" cy="361"/>
          </a:xfrm>
          <a:prstGeom prst="line">
            <a:avLst/>
          </a:prstGeom>
          <a:noFill/>
          <a:ln w="12700" algn="ctr">
            <a:solidFill>
              <a:schemeClr val="bg2"/>
            </a:solidFill>
            <a:round/>
            <a:headEnd/>
            <a:tailEnd/>
          </a:ln>
        </p:spPr>
      </p:cxnSp>
      <p:sp>
        <p:nvSpPr>
          <p:cNvPr id="5" name="Prostokąt 95"/>
          <p:cNvSpPr>
            <a:spLocks noChangeArrowheads="1"/>
          </p:cNvSpPr>
          <p:nvPr/>
        </p:nvSpPr>
        <p:spPr bwMode="auto">
          <a:xfrm>
            <a:off x="51803" y="3109347"/>
            <a:ext cx="2609850" cy="3022725"/>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sp>
        <p:nvSpPr>
          <p:cNvPr id="6" name="Rectangle 1"/>
          <p:cNvSpPr>
            <a:spLocks noChangeArrowheads="1"/>
          </p:cNvSpPr>
          <p:nvPr/>
        </p:nvSpPr>
        <p:spPr bwMode="auto">
          <a:xfrm>
            <a:off x="7421674" y="2371758"/>
            <a:ext cx="1722437"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(DSS</a:t>
            </a:r>
            <a:r>
              <a:rPr lang="pl-PL" sz="1200" b="1" dirty="0" smtClean="0">
                <a:solidFill>
                  <a:schemeClr val="accent2"/>
                </a:solidFill>
                <a:latin typeface="Arial Narrow" pitchFamily="34" charset="0"/>
                <a:ea typeface="Calibri" pitchFamily="34" charset="0"/>
                <a:cs typeface="Times New Roman" pitchFamily="18" charset="0"/>
              </a:rPr>
              <a:t>2</a:t>
            </a:r>
            <a:r>
              <a:rPr lang="de-DE" sz="1200" b="1" dirty="0" smtClean="0">
                <a:solidFill>
                  <a:schemeClr val="accent2"/>
                </a:solidFill>
                <a:latin typeface="Arial Narrow" pitchFamily="34" charset="0"/>
                <a:ea typeface="Calibri" pitchFamily="34" charset="0"/>
                <a:cs typeface="Times New Roman" pitchFamily="18" charset="0"/>
              </a:rPr>
              <a:t>21</a:t>
            </a:r>
            <a:r>
              <a:rPr lang="en-US" sz="1200" b="1" dirty="0" smtClean="0">
                <a:solidFill>
                  <a:schemeClr val="accent2"/>
                </a:solidFill>
                <a:latin typeface="Arial Narrow" pitchFamily="34" charset="0"/>
                <a:ea typeface="Calibri" pitchFamily="34" charset="0"/>
                <a:cs typeface="Times New Roman" pitchFamily="18" charset="0"/>
              </a:rPr>
              <a:t>)</a:t>
            </a:r>
            <a:endParaRPr lang="en-US" sz="1200" b="1" dirty="0">
              <a:solidFill>
                <a:schemeClr val="accent2"/>
              </a:solidFill>
              <a:latin typeface="Arial Narrow" pitchFamily="34" charset="0"/>
              <a:ea typeface="Calibri" pitchFamily="34" charset="0"/>
              <a:cs typeface="Times New Roman" pitchFamily="18" charset="0"/>
            </a:endParaRPr>
          </a:p>
          <a:p>
            <a:r>
              <a:rPr lang="en-US" sz="1600" b="1" dirty="0" smtClean="0">
                <a:solidFill>
                  <a:srgbClr val="800000"/>
                </a:solidFill>
                <a:latin typeface="Arial Narrow" pitchFamily="34" charset="0"/>
                <a:ea typeface="Calibri" pitchFamily="34" charset="0"/>
                <a:cs typeface="Times New Roman" pitchFamily="18" charset="0"/>
              </a:rPr>
              <a:t>node-b</a:t>
            </a:r>
            <a:endParaRPr lang="pl-PL" sz="1600" b="1" dirty="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a:t>
            </a:r>
            <a:r>
              <a:rPr lang="en-US" sz="1200" dirty="0" smtClean="0">
                <a:solidFill>
                  <a:schemeClr val="accent2"/>
                </a:solidFill>
                <a:latin typeface="Arial Narrow" pitchFamily="34" charset="0"/>
                <a:ea typeface="Calibri" pitchFamily="34" charset="0"/>
                <a:cs typeface="Times New Roman" pitchFamily="18" charset="0"/>
              </a:rPr>
              <a:t>21</a:t>
            </a:r>
            <a:endParaRPr lang="en-US" sz="1200" dirty="0">
              <a:solidFill>
                <a:schemeClr val="accent2"/>
              </a:solidFill>
              <a:latin typeface="Arial Narrow" pitchFamily="34" charset="0"/>
              <a:ea typeface="Calibri" pitchFamily="34" charset="0"/>
              <a:cs typeface="Times New Roman" pitchFamily="18" charset="0"/>
            </a:endParaRPr>
          </a:p>
        </p:txBody>
      </p:sp>
      <p:sp>
        <p:nvSpPr>
          <p:cNvPr id="7" name="Rectangle 1"/>
          <p:cNvSpPr>
            <a:spLocks noChangeArrowheads="1"/>
          </p:cNvSpPr>
          <p:nvPr/>
        </p:nvSpPr>
        <p:spPr bwMode="auto">
          <a:xfrm>
            <a:off x="-26637" y="2397637"/>
            <a:ext cx="1878013"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a:t>
            </a:r>
            <a:r>
              <a:rPr lang="en-US" sz="1200" b="1" dirty="0" smtClean="0">
                <a:solidFill>
                  <a:schemeClr val="accent2"/>
                </a:solidFill>
                <a:latin typeface="Arial Narrow" pitchFamily="34" charset="0"/>
                <a:ea typeface="Calibri" pitchFamily="34" charset="0"/>
                <a:cs typeface="Times New Roman" pitchFamily="18" charset="0"/>
              </a:rPr>
              <a:t>DSS220)</a:t>
            </a:r>
            <a:endParaRPr lang="en-US" sz="1200" b="1" dirty="0">
              <a:solidFill>
                <a:schemeClr val="accent2"/>
              </a:solidFill>
              <a:latin typeface="Arial Narrow" pitchFamily="34" charset="0"/>
              <a:ea typeface="Calibri" pitchFamily="34" charset="0"/>
              <a:cs typeface="Times New Roman" pitchFamily="18" charset="0"/>
            </a:endParaRPr>
          </a:p>
          <a:p>
            <a:r>
              <a:rPr lang="en-US" sz="1600" b="1" dirty="0" smtClean="0">
                <a:solidFill>
                  <a:srgbClr val="008000"/>
                </a:solidFill>
                <a:latin typeface="Arial Narrow" pitchFamily="34" charset="0"/>
                <a:ea typeface="Calibri" pitchFamily="34" charset="0"/>
                <a:cs typeface="Times New Roman" pitchFamily="18" charset="0"/>
              </a:rPr>
              <a:t>node-a</a:t>
            </a:r>
            <a:endParaRPr lang="pl-PL" sz="1600" dirty="0" smtClean="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:192.168.0.220</a:t>
            </a:r>
            <a:endParaRPr lang="en-US" sz="1200" dirty="0">
              <a:solidFill>
                <a:schemeClr val="accent2"/>
              </a:solidFill>
              <a:latin typeface="Arial Narrow" pitchFamily="34" charset="0"/>
              <a:ea typeface="Calibri" pitchFamily="34" charset="0"/>
              <a:cs typeface="Times New Roman" pitchFamily="18" charset="0"/>
            </a:endParaRPr>
          </a:p>
        </p:txBody>
      </p:sp>
      <p:pic>
        <p:nvPicPr>
          <p:cNvPr id="8" name="Picture 28"/>
          <p:cNvPicPr>
            <a:picLocks noChangeAspect="1" noChangeArrowheads="1"/>
          </p:cNvPicPr>
          <p:nvPr/>
        </p:nvPicPr>
        <p:blipFill>
          <a:blip r:embed="rId3" cstate="print"/>
          <a:srcRect/>
          <a:stretch>
            <a:fillRect/>
          </a:stretch>
        </p:blipFill>
        <p:spPr bwMode="auto">
          <a:xfrm>
            <a:off x="7092000" y="5148000"/>
            <a:ext cx="460800" cy="252000"/>
          </a:xfrm>
          <a:prstGeom prst="rect">
            <a:avLst/>
          </a:prstGeom>
          <a:noFill/>
          <a:ln w="9525">
            <a:noFill/>
            <a:round/>
            <a:headEnd/>
            <a:tailEnd/>
          </a:ln>
        </p:spPr>
      </p:pic>
      <p:sp>
        <p:nvSpPr>
          <p:cNvPr id="9" name="Text Box 7"/>
          <p:cNvSpPr txBox="1">
            <a:spLocks noChangeArrowheads="1"/>
          </p:cNvSpPr>
          <p:nvPr/>
        </p:nvSpPr>
        <p:spPr bwMode="auto">
          <a:xfrm>
            <a:off x="7885479" y="5148000"/>
            <a:ext cx="1133673" cy="2002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r>
              <a:rPr lang="pl-PL" sz="800" b="1" dirty="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0" name="Text Box 7"/>
          <p:cNvSpPr txBox="1">
            <a:spLocks noChangeArrowheads="1"/>
          </p:cNvSpPr>
          <p:nvPr/>
        </p:nvSpPr>
        <p:spPr bwMode="auto">
          <a:xfrm>
            <a:off x="72000" y="5148000"/>
            <a:ext cx="1134969" cy="2100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endParaRPr lang="en-GB" sz="800" b="1" dirty="0">
              <a:solidFill>
                <a:srgbClr val="666666"/>
              </a:solidFill>
              <a:latin typeface="Arial Narrow" pitchFamily="34" charset="0"/>
            </a:endParaRPr>
          </a:p>
        </p:txBody>
      </p:sp>
      <p:pic>
        <p:nvPicPr>
          <p:cNvPr id="11" name="Picture 28"/>
          <p:cNvPicPr>
            <a:picLocks noChangeAspect="1" noChangeArrowheads="1"/>
          </p:cNvPicPr>
          <p:nvPr/>
        </p:nvPicPr>
        <p:blipFill>
          <a:blip r:embed="rId3" cstate="print"/>
          <a:srcRect/>
          <a:stretch>
            <a:fillRect/>
          </a:stretch>
        </p:blipFill>
        <p:spPr bwMode="auto">
          <a:xfrm>
            <a:off x="1656000" y="5147228"/>
            <a:ext cx="460800" cy="252000"/>
          </a:xfrm>
          <a:prstGeom prst="rect">
            <a:avLst/>
          </a:prstGeom>
          <a:noFill/>
          <a:ln w="9525">
            <a:noFill/>
            <a:round/>
            <a:headEnd/>
            <a:tailEnd/>
          </a:ln>
        </p:spPr>
      </p:pic>
      <p:sp>
        <p:nvSpPr>
          <p:cNvPr id="14" name="Text Box 7"/>
          <p:cNvSpPr txBox="1">
            <a:spLocks noChangeArrowheads="1"/>
          </p:cNvSpPr>
          <p:nvPr/>
        </p:nvSpPr>
        <p:spPr bwMode="auto">
          <a:xfrm>
            <a:off x="72000" y="5544000"/>
            <a:ext cx="1431184" cy="23010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a:t>
            </a:r>
            <a:r>
              <a:rPr lang="pl-PL" sz="800" b="1" dirty="0" smtClean="0">
                <a:solidFill>
                  <a:srgbClr val="666666"/>
                </a:solidFill>
                <a:latin typeface="Arial Narrow" pitchFamily="34" charset="0"/>
              </a:rPr>
              <a:t> (lv0000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5" name="Text Box 5"/>
          <p:cNvSpPr txBox="1">
            <a:spLocks noChangeArrowheads="1"/>
          </p:cNvSpPr>
          <p:nvPr/>
        </p:nvSpPr>
        <p:spPr bwMode="auto">
          <a:xfrm>
            <a:off x="72000" y="5868000"/>
            <a:ext cx="702921" cy="20104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17" name="Picture 15"/>
          <p:cNvPicPr>
            <a:picLocks noChangeAspect="1" noChangeArrowheads="1"/>
          </p:cNvPicPr>
          <p:nvPr/>
        </p:nvPicPr>
        <p:blipFill>
          <a:blip r:embed="rId4" cstate="print"/>
          <a:srcRect/>
          <a:stretch>
            <a:fillRect/>
          </a:stretch>
        </p:blipFill>
        <p:spPr bwMode="auto">
          <a:xfrm>
            <a:off x="1421534" y="5834038"/>
            <a:ext cx="329538" cy="252000"/>
          </a:xfrm>
          <a:prstGeom prst="rect">
            <a:avLst/>
          </a:prstGeom>
          <a:noFill/>
          <a:ln w="9525">
            <a:noFill/>
            <a:round/>
            <a:headEnd/>
            <a:tailEnd/>
          </a:ln>
        </p:spPr>
      </p:pic>
      <p:pic>
        <p:nvPicPr>
          <p:cNvPr id="18" name="Picture 15"/>
          <p:cNvPicPr>
            <a:picLocks noChangeAspect="1" noChangeArrowheads="1"/>
          </p:cNvPicPr>
          <p:nvPr/>
        </p:nvPicPr>
        <p:blipFill>
          <a:blip r:embed="rId4" cstate="print"/>
          <a:srcRect/>
          <a:stretch>
            <a:fillRect/>
          </a:stretch>
        </p:blipFill>
        <p:spPr bwMode="auto">
          <a:xfrm>
            <a:off x="7391873" y="5831130"/>
            <a:ext cx="330878" cy="252000"/>
          </a:xfrm>
          <a:prstGeom prst="rect">
            <a:avLst/>
          </a:prstGeom>
          <a:noFill/>
          <a:ln w="9525">
            <a:noFill/>
            <a:round/>
            <a:headEnd/>
            <a:tailEnd/>
          </a:ln>
        </p:spPr>
      </p:pic>
      <p:sp>
        <p:nvSpPr>
          <p:cNvPr id="19" name="Text Box 7"/>
          <p:cNvSpPr txBox="1">
            <a:spLocks noChangeArrowheads="1"/>
          </p:cNvSpPr>
          <p:nvPr/>
        </p:nvSpPr>
        <p:spPr bwMode="auto">
          <a:xfrm>
            <a:off x="7577252" y="5544000"/>
            <a:ext cx="1486381" cy="22038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 </a:t>
            </a:r>
            <a:r>
              <a:rPr lang="pl-PL" sz="800" b="1" dirty="0" smtClean="0">
                <a:solidFill>
                  <a:srgbClr val="666666"/>
                </a:solidFill>
                <a:latin typeface="Arial Narrow" pitchFamily="34" charset="0"/>
              </a:rPr>
              <a:t>(lv0000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20" name="Text Box 5"/>
          <p:cNvSpPr txBox="1">
            <a:spLocks noChangeArrowheads="1"/>
          </p:cNvSpPr>
          <p:nvPr/>
        </p:nvSpPr>
        <p:spPr bwMode="auto">
          <a:xfrm>
            <a:off x="8242902" y="5868000"/>
            <a:ext cx="771701" cy="22066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21" name="Picture 27"/>
          <p:cNvPicPr>
            <a:picLocks noChangeAspect="1" noChangeArrowheads="1"/>
          </p:cNvPicPr>
          <p:nvPr/>
        </p:nvPicPr>
        <p:blipFill>
          <a:blip r:embed="rId5" cstate="print"/>
          <a:srcRect/>
          <a:stretch>
            <a:fillRect/>
          </a:stretch>
        </p:blipFill>
        <p:spPr bwMode="auto">
          <a:xfrm>
            <a:off x="1978731" y="2880000"/>
            <a:ext cx="689272" cy="473874"/>
          </a:xfrm>
          <a:prstGeom prst="rect">
            <a:avLst/>
          </a:prstGeom>
          <a:noFill/>
          <a:ln w="9525">
            <a:noFill/>
            <a:round/>
            <a:headEnd/>
            <a:tailEnd/>
          </a:ln>
        </p:spPr>
      </p:pic>
      <p:pic>
        <p:nvPicPr>
          <p:cNvPr id="22" name="Picture 27"/>
          <p:cNvPicPr>
            <a:picLocks noChangeAspect="1" noChangeArrowheads="1"/>
          </p:cNvPicPr>
          <p:nvPr/>
        </p:nvPicPr>
        <p:blipFill>
          <a:blip r:embed="rId5" cstate="print"/>
          <a:srcRect/>
          <a:stretch>
            <a:fillRect/>
          </a:stretch>
        </p:blipFill>
        <p:spPr bwMode="auto">
          <a:xfrm>
            <a:off x="6774845" y="2880000"/>
            <a:ext cx="691200" cy="475789"/>
          </a:xfrm>
          <a:prstGeom prst="rect">
            <a:avLst/>
          </a:prstGeom>
          <a:noFill/>
          <a:ln w="9525">
            <a:noFill/>
            <a:round/>
            <a:headEnd/>
            <a:tailEnd/>
          </a:ln>
        </p:spPr>
      </p:pic>
      <p:sp>
        <p:nvSpPr>
          <p:cNvPr id="23" name="Rectangle 1"/>
          <p:cNvSpPr>
            <a:spLocks noChangeArrowheads="1"/>
          </p:cNvSpPr>
          <p:nvPr/>
        </p:nvSpPr>
        <p:spPr bwMode="auto">
          <a:xfrm>
            <a:off x="45007" y="3096196"/>
            <a:ext cx="1656184" cy="261610"/>
          </a:xfrm>
          <a:prstGeom prst="rect">
            <a:avLst/>
          </a:prstGeom>
          <a:noFill/>
          <a:ln w="9525">
            <a:noFill/>
            <a:miter lim="800000"/>
            <a:headEnd/>
            <a:tailEnd/>
          </a:ln>
          <a:effectLst/>
        </p:spPr>
        <p:txBody>
          <a:bodyPr wrap="square" anchor="ctr">
            <a:spAutoFit/>
          </a:bodyPr>
          <a:lstStyle/>
          <a:p>
            <a:pPr>
              <a:defRPr/>
            </a:pPr>
            <a:r>
              <a:rPr lang="en-US" sz="1100" b="1" dirty="0">
                <a:solidFill>
                  <a:schemeClr val="tx2">
                    <a:lumMod val="65000"/>
                    <a:lumOff val="35000"/>
                  </a:schemeClr>
                </a:solidFill>
                <a:latin typeface="Arial Narrow" pitchFamily="34" charset="0"/>
                <a:ea typeface="Calibri" pitchFamily="34" charset="0"/>
                <a:cs typeface="Times New Roman" pitchFamily="18" charset="0"/>
              </a:rPr>
              <a:t>RAID System </a:t>
            </a:r>
            <a:r>
              <a:rPr lang="en-US" sz="1100" b="1" smtClean="0">
                <a:solidFill>
                  <a:schemeClr val="tx2">
                    <a:lumMod val="65000"/>
                    <a:lumOff val="35000"/>
                  </a:schemeClr>
                </a:solidFill>
                <a:latin typeface="Arial Narrow" pitchFamily="34" charset="0"/>
                <a:ea typeface="Calibri" pitchFamily="34" charset="0"/>
                <a:cs typeface="Times New Roman" pitchFamily="18" charset="0"/>
              </a:rPr>
              <a:t>1</a:t>
            </a:r>
            <a:r>
              <a:rPr lang="pl-PL" sz="1100" b="1" smtClean="0">
                <a:solidFill>
                  <a:schemeClr val="tx2">
                    <a:lumMod val="65000"/>
                    <a:lumOff val="35000"/>
                  </a:schemeClr>
                </a:solidFill>
                <a:latin typeface="Arial Narrow" pitchFamily="34" charset="0"/>
                <a:ea typeface="Calibri" pitchFamily="34" charset="0"/>
                <a:cs typeface="Times New Roman" pitchFamily="18" charset="0"/>
              </a:rPr>
              <a:t> </a:t>
            </a:r>
            <a:r>
              <a:rPr lang="de-DE" sz="1100" b="1" smtClean="0">
                <a:solidFill>
                  <a:schemeClr val="tx2">
                    <a:lumMod val="65000"/>
                    <a:lumOff val="35000"/>
                  </a:schemeClr>
                </a:solidFill>
                <a:latin typeface="Arial Narrow" pitchFamily="34" charset="0"/>
                <a:ea typeface="Calibri" pitchFamily="34" charset="0"/>
                <a:cs typeface="Times New Roman" pitchFamily="18" charset="0"/>
              </a:rPr>
              <a:t>	</a:t>
            </a:r>
            <a:endParaRPr lang="en-US" sz="1000" b="1" dirty="0">
              <a:solidFill>
                <a:srgbClr val="0000FF"/>
              </a:solidFill>
              <a:latin typeface="Arial Narrow" pitchFamily="34" charset="0"/>
            </a:endParaRPr>
          </a:p>
        </p:txBody>
      </p:sp>
      <p:pic>
        <p:nvPicPr>
          <p:cNvPr id="24" name="Picture 22" descr="storage-server4(open)large.png"/>
          <p:cNvPicPr>
            <a:picLocks noChangeAspect="1"/>
          </p:cNvPicPr>
          <p:nvPr/>
        </p:nvPicPr>
        <p:blipFill>
          <a:blip r:embed="rId6" cstate="print"/>
          <a:srcRect/>
          <a:stretch>
            <a:fillRect/>
          </a:stretch>
        </p:blipFill>
        <p:spPr bwMode="auto">
          <a:xfrm>
            <a:off x="2412000" y="2592000"/>
            <a:ext cx="936000" cy="648000"/>
          </a:xfrm>
          <a:prstGeom prst="rect">
            <a:avLst/>
          </a:prstGeom>
          <a:noFill/>
          <a:ln w="9525">
            <a:noFill/>
            <a:miter lim="800000"/>
            <a:headEnd/>
            <a:tailEnd/>
          </a:ln>
        </p:spPr>
      </p:pic>
      <p:sp>
        <p:nvSpPr>
          <p:cNvPr id="26" name="Rectangle 1"/>
          <p:cNvSpPr>
            <a:spLocks noChangeArrowheads="1"/>
          </p:cNvSpPr>
          <p:nvPr/>
        </p:nvSpPr>
        <p:spPr bwMode="auto">
          <a:xfrm>
            <a:off x="7370367" y="3096196"/>
            <a:ext cx="1681952" cy="261610"/>
          </a:xfrm>
          <a:prstGeom prst="rect">
            <a:avLst/>
          </a:prstGeom>
          <a:noFill/>
          <a:ln w="9525">
            <a:noFill/>
            <a:miter lim="800000"/>
            <a:headEnd/>
            <a:tailEnd/>
          </a:ln>
          <a:effectLst/>
        </p:spPr>
        <p:txBody>
          <a:bodyPr wrap="square" anchor="ctr">
            <a:spAutoFit/>
          </a:bodyPr>
          <a:lstStyle/>
          <a:p>
            <a:pPr>
              <a:defRPr/>
            </a:pP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                   </a:t>
            </a:r>
            <a:r>
              <a:rPr lang="en-US" sz="1100" b="1" dirty="0" smtClean="0">
                <a:solidFill>
                  <a:schemeClr val="tx2">
                    <a:lumMod val="65000"/>
                    <a:lumOff val="35000"/>
                  </a:schemeClr>
                </a:solidFill>
                <a:latin typeface="Arial Narrow" pitchFamily="34" charset="0"/>
                <a:ea typeface="Calibri" pitchFamily="34" charset="0"/>
                <a:cs typeface="Times New Roman" pitchFamily="18" charset="0"/>
              </a:rPr>
              <a:t>RAID </a:t>
            </a:r>
            <a:r>
              <a:rPr lang="en-US" sz="1100" b="1" dirty="0">
                <a:solidFill>
                  <a:schemeClr val="tx2">
                    <a:lumMod val="65000"/>
                    <a:lumOff val="35000"/>
                  </a:schemeClr>
                </a:solidFill>
                <a:latin typeface="Arial Narrow" pitchFamily="34" charset="0"/>
                <a:ea typeface="Calibri" pitchFamily="34" charset="0"/>
                <a:cs typeface="Times New Roman" pitchFamily="18" charset="0"/>
              </a:rPr>
              <a:t>System </a:t>
            </a: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2 </a:t>
            </a:r>
            <a:endParaRPr lang="en-US" sz="1000" b="1" dirty="0">
              <a:solidFill>
                <a:srgbClr val="0000FF"/>
              </a:solidFill>
              <a:latin typeface="Arial Narrow" pitchFamily="34" charset="0"/>
            </a:endParaRPr>
          </a:p>
        </p:txBody>
      </p:sp>
      <p:pic>
        <p:nvPicPr>
          <p:cNvPr id="28" name="Picture 24"/>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1517314" y="5556487"/>
            <a:ext cx="252000" cy="252000"/>
          </a:xfrm>
          <a:prstGeom prst="rect">
            <a:avLst/>
          </a:prstGeom>
          <a:noFill/>
          <a:ln w="9525">
            <a:noFill/>
            <a:round/>
            <a:headEnd/>
            <a:tailEnd/>
          </a:ln>
        </p:spPr>
      </p:pic>
      <p:pic>
        <p:nvPicPr>
          <p:cNvPr id="29" name="Picture 24"/>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7410592" y="5545400"/>
            <a:ext cx="252000" cy="252000"/>
          </a:xfrm>
          <a:prstGeom prst="rect">
            <a:avLst/>
          </a:prstGeom>
          <a:noFill/>
          <a:ln w="9525">
            <a:noFill/>
            <a:round/>
            <a:headEnd/>
            <a:tailEnd/>
          </a:ln>
        </p:spPr>
      </p:pic>
      <p:cxnSp>
        <p:nvCxnSpPr>
          <p:cNvPr id="30" name="Straight Connector 5"/>
          <p:cNvCxnSpPr/>
          <p:nvPr/>
        </p:nvCxnSpPr>
        <p:spPr bwMode="auto">
          <a:xfrm rot="16200000" flipH="1">
            <a:off x="3696247" y="3360004"/>
            <a:ext cx="17669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1" name="Straight Connector 5"/>
          <p:cNvCxnSpPr/>
          <p:nvPr/>
        </p:nvCxnSpPr>
        <p:spPr bwMode="auto">
          <a:xfrm rot="16200000" flipH="1">
            <a:off x="3174020" y="3387715"/>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2" name="Straight Connector 41"/>
          <p:cNvCxnSpPr>
            <a:cxnSpLocks noChangeShapeType="1"/>
          </p:cNvCxnSpPr>
          <p:nvPr/>
        </p:nvCxnSpPr>
        <p:spPr bwMode="auto">
          <a:xfrm rot="10800000">
            <a:off x="5520137" y="3636000"/>
            <a:ext cx="1193118" cy="234"/>
          </a:xfrm>
          <a:prstGeom prst="line">
            <a:avLst/>
          </a:prstGeom>
          <a:noFill/>
          <a:ln w="12700" algn="ctr">
            <a:solidFill>
              <a:schemeClr val="bg2"/>
            </a:solidFill>
            <a:round/>
            <a:headEnd/>
            <a:tailEnd/>
          </a:ln>
        </p:spPr>
      </p:cxnSp>
      <p:cxnSp>
        <p:nvCxnSpPr>
          <p:cNvPr id="33" name="Straight Connector 41"/>
          <p:cNvCxnSpPr>
            <a:cxnSpLocks noChangeShapeType="1"/>
          </p:cNvCxnSpPr>
          <p:nvPr/>
        </p:nvCxnSpPr>
        <p:spPr bwMode="auto">
          <a:xfrm rot="10800000">
            <a:off x="2412000" y="3634972"/>
            <a:ext cx="1018759" cy="215"/>
          </a:xfrm>
          <a:prstGeom prst="line">
            <a:avLst/>
          </a:prstGeom>
          <a:noFill/>
          <a:ln w="12700" algn="ctr">
            <a:solidFill>
              <a:schemeClr val="bg2"/>
            </a:solidFill>
            <a:round/>
            <a:headEnd/>
            <a:tailEnd/>
          </a:ln>
        </p:spPr>
      </p:cxnSp>
      <p:cxnSp>
        <p:nvCxnSpPr>
          <p:cNvPr id="34" name="Straight Connector 5"/>
          <p:cNvCxnSpPr/>
          <p:nvPr/>
        </p:nvCxnSpPr>
        <p:spPr bwMode="auto">
          <a:xfrm>
            <a:off x="5520138" y="3117946"/>
            <a:ext cx="1" cy="524763"/>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5" name="Straight Connector 5"/>
          <p:cNvCxnSpPr>
            <a:cxnSpLocks/>
          </p:cNvCxnSpPr>
          <p:nvPr/>
        </p:nvCxnSpPr>
        <p:spPr bwMode="auto">
          <a:xfrm>
            <a:off x="5210874" y="3213601"/>
            <a:ext cx="0" cy="357932"/>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6" name="Straight Connector 5"/>
          <p:cNvCxnSpPr/>
          <p:nvPr/>
        </p:nvCxnSpPr>
        <p:spPr bwMode="auto">
          <a:xfrm rot="16200000" flipH="1">
            <a:off x="3525723" y="3379907"/>
            <a:ext cx="38324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7" name="Straight Connector 5"/>
          <p:cNvCxnSpPr/>
          <p:nvPr/>
        </p:nvCxnSpPr>
        <p:spPr bwMode="auto">
          <a:xfrm>
            <a:off x="4633329" y="1276264"/>
            <a:ext cx="4621" cy="2237843"/>
          </a:xfrm>
          <a:prstGeom prst="straightConnector1">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38" name="Straight Connector 41"/>
          <p:cNvCxnSpPr>
            <a:cxnSpLocks noChangeShapeType="1"/>
          </p:cNvCxnSpPr>
          <p:nvPr/>
        </p:nvCxnSpPr>
        <p:spPr bwMode="auto">
          <a:xfrm rot="10800000">
            <a:off x="4646897" y="3393235"/>
            <a:ext cx="460110" cy="0"/>
          </a:xfrm>
          <a:prstGeom prst="line">
            <a:avLst/>
          </a:prstGeom>
          <a:noFill/>
          <a:ln w="12700" algn="ctr">
            <a:solidFill>
              <a:schemeClr val="bg2"/>
            </a:solidFill>
            <a:round/>
            <a:headEnd/>
            <a:tailEnd/>
          </a:ln>
        </p:spPr>
      </p:cxnSp>
      <p:cxnSp>
        <p:nvCxnSpPr>
          <p:cNvPr id="39" name="Straight Connector 41"/>
          <p:cNvCxnSpPr>
            <a:cxnSpLocks noChangeShapeType="1"/>
          </p:cNvCxnSpPr>
          <p:nvPr/>
        </p:nvCxnSpPr>
        <p:spPr bwMode="auto">
          <a:xfrm rot="10800000">
            <a:off x="3783222" y="3447166"/>
            <a:ext cx="850884" cy="0"/>
          </a:xfrm>
          <a:prstGeom prst="line">
            <a:avLst/>
          </a:prstGeom>
          <a:noFill/>
          <a:ln w="12700" algn="ctr">
            <a:solidFill>
              <a:schemeClr val="bg2"/>
            </a:solidFill>
            <a:round/>
            <a:headEnd/>
            <a:tailEnd/>
          </a:ln>
        </p:spPr>
      </p:cxnSp>
      <p:cxnSp>
        <p:nvCxnSpPr>
          <p:cNvPr id="40" name="Straight Connector 5"/>
          <p:cNvCxnSpPr/>
          <p:nvPr/>
        </p:nvCxnSpPr>
        <p:spPr bwMode="auto">
          <a:xfrm rot="16200000" flipH="1">
            <a:off x="4982707" y="3276919"/>
            <a:ext cx="248981"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1" name="Straight Connector 5"/>
          <p:cNvCxnSpPr/>
          <p:nvPr/>
        </p:nvCxnSpPr>
        <p:spPr bwMode="auto">
          <a:xfrm rot="5400000">
            <a:off x="4984276" y="2282703"/>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2" name="Rectangle 1"/>
          <p:cNvSpPr>
            <a:spLocks noChangeArrowheads="1"/>
          </p:cNvSpPr>
          <p:nvPr/>
        </p:nvSpPr>
        <p:spPr bwMode="auto">
          <a:xfrm>
            <a:off x="3806666" y="2302511"/>
            <a:ext cx="714375" cy="261937"/>
          </a:xfrm>
          <a:prstGeom prst="rect">
            <a:avLst/>
          </a:prstGeom>
          <a:noFill/>
          <a:ln w="9525">
            <a:noFill/>
            <a:miter lim="800000"/>
            <a:headEnd/>
            <a:tailEnd/>
          </a:ln>
        </p:spPr>
        <p:txBody>
          <a:bodyPr anchor="ctr">
            <a:spAutoFit/>
          </a:bodyPr>
          <a:lstStyle/>
          <a:p>
            <a:r>
              <a:rPr lang="en-US" sz="1100" b="1" dirty="0">
                <a:solidFill>
                  <a:srgbClr val="975D31"/>
                </a:solidFill>
                <a:latin typeface="Arial Narrow" pitchFamily="34" charset="0"/>
                <a:ea typeface="Calibri" pitchFamily="34" charset="0"/>
                <a:cs typeface="Times New Roman" pitchFamily="18" charset="0"/>
              </a:rPr>
              <a:t>Control</a:t>
            </a:r>
            <a:endParaRPr lang="en-US" sz="1800" b="1" dirty="0">
              <a:solidFill>
                <a:srgbClr val="975D31"/>
              </a:solidFill>
              <a:latin typeface="Arial Narrow" pitchFamily="34" charset="0"/>
              <a:ea typeface="Calibri" pitchFamily="34" charset="0"/>
              <a:cs typeface="Times New Roman" pitchFamily="18" charset="0"/>
            </a:endParaRPr>
          </a:p>
        </p:txBody>
      </p:sp>
      <p:sp>
        <p:nvSpPr>
          <p:cNvPr id="43" name="Rectangle 1"/>
          <p:cNvSpPr>
            <a:spLocks noChangeArrowheads="1"/>
          </p:cNvSpPr>
          <p:nvPr/>
        </p:nvSpPr>
        <p:spPr bwMode="auto">
          <a:xfrm>
            <a:off x="5934428" y="1898820"/>
            <a:ext cx="2952328" cy="461665"/>
          </a:xfrm>
          <a:prstGeom prst="rect">
            <a:avLst/>
          </a:prstGeom>
          <a:noFill/>
          <a:ln w="9525">
            <a:noFill/>
            <a:miter lim="800000"/>
            <a:headEnd/>
            <a:tailEnd/>
          </a:ln>
        </p:spPr>
        <p:txBody>
          <a:bodyPr wrap="square" anchor="ctr">
            <a:spAutoFit/>
          </a:bodyPr>
          <a:lstStyle/>
          <a:p>
            <a:r>
              <a:rPr lang="pl-PL" sz="1200" b="1" dirty="0">
                <a:solidFill>
                  <a:schemeClr val="accent2"/>
                </a:solidFill>
                <a:latin typeface="Arial Narrow" pitchFamily="34" charset="0"/>
                <a:ea typeface="Calibri" pitchFamily="34" charset="0"/>
                <a:cs typeface="Times New Roman" pitchFamily="18" charset="0"/>
              </a:rPr>
              <a:t>PING </a:t>
            </a:r>
            <a:r>
              <a:rPr lang="pl-PL" sz="1200" b="1" dirty="0" smtClean="0">
                <a:solidFill>
                  <a:schemeClr val="accent2"/>
                </a:solidFill>
                <a:latin typeface="Arial Narrow" pitchFamily="34" charset="0"/>
                <a:ea typeface="Calibri" pitchFamily="34" charset="0"/>
                <a:cs typeface="Times New Roman" pitchFamily="18" charset="0"/>
              </a:rPr>
              <a:t>NODE</a:t>
            </a:r>
            <a:endParaRPr lang="pl-PL" sz="1200" b="1" dirty="0">
              <a:solidFill>
                <a:schemeClr val="accent2"/>
              </a:solidFill>
              <a:latin typeface="Arial Narrow" pitchFamily="34" charset="0"/>
              <a:ea typeface="Calibri" pitchFamily="34" charset="0"/>
              <a:cs typeface="Times New Roman" pitchFamily="18" charset="0"/>
            </a:endParaRPr>
          </a:p>
          <a:p>
            <a:r>
              <a:rPr lang="pl-PL" sz="1200" dirty="0" smtClean="0">
                <a:solidFill>
                  <a:schemeClr val="accent2"/>
                </a:solidFill>
                <a:latin typeface="Arial Narrow" pitchFamily="34" charset="0"/>
                <a:ea typeface="Calibri" pitchFamily="34" charset="0"/>
                <a:cs typeface="Times New Roman" pitchFamily="18" charset="0"/>
              </a:rPr>
              <a:t>IP </a:t>
            </a:r>
            <a:r>
              <a:rPr lang="en-US" sz="1200" dirty="0" smtClean="0">
                <a:solidFill>
                  <a:schemeClr val="accent2"/>
                </a:solidFill>
                <a:latin typeface="Arial Narrow" pitchFamily="34" charset="0"/>
                <a:ea typeface="Calibri" pitchFamily="34" charset="0"/>
                <a:cs typeface="Times New Roman" pitchFamily="18" charset="0"/>
              </a:rPr>
              <a:t>Address </a:t>
            </a:r>
            <a:r>
              <a:rPr lang="pl-PL" sz="1200" dirty="0" smtClean="0">
                <a:solidFill>
                  <a:schemeClr val="accent2"/>
                </a:solidFill>
                <a:latin typeface="Arial Narrow" pitchFamily="34" charset="0"/>
                <a:ea typeface="Calibri" pitchFamily="34" charset="0"/>
                <a:cs typeface="Times New Roman" pitchFamily="18" charset="0"/>
              </a:rPr>
              <a:t>: 192.168.2.</a:t>
            </a:r>
            <a:r>
              <a:rPr lang="de-DE" sz="1200" dirty="0" smtClean="0">
                <a:solidFill>
                  <a:schemeClr val="accent2"/>
                </a:solidFill>
                <a:latin typeface="Arial Narrow" pitchFamily="34" charset="0"/>
                <a:ea typeface="Calibri" pitchFamily="34" charset="0"/>
                <a:cs typeface="Times New Roman" pitchFamily="18" charset="0"/>
              </a:rPr>
              <a:t>7</a:t>
            </a:r>
            <a:endParaRPr lang="en-US" sz="1200" dirty="0">
              <a:solidFill>
                <a:schemeClr val="accent2"/>
              </a:solidFill>
              <a:latin typeface="Arial Narrow" pitchFamily="34" charset="0"/>
              <a:ea typeface="Calibri" pitchFamily="34" charset="0"/>
              <a:cs typeface="Times New Roman" pitchFamily="18" charset="0"/>
            </a:endParaRPr>
          </a:p>
        </p:txBody>
      </p:sp>
      <p:sp>
        <p:nvSpPr>
          <p:cNvPr id="46" name="Text Box 7"/>
          <p:cNvSpPr txBox="1">
            <a:spLocks noChangeArrowheads="1"/>
          </p:cNvSpPr>
          <p:nvPr/>
        </p:nvSpPr>
        <p:spPr bwMode="auto">
          <a:xfrm>
            <a:off x="895481" y="3487326"/>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47" name="Text Box 7"/>
          <p:cNvSpPr txBox="1">
            <a:spLocks noChangeArrowheads="1"/>
          </p:cNvSpPr>
          <p:nvPr/>
        </p:nvSpPr>
        <p:spPr bwMode="auto">
          <a:xfrm>
            <a:off x="3737041" y="2821316"/>
            <a:ext cx="648071" cy="216024"/>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1</a:t>
            </a:r>
            <a:endParaRPr lang="en-US" sz="1100" b="1" dirty="0">
              <a:solidFill>
                <a:srgbClr val="666666"/>
              </a:solidFill>
              <a:latin typeface="Arial Narrow" pitchFamily="34" charset="0"/>
            </a:endParaRPr>
          </a:p>
        </p:txBody>
      </p:sp>
      <p:sp>
        <p:nvSpPr>
          <p:cNvPr id="48" name="Text Box 7"/>
          <p:cNvSpPr txBox="1">
            <a:spLocks noChangeArrowheads="1"/>
          </p:cNvSpPr>
          <p:nvPr/>
        </p:nvSpPr>
        <p:spPr bwMode="auto">
          <a:xfrm>
            <a:off x="5218325" y="2823697"/>
            <a:ext cx="720080" cy="22009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2</a:t>
            </a:r>
            <a:endParaRPr lang="en-US" sz="1100" b="1" dirty="0">
              <a:solidFill>
                <a:srgbClr val="666666"/>
              </a:solidFill>
              <a:latin typeface="Arial Narrow" pitchFamily="34" charset="0"/>
            </a:endParaRPr>
          </a:p>
        </p:txBody>
      </p:sp>
      <p:sp>
        <p:nvSpPr>
          <p:cNvPr id="49" name="TextBox 69"/>
          <p:cNvSpPr txBox="1"/>
          <p:nvPr/>
        </p:nvSpPr>
        <p:spPr>
          <a:xfrm rot="16200000">
            <a:off x="4261333" y="1483277"/>
            <a:ext cx="500458" cy="215444"/>
          </a:xfrm>
          <a:prstGeom prst="rect">
            <a:avLst/>
          </a:prstGeom>
          <a:noFill/>
          <a:ln w="38100">
            <a:noFill/>
          </a:ln>
        </p:spPr>
        <p:txBody>
          <a:bodyPr>
            <a:spAutoFit/>
            <a:scene3d>
              <a:camera prst="orthographicFront">
                <a:rot lat="0" lon="0" rev="0"/>
              </a:camera>
              <a:lightRig rig="threePt" dir="t"/>
            </a:scene3d>
          </a:bodyPr>
          <a:lstStyle/>
          <a:p>
            <a:pPr>
              <a:defRPr/>
            </a:pPr>
            <a:r>
              <a:rPr lang="de-DE" sz="800" b="1" dirty="0">
                <a:solidFill>
                  <a:schemeClr val="accent3">
                    <a:lumMod val="50000"/>
                  </a:schemeClr>
                </a:solidFill>
                <a:latin typeface="Univers 57 Condensed" pitchFamily="34" charset="0"/>
              </a:rPr>
              <a:t>LAN</a:t>
            </a:r>
          </a:p>
        </p:txBody>
      </p:sp>
      <p:sp>
        <p:nvSpPr>
          <p:cNvPr id="50" name="Rectangle 1"/>
          <p:cNvSpPr>
            <a:spLocks noChangeArrowheads="1"/>
          </p:cNvSpPr>
          <p:nvPr/>
        </p:nvSpPr>
        <p:spPr bwMode="auto">
          <a:xfrm>
            <a:off x="12148" y="3727835"/>
            <a:ext cx="2453646" cy="504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 </a:t>
            </a:r>
          </a:p>
          <a:p>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IP:192.168.1.220    </a:t>
            </a:r>
            <a:r>
              <a:rPr lang="pl-PL" sz="1100" b="1" dirty="0" smtClean="0">
                <a:solidFill>
                  <a:srgbClr val="666666"/>
                </a:solidFill>
                <a:latin typeface="Arial Narrow" pitchFamily="34" charset="0"/>
              </a:rPr>
              <a:t>eth1</a:t>
            </a:r>
            <a:endParaRPr lang="en-US" sz="800" dirty="0">
              <a:solidFill>
                <a:schemeClr val="accent2"/>
              </a:solidFill>
              <a:latin typeface="Arial Narrow" pitchFamily="34" charset="0"/>
              <a:ea typeface="Calibri" pitchFamily="34" charset="0"/>
              <a:cs typeface="Times New Roman" pitchFamily="18" charset="0"/>
            </a:endParaRPr>
          </a:p>
        </p:txBody>
      </p:sp>
      <p:sp>
        <p:nvSpPr>
          <p:cNvPr id="51" name="Rectangle 1"/>
          <p:cNvSpPr>
            <a:spLocks noChangeArrowheads="1"/>
          </p:cNvSpPr>
          <p:nvPr/>
        </p:nvSpPr>
        <p:spPr bwMode="auto">
          <a:xfrm>
            <a:off x="58802" y="3353062"/>
            <a:ext cx="2146446" cy="396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IP:192.168.0.220     </a:t>
            </a:r>
            <a:r>
              <a:rPr lang="pl-PL" sz="1100" b="1" dirty="0" smtClean="0">
                <a:solidFill>
                  <a:srgbClr val="666666"/>
                </a:solidFill>
                <a:latin typeface="Arial Narrow" pitchFamily="34" charset="0"/>
              </a:rPr>
              <a:t>eth0</a:t>
            </a:r>
            <a:endParaRPr lang="en-US" sz="1100" b="1" dirty="0" smtClean="0">
              <a:solidFill>
                <a:srgbClr val="666666"/>
              </a:solidFill>
              <a:latin typeface="Arial Narrow" pitchFamily="34" charset="0"/>
            </a:endParaRPr>
          </a:p>
        </p:txBody>
      </p:sp>
      <p:pic>
        <p:nvPicPr>
          <p:cNvPr id="52" name="Picture 23"/>
          <p:cNvPicPr>
            <a:picLocks noChangeAspect="1" noChangeArrowheads="1"/>
          </p:cNvPicPr>
          <p:nvPr/>
        </p:nvPicPr>
        <p:blipFill>
          <a:blip r:embed="rId8" cstate="print"/>
          <a:srcRect/>
          <a:stretch>
            <a:fillRect/>
          </a:stretch>
        </p:blipFill>
        <p:spPr bwMode="auto">
          <a:xfrm>
            <a:off x="2160000" y="3420000"/>
            <a:ext cx="429861" cy="324000"/>
          </a:xfrm>
          <a:prstGeom prst="rect">
            <a:avLst/>
          </a:prstGeom>
          <a:noFill/>
          <a:ln w="9525">
            <a:noFill/>
            <a:round/>
            <a:headEnd/>
            <a:tailEnd/>
          </a:ln>
        </p:spPr>
      </p:pic>
      <p:pic>
        <p:nvPicPr>
          <p:cNvPr id="53" name="Picture 23"/>
          <p:cNvPicPr>
            <a:picLocks noChangeAspect="1" noChangeArrowheads="1"/>
          </p:cNvPicPr>
          <p:nvPr/>
        </p:nvPicPr>
        <p:blipFill>
          <a:blip r:embed="rId8" cstate="print"/>
          <a:srcRect/>
          <a:stretch>
            <a:fillRect/>
          </a:stretch>
        </p:blipFill>
        <p:spPr bwMode="auto">
          <a:xfrm>
            <a:off x="6408000" y="3420000"/>
            <a:ext cx="429861" cy="324000"/>
          </a:xfrm>
          <a:prstGeom prst="rect">
            <a:avLst/>
          </a:prstGeom>
          <a:noFill/>
          <a:ln w="9525">
            <a:noFill/>
            <a:round/>
            <a:headEnd/>
            <a:tailEnd/>
          </a:ln>
        </p:spPr>
      </p:pic>
      <p:sp>
        <p:nvSpPr>
          <p:cNvPr id="54" name="Prostokąt 183"/>
          <p:cNvSpPr/>
          <p:nvPr/>
        </p:nvSpPr>
        <p:spPr>
          <a:xfrm>
            <a:off x="3692106" y="3644412"/>
            <a:ext cx="1544170" cy="784830"/>
          </a:xfrm>
          <a:prstGeom prst="rect">
            <a:avLst/>
          </a:prstGeom>
        </p:spPr>
        <p:txBody>
          <a:bodyPr wrap="square">
            <a:spAutoFit/>
          </a:bodyPr>
          <a:lstStyle/>
          <a:p>
            <a:pPr algn="just"/>
            <a:r>
              <a:rPr lang="pl-PL" sz="900" b="1" dirty="0" smtClean="0">
                <a:solidFill>
                  <a:srgbClr val="C00000"/>
                </a:solidFill>
                <a:latin typeface="Arial Narrow" pitchFamily="34" charset="0"/>
              </a:rPr>
              <a:t>Note</a:t>
            </a:r>
            <a:r>
              <a:rPr lang="en-US" sz="900" dirty="0" smtClean="0">
                <a:solidFill>
                  <a:srgbClr val="C00000"/>
                </a:solidFill>
                <a:latin typeface="Arial Narrow" pitchFamily="34" charset="0"/>
              </a:rPr>
              <a:t>: </a:t>
            </a:r>
            <a:endParaRPr lang="pl-PL" sz="900" dirty="0" smtClean="0">
              <a:solidFill>
                <a:srgbClr val="C00000"/>
              </a:solidFill>
              <a:latin typeface="Arial Narrow" pitchFamily="34" charset="0"/>
            </a:endParaRPr>
          </a:p>
          <a:p>
            <a:pPr algn="just"/>
            <a:r>
              <a:rPr lang="en-US" sz="900" dirty="0">
                <a:solidFill>
                  <a:schemeClr val="tx1">
                    <a:lumMod val="65000"/>
                    <a:lumOff val="35000"/>
                  </a:schemeClr>
                </a:solidFill>
                <a:latin typeface="Arial Narrow" pitchFamily="34" charset="0"/>
              </a:rPr>
              <a:t>It is strongly recommended to use direct point-to-point (without the switch) connection for the volume replication</a:t>
            </a:r>
            <a:r>
              <a:rPr lang="en-US" sz="900" dirty="0" smtClean="0">
                <a:solidFill>
                  <a:schemeClr val="tx1">
                    <a:lumMod val="65000"/>
                    <a:lumOff val="35000"/>
                  </a:schemeClr>
                </a:solidFill>
                <a:latin typeface="Arial Narrow" pitchFamily="34" charset="0"/>
              </a:rPr>
              <a:t>.</a:t>
            </a:r>
            <a:endParaRPr lang="en-US" sz="900" dirty="0">
              <a:solidFill>
                <a:schemeClr val="tx1">
                  <a:lumMod val="65000"/>
                  <a:lumOff val="35000"/>
                </a:schemeClr>
              </a:solidFill>
              <a:latin typeface="Arial Narrow" pitchFamily="34" charset="0"/>
            </a:endParaRPr>
          </a:p>
        </p:txBody>
      </p:sp>
      <p:cxnSp>
        <p:nvCxnSpPr>
          <p:cNvPr id="55" name="Straight Connector 41"/>
          <p:cNvCxnSpPr>
            <a:cxnSpLocks noChangeShapeType="1"/>
          </p:cNvCxnSpPr>
          <p:nvPr/>
        </p:nvCxnSpPr>
        <p:spPr bwMode="auto">
          <a:xfrm flipH="1">
            <a:off x="3714168" y="3566441"/>
            <a:ext cx="1491497" cy="326"/>
          </a:xfrm>
          <a:prstGeom prst="line">
            <a:avLst/>
          </a:prstGeom>
          <a:noFill/>
          <a:ln w="12700" algn="ctr">
            <a:solidFill>
              <a:schemeClr val="bg2"/>
            </a:solidFill>
            <a:round/>
            <a:headEnd/>
            <a:tailEnd/>
          </a:ln>
        </p:spPr>
      </p:cxnSp>
      <p:cxnSp>
        <p:nvCxnSpPr>
          <p:cNvPr id="56" name="Straight Connector 5"/>
          <p:cNvCxnSpPr>
            <a:cxnSpLocks/>
          </p:cNvCxnSpPr>
          <p:nvPr/>
        </p:nvCxnSpPr>
        <p:spPr bwMode="auto">
          <a:xfrm>
            <a:off x="3490466" y="3154242"/>
            <a:ext cx="447" cy="953414"/>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7" name="Straight Connector 5"/>
          <p:cNvCxnSpPr>
            <a:cxnSpLocks/>
          </p:cNvCxnSpPr>
          <p:nvPr/>
        </p:nvCxnSpPr>
        <p:spPr bwMode="auto">
          <a:xfrm rot="16200000" flipH="1">
            <a:off x="4989330" y="3640476"/>
            <a:ext cx="92746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8" name="Straight Connector 41"/>
          <p:cNvCxnSpPr>
            <a:cxnSpLocks noChangeShapeType="1"/>
          </p:cNvCxnSpPr>
          <p:nvPr/>
        </p:nvCxnSpPr>
        <p:spPr bwMode="auto">
          <a:xfrm rot="10800000">
            <a:off x="5452556" y="4105284"/>
            <a:ext cx="979377" cy="0"/>
          </a:xfrm>
          <a:prstGeom prst="line">
            <a:avLst/>
          </a:prstGeom>
          <a:noFill/>
          <a:ln w="12700" algn="ctr">
            <a:solidFill>
              <a:schemeClr val="bg2"/>
            </a:solidFill>
            <a:round/>
            <a:headEnd/>
            <a:tailEnd/>
          </a:ln>
        </p:spPr>
      </p:cxnSp>
      <p:pic>
        <p:nvPicPr>
          <p:cNvPr id="59" name="Picture 23"/>
          <p:cNvPicPr>
            <a:picLocks noChangeAspect="1" noChangeArrowheads="1"/>
          </p:cNvPicPr>
          <p:nvPr/>
        </p:nvPicPr>
        <p:blipFill>
          <a:blip r:embed="rId8" cstate="print"/>
          <a:srcRect/>
          <a:stretch>
            <a:fillRect/>
          </a:stretch>
        </p:blipFill>
        <p:spPr bwMode="auto">
          <a:xfrm>
            <a:off x="6408000" y="3924000"/>
            <a:ext cx="429861" cy="324000"/>
          </a:xfrm>
          <a:prstGeom prst="rect">
            <a:avLst/>
          </a:prstGeom>
          <a:noFill/>
          <a:ln w="9525">
            <a:noFill/>
            <a:round/>
            <a:headEnd/>
            <a:tailEnd/>
          </a:ln>
        </p:spPr>
      </p:pic>
      <p:cxnSp>
        <p:nvCxnSpPr>
          <p:cNvPr id="60" name="Straight Connector 41"/>
          <p:cNvCxnSpPr>
            <a:cxnSpLocks noChangeShapeType="1"/>
          </p:cNvCxnSpPr>
          <p:nvPr/>
        </p:nvCxnSpPr>
        <p:spPr bwMode="auto">
          <a:xfrm rot="10800000">
            <a:off x="2520000" y="4104000"/>
            <a:ext cx="965338" cy="0"/>
          </a:xfrm>
          <a:prstGeom prst="line">
            <a:avLst/>
          </a:prstGeom>
          <a:noFill/>
          <a:ln w="12700" algn="ctr">
            <a:solidFill>
              <a:schemeClr val="bg2"/>
            </a:solidFill>
            <a:round/>
            <a:headEnd/>
            <a:tailEnd/>
          </a:ln>
        </p:spPr>
      </p:cxnSp>
      <p:pic>
        <p:nvPicPr>
          <p:cNvPr id="61" name="Picture 23"/>
          <p:cNvPicPr>
            <a:picLocks noChangeAspect="1" noChangeArrowheads="1"/>
          </p:cNvPicPr>
          <p:nvPr/>
        </p:nvPicPr>
        <p:blipFill>
          <a:blip r:embed="rId8" cstate="print"/>
          <a:srcRect/>
          <a:stretch>
            <a:fillRect/>
          </a:stretch>
        </p:blipFill>
        <p:spPr bwMode="auto">
          <a:xfrm>
            <a:off x="2160000" y="3924000"/>
            <a:ext cx="429861" cy="324000"/>
          </a:xfrm>
          <a:prstGeom prst="rect">
            <a:avLst/>
          </a:prstGeom>
          <a:noFill/>
          <a:ln w="9525">
            <a:noFill/>
            <a:round/>
            <a:headEnd/>
            <a:tailEnd/>
          </a:ln>
        </p:spPr>
      </p:pic>
      <p:cxnSp>
        <p:nvCxnSpPr>
          <p:cNvPr id="62" name="Łącznik prosty ze strzałką 191"/>
          <p:cNvCxnSpPr/>
          <p:nvPr/>
        </p:nvCxnSpPr>
        <p:spPr bwMode="auto">
          <a:xfrm flipH="1">
            <a:off x="3238500" y="3751524"/>
            <a:ext cx="527617" cy="332320"/>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63" name="Text Box 7"/>
          <p:cNvSpPr txBox="1">
            <a:spLocks noChangeArrowheads="1"/>
          </p:cNvSpPr>
          <p:nvPr/>
        </p:nvSpPr>
        <p:spPr bwMode="auto">
          <a:xfrm>
            <a:off x="7680377" y="3496657"/>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64" name="Rectangle 1"/>
          <p:cNvSpPr>
            <a:spLocks noChangeArrowheads="1"/>
          </p:cNvSpPr>
          <p:nvPr/>
        </p:nvSpPr>
        <p:spPr bwMode="auto">
          <a:xfrm>
            <a:off x="6866958" y="3355524"/>
            <a:ext cx="2071702" cy="396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1100" b="1" dirty="0" smtClean="0">
                <a:solidFill>
                  <a:srgbClr val="666666"/>
                </a:solidFill>
                <a:latin typeface="Arial Narrow" pitchFamily="34" charset="0"/>
              </a:rPr>
              <a:t>eth0 </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a:t>
            </a:r>
            <a:r>
              <a:rPr lang="en-US" sz="800" dirty="0" smtClean="0">
                <a:solidFill>
                  <a:schemeClr val="accent2"/>
                </a:solidFill>
                <a:latin typeface="Arial Narrow" pitchFamily="34" charset="0"/>
                <a:ea typeface="Calibri" pitchFamily="34" charset="0"/>
                <a:cs typeface="Times New Roman" pitchFamily="18" charset="0"/>
              </a:rPr>
              <a:t>1</a:t>
            </a:r>
            <a:endParaRPr lang="en-US" sz="1100" b="1" dirty="0" smtClean="0">
              <a:solidFill>
                <a:srgbClr val="666666"/>
              </a:solidFill>
              <a:latin typeface="Arial Narrow" pitchFamily="34" charset="0"/>
            </a:endParaRPr>
          </a:p>
        </p:txBody>
      </p:sp>
      <p:sp>
        <p:nvSpPr>
          <p:cNvPr id="66" name="Rectangle 1"/>
          <p:cNvSpPr>
            <a:spLocks noChangeArrowheads="1"/>
          </p:cNvSpPr>
          <p:nvPr/>
        </p:nvSpPr>
        <p:spPr bwMode="auto">
          <a:xfrm>
            <a:off x="6842203" y="3749602"/>
            <a:ext cx="2096456" cy="504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a:t>
            </a:r>
          </a:p>
          <a:p>
            <a:pPr algn="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1100" b="1" dirty="0" smtClean="0">
                <a:solidFill>
                  <a:srgbClr val="666666"/>
                </a:solidFill>
                <a:latin typeface="Arial Narrow" pitchFamily="34" charset="0"/>
                <a:ea typeface="Calibri" pitchFamily="34" charset="0"/>
                <a:cs typeface="Times New Roman" pitchFamily="18" charset="0"/>
              </a:rPr>
              <a:t> </a:t>
            </a:r>
            <a:r>
              <a:rPr lang="pl-PL" sz="1100" b="1" dirty="0" smtClean="0">
                <a:solidFill>
                  <a:srgbClr val="666666"/>
                </a:solidFill>
                <a:latin typeface="Arial Narrow" pitchFamily="34" charset="0"/>
              </a:rPr>
              <a:t>eth1</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a:t>
            </a:r>
            <a:r>
              <a:rPr lang="en-US" sz="800" dirty="0" smtClean="0">
                <a:solidFill>
                  <a:schemeClr val="accent2"/>
                </a:solidFill>
                <a:latin typeface="Arial Narrow" pitchFamily="34" charset="0"/>
                <a:ea typeface="Calibri" pitchFamily="34" charset="0"/>
                <a:cs typeface="Times New Roman" pitchFamily="18" charset="0"/>
              </a:rPr>
              <a:t>1</a:t>
            </a:r>
            <a:endParaRPr lang="en-US" sz="800" dirty="0">
              <a:solidFill>
                <a:schemeClr val="accent2"/>
              </a:solidFill>
              <a:latin typeface="Arial Narrow" pitchFamily="34" charset="0"/>
              <a:ea typeface="Calibri" pitchFamily="34" charset="0"/>
              <a:cs typeface="Times New Roman" pitchFamily="18" charset="0"/>
            </a:endParaRPr>
          </a:p>
        </p:txBody>
      </p:sp>
      <p:pic>
        <p:nvPicPr>
          <p:cNvPr id="69" name="Picture 15"/>
          <p:cNvPicPr>
            <a:picLocks noChangeAspect="1" noChangeArrowheads="1"/>
          </p:cNvPicPr>
          <p:nvPr/>
        </p:nvPicPr>
        <p:blipFill>
          <a:blip r:embed="rId9" cstate="print"/>
          <a:srcRect/>
          <a:stretch>
            <a:fillRect/>
          </a:stretch>
        </p:blipFill>
        <p:spPr bwMode="auto">
          <a:xfrm>
            <a:off x="4945925" y="1817434"/>
            <a:ext cx="1039813" cy="463550"/>
          </a:xfrm>
          <a:prstGeom prst="rect">
            <a:avLst/>
          </a:prstGeom>
          <a:noFill/>
          <a:ln w="9525">
            <a:noFill/>
            <a:round/>
            <a:headEnd/>
            <a:tailEnd/>
          </a:ln>
        </p:spPr>
      </p:pic>
      <p:pic>
        <p:nvPicPr>
          <p:cNvPr id="95" name="Picture 24"/>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1937322" y="5554370"/>
            <a:ext cx="252000" cy="252000"/>
          </a:xfrm>
          <a:prstGeom prst="rect">
            <a:avLst/>
          </a:prstGeom>
          <a:noFill/>
          <a:ln w="9525">
            <a:noFill/>
            <a:round/>
            <a:headEnd/>
            <a:tailEnd/>
          </a:ln>
        </p:spPr>
      </p:pic>
      <p:pic>
        <p:nvPicPr>
          <p:cNvPr id="96" name="Picture 15"/>
          <p:cNvPicPr>
            <a:picLocks noChangeAspect="1" noChangeArrowheads="1"/>
          </p:cNvPicPr>
          <p:nvPr/>
        </p:nvPicPr>
        <p:blipFill>
          <a:blip r:embed="rId4" cstate="print"/>
          <a:srcRect/>
          <a:stretch>
            <a:fillRect/>
          </a:stretch>
        </p:blipFill>
        <p:spPr bwMode="auto">
          <a:xfrm>
            <a:off x="1851376" y="5834038"/>
            <a:ext cx="329538" cy="252000"/>
          </a:xfrm>
          <a:prstGeom prst="rect">
            <a:avLst/>
          </a:prstGeom>
          <a:noFill/>
          <a:ln w="9525">
            <a:noFill/>
            <a:round/>
            <a:headEnd/>
            <a:tailEnd/>
          </a:ln>
        </p:spPr>
      </p:pic>
      <p:pic>
        <p:nvPicPr>
          <p:cNvPr id="97" name="Picture 15"/>
          <p:cNvPicPr>
            <a:picLocks noChangeAspect="1" noChangeArrowheads="1"/>
          </p:cNvPicPr>
          <p:nvPr/>
        </p:nvPicPr>
        <p:blipFill>
          <a:blip r:embed="rId4" cstate="print"/>
          <a:srcRect/>
          <a:stretch>
            <a:fillRect/>
          </a:stretch>
        </p:blipFill>
        <p:spPr bwMode="auto">
          <a:xfrm>
            <a:off x="6947941" y="5831130"/>
            <a:ext cx="330878" cy="252000"/>
          </a:xfrm>
          <a:prstGeom prst="rect">
            <a:avLst/>
          </a:prstGeom>
          <a:noFill/>
          <a:ln w="9525">
            <a:noFill/>
            <a:round/>
            <a:headEnd/>
            <a:tailEnd/>
          </a:ln>
        </p:spPr>
      </p:pic>
      <p:pic>
        <p:nvPicPr>
          <p:cNvPr id="98" name="Picture 24"/>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6963341" y="5550405"/>
            <a:ext cx="252000" cy="252000"/>
          </a:xfrm>
          <a:prstGeom prst="rect">
            <a:avLst/>
          </a:prstGeom>
          <a:noFill/>
          <a:ln w="9525">
            <a:noFill/>
            <a:round/>
            <a:headEnd/>
            <a:tailEnd/>
          </a:ln>
        </p:spPr>
      </p:pic>
      <p:pic>
        <p:nvPicPr>
          <p:cNvPr id="99" name="Obraz 121" descr="wmware.gif"/>
          <p:cNvPicPr>
            <a:picLocks noChangeAspect="1"/>
          </p:cNvPicPr>
          <p:nvPr/>
        </p:nvPicPr>
        <p:blipFill>
          <a:blip r:embed="rId10" cstate="print"/>
          <a:srcRect/>
          <a:stretch>
            <a:fillRect/>
          </a:stretch>
        </p:blipFill>
        <p:spPr bwMode="auto">
          <a:xfrm>
            <a:off x="2061970" y="930413"/>
            <a:ext cx="540000" cy="129000"/>
          </a:xfrm>
          <a:prstGeom prst="rect">
            <a:avLst/>
          </a:prstGeom>
          <a:noFill/>
          <a:ln w="9525">
            <a:noFill/>
            <a:miter lim="800000"/>
            <a:headEnd/>
            <a:tailEnd/>
          </a:ln>
        </p:spPr>
      </p:pic>
      <p:pic>
        <p:nvPicPr>
          <p:cNvPr id="100" name="Obraz 122" descr="xenlogo.gif"/>
          <p:cNvPicPr>
            <a:picLocks noChangeAspect="1"/>
          </p:cNvPicPr>
          <p:nvPr/>
        </p:nvPicPr>
        <p:blipFill>
          <a:blip r:embed="rId11" cstate="print"/>
          <a:srcRect/>
          <a:stretch>
            <a:fillRect/>
          </a:stretch>
        </p:blipFill>
        <p:spPr bwMode="auto">
          <a:xfrm>
            <a:off x="953350" y="881235"/>
            <a:ext cx="540000" cy="261602"/>
          </a:xfrm>
          <a:prstGeom prst="rect">
            <a:avLst/>
          </a:prstGeom>
          <a:noFill/>
          <a:ln w="9525">
            <a:noFill/>
            <a:miter lim="800000"/>
            <a:headEnd/>
            <a:tailEnd/>
          </a:ln>
        </p:spPr>
      </p:pic>
      <p:pic>
        <p:nvPicPr>
          <p:cNvPr id="101" name="Picture 100"/>
          <p:cNvPicPr>
            <a:picLocks noChangeAspect="1" noChangeArrowheads="1"/>
          </p:cNvPicPr>
          <p:nvPr/>
        </p:nvPicPr>
        <p:blipFill>
          <a:blip r:embed="rId12" cstate="print"/>
          <a:srcRect t="21705"/>
          <a:stretch>
            <a:fillRect/>
          </a:stretch>
        </p:blipFill>
        <p:spPr bwMode="auto">
          <a:xfrm>
            <a:off x="1624055" y="1059413"/>
            <a:ext cx="900000" cy="892635"/>
          </a:xfrm>
          <a:prstGeom prst="rect">
            <a:avLst/>
          </a:prstGeom>
          <a:noFill/>
          <a:ln w="9525">
            <a:noFill/>
            <a:round/>
            <a:headEnd/>
            <a:tailEnd/>
          </a:ln>
        </p:spPr>
      </p:pic>
      <p:pic>
        <p:nvPicPr>
          <p:cNvPr id="102" name="Picture 101"/>
          <p:cNvPicPr>
            <a:picLocks noChangeAspect="1" noChangeArrowheads="1"/>
          </p:cNvPicPr>
          <p:nvPr/>
        </p:nvPicPr>
        <p:blipFill>
          <a:blip r:embed="rId12" cstate="print"/>
          <a:srcRect t="21705"/>
          <a:stretch>
            <a:fillRect/>
          </a:stretch>
        </p:blipFill>
        <p:spPr bwMode="auto">
          <a:xfrm>
            <a:off x="445481" y="1059413"/>
            <a:ext cx="900000" cy="892635"/>
          </a:xfrm>
          <a:prstGeom prst="rect">
            <a:avLst/>
          </a:prstGeom>
          <a:noFill/>
          <a:ln w="9525">
            <a:noFill/>
            <a:round/>
            <a:headEnd/>
            <a:tailEnd/>
          </a:ln>
        </p:spPr>
      </p:pic>
      <p:cxnSp>
        <p:nvCxnSpPr>
          <p:cNvPr id="103" name="Straight Connector 5"/>
          <p:cNvCxnSpPr/>
          <p:nvPr/>
        </p:nvCxnSpPr>
        <p:spPr bwMode="auto">
          <a:xfrm flipH="1" flipV="1">
            <a:off x="1751072" y="2132856"/>
            <a:ext cx="2891792"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4" name="Straight Connector 5"/>
          <p:cNvCxnSpPr/>
          <p:nvPr/>
        </p:nvCxnSpPr>
        <p:spPr bwMode="auto">
          <a:xfrm flipV="1">
            <a:off x="1742680" y="1699130"/>
            <a:ext cx="0" cy="44056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5" name="Straight Connector 5"/>
          <p:cNvCxnSpPr/>
          <p:nvPr/>
        </p:nvCxnSpPr>
        <p:spPr bwMode="auto">
          <a:xfrm flipV="1">
            <a:off x="539552" y="1731765"/>
            <a:ext cx="0" cy="478921"/>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6" name="Straight Connector 5"/>
          <p:cNvCxnSpPr/>
          <p:nvPr/>
        </p:nvCxnSpPr>
        <p:spPr bwMode="auto">
          <a:xfrm flipH="1" flipV="1">
            <a:off x="539554" y="2210687"/>
            <a:ext cx="407973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107" name="Obraz 124" descr="Hyper-V.gif"/>
          <p:cNvPicPr>
            <a:picLocks noChangeAspect="1"/>
          </p:cNvPicPr>
          <p:nvPr/>
        </p:nvPicPr>
        <p:blipFill>
          <a:blip r:embed="rId13" cstate="print"/>
          <a:srcRect/>
          <a:stretch>
            <a:fillRect/>
          </a:stretch>
        </p:blipFill>
        <p:spPr bwMode="auto">
          <a:xfrm>
            <a:off x="3496117" y="1191081"/>
            <a:ext cx="540000" cy="189999"/>
          </a:xfrm>
          <a:prstGeom prst="rect">
            <a:avLst/>
          </a:prstGeom>
          <a:noFill/>
          <a:ln w="9525">
            <a:noFill/>
            <a:miter lim="800000"/>
            <a:headEnd/>
            <a:tailEnd/>
          </a:ln>
        </p:spPr>
      </p:pic>
      <p:cxnSp>
        <p:nvCxnSpPr>
          <p:cNvPr id="108" name="Straight Connector 5"/>
          <p:cNvCxnSpPr/>
          <p:nvPr/>
        </p:nvCxnSpPr>
        <p:spPr bwMode="auto">
          <a:xfrm flipH="1">
            <a:off x="2771801" y="2054578"/>
            <a:ext cx="1859466" cy="1064"/>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9" name="Straight Connector 5"/>
          <p:cNvCxnSpPr/>
          <p:nvPr/>
        </p:nvCxnSpPr>
        <p:spPr bwMode="auto">
          <a:xfrm flipV="1">
            <a:off x="2775031" y="1505730"/>
            <a:ext cx="0" cy="54159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110" name="Picture 109"/>
          <p:cNvPicPr>
            <a:picLocks noChangeAspect="1" noChangeArrowheads="1"/>
          </p:cNvPicPr>
          <p:nvPr/>
        </p:nvPicPr>
        <p:blipFill>
          <a:blip r:embed="rId12" cstate="print"/>
          <a:srcRect t="21705"/>
          <a:stretch>
            <a:fillRect/>
          </a:stretch>
        </p:blipFill>
        <p:spPr bwMode="auto">
          <a:xfrm>
            <a:off x="2668125" y="1100023"/>
            <a:ext cx="900000" cy="892635"/>
          </a:xfrm>
          <a:prstGeom prst="rect">
            <a:avLst/>
          </a:prstGeom>
          <a:noFill/>
          <a:ln w="9525">
            <a:noFill/>
            <a:round/>
            <a:headEnd/>
            <a:tailEnd/>
          </a:ln>
        </p:spPr>
      </p:pic>
      <p:sp>
        <p:nvSpPr>
          <p:cNvPr id="113" name="Rectangle 41"/>
          <p:cNvSpPr>
            <a:spLocks noChangeArrowheads="1"/>
          </p:cNvSpPr>
          <p:nvPr/>
        </p:nvSpPr>
        <p:spPr bwMode="auto">
          <a:xfrm>
            <a:off x="514504" y="147524"/>
            <a:ext cx="7801912" cy="523220"/>
          </a:xfrm>
          <a:prstGeom prst="rect">
            <a:avLst/>
          </a:prstGeom>
          <a:noFill/>
          <a:ln w="9525">
            <a:noFill/>
            <a:miter lim="800000"/>
            <a:headEnd/>
            <a:tailEnd/>
          </a:ln>
        </p:spPr>
        <p:txBody>
          <a:bodyPr wrap="square">
            <a:spAutoFit/>
          </a:bodyPr>
          <a:lstStyle/>
          <a:p>
            <a:r>
              <a:rPr lang="en-US" sz="2800" b="1" kern="0" dirty="0" smtClean="0">
                <a:solidFill>
                  <a:srgbClr val="C00000"/>
                </a:solidFill>
                <a:latin typeface="Arial Narrow" pitchFamily="34" charset="0"/>
              </a:rPr>
              <a:t>Open-E DSS V7 Active-Active </a:t>
            </a:r>
            <a:r>
              <a:rPr lang="en-US" sz="2800" b="1" kern="0" dirty="0" err="1" smtClean="0">
                <a:solidFill>
                  <a:srgbClr val="C00000"/>
                </a:solidFill>
                <a:latin typeface="Arial Narrow" pitchFamily="34" charset="0"/>
              </a:rPr>
              <a:t>iSCSI</a:t>
            </a:r>
            <a:r>
              <a:rPr lang="en-US" sz="2800" b="1" kern="0" dirty="0" smtClean="0">
                <a:solidFill>
                  <a:srgbClr val="C00000"/>
                </a:solidFill>
                <a:latin typeface="Arial Narrow" pitchFamily="34" charset="0"/>
              </a:rPr>
              <a:t> Failover</a:t>
            </a:r>
            <a:endParaRPr lang="en-US" sz="2800" b="1" kern="0" dirty="0">
              <a:solidFill>
                <a:srgbClr val="C00000"/>
              </a:solidFill>
              <a:latin typeface="Arial Narrow" pitchFamily="34" charset="0"/>
            </a:endParaRPr>
          </a:p>
        </p:txBody>
      </p:sp>
      <p:sp>
        <p:nvSpPr>
          <p:cNvPr id="114" name="Rectangle 113"/>
          <p:cNvSpPr/>
          <p:nvPr/>
        </p:nvSpPr>
        <p:spPr>
          <a:xfrm>
            <a:off x="45007" y="6171468"/>
            <a:ext cx="8903146" cy="430887"/>
          </a:xfrm>
          <a:prstGeom prst="rect">
            <a:avLst/>
          </a:prstGeom>
        </p:spPr>
        <p:txBody>
          <a:bodyPr wrap="square">
            <a:spAutoFit/>
          </a:bodyPr>
          <a:lstStyle/>
          <a:p>
            <a:r>
              <a:rPr lang="en-US" sz="1100" b="1" dirty="0">
                <a:solidFill>
                  <a:srgbClr val="C00000"/>
                </a:solidFill>
                <a:latin typeface="Arial Narrow" pitchFamily="34" charset="0"/>
              </a:rPr>
              <a:t>NOTE: </a:t>
            </a:r>
            <a:endParaRPr lang="pl-PL" sz="1100" b="1" dirty="0" smtClean="0">
              <a:solidFill>
                <a:srgbClr val="C00000"/>
              </a:solidFill>
              <a:latin typeface="Arial Narrow" pitchFamily="34" charset="0"/>
            </a:endParaRPr>
          </a:p>
          <a:p>
            <a:r>
              <a:rPr lang="en-US" sz="1100" b="1" dirty="0" smtClean="0">
                <a:latin typeface="Arial Narrow" pitchFamily="34" charset="0"/>
              </a:rPr>
              <a:t>To </a:t>
            </a:r>
            <a:r>
              <a:rPr lang="en-US" sz="1100" b="1" dirty="0">
                <a:latin typeface="Arial Narrow" pitchFamily="34" charset="0"/>
              </a:rPr>
              <a:t>prevent switching loops, it's recommended to use RSTP (802.1w) or STP (802.1d) protocol on network switches used to build </a:t>
            </a:r>
            <a:r>
              <a:rPr lang="en-US" sz="1100" b="1" dirty="0" smtClean="0">
                <a:latin typeface="Arial Narrow" pitchFamily="34" charset="0"/>
              </a:rPr>
              <a:t>A-A </a:t>
            </a:r>
            <a:r>
              <a:rPr lang="en-US" sz="1100" b="1" dirty="0">
                <a:latin typeface="Arial Narrow" pitchFamily="34" charset="0"/>
              </a:rPr>
              <a:t>Failover network topology.</a:t>
            </a:r>
            <a:endParaRPr lang="pl-PL" sz="1100" b="1" dirty="0">
              <a:latin typeface="Arial Narrow" pitchFamily="34" charset="0"/>
            </a:endParaRPr>
          </a:p>
        </p:txBody>
      </p:sp>
      <p:sp>
        <p:nvSpPr>
          <p:cNvPr id="115" name="Text Box 7"/>
          <p:cNvSpPr txBox="1">
            <a:spLocks noChangeArrowheads="1"/>
          </p:cNvSpPr>
          <p:nvPr/>
        </p:nvSpPr>
        <p:spPr bwMode="auto">
          <a:xfrm>
            <a:off x="80347" y="4390938"/>
            <a:ext cx="2124900" cy="48997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a:solidFill>
                  <a:srgbClr val="666666"/>
                </a:solidFill>
                <a:latin typeface="Arial Narrow" pitchFamily="34" charset="0"/>
              </a:rPr>
              <a:t>bond0   </a:t>
            </a:r>
            <a:r>
              <a:rPr lang="pl-PL" sz="800" dirty="0" smtClean="0">
                <a:solidFill>
                  <a:schemeClr val="accent2"/>
                </a:solidFill>
                <a:latin typeface="Arial Narrow" pitchFamily="34" charset="0"/>
                <a:ea typeface="Calibri" pitchFamily="34" charset="0"/>
                <a:cs typeface="Times New Roman" pitchFamily="18" charset="0"/>
              </a:rPr>
              <a:t>IP:192.168.2.220        </a:t>
            </a:r>
            <a:r>
              <a:rPr lang="pl-PL" sz="1100" b="1" dirty="0">
                <a:solidFill>
                  <a:srgbClr val="666666"/>
                </a:solidFill>
                <a:latin typeface="Arial Narrow" pitchFamily="34" charset="0"/>
              </a:rPr>
              <a:t>(eth2, eth3)</a:t>
            </a:r>
            <a:endParaRPr lang="en-US" sz="1100" b="1" dirty="0">
              <a:solidFill>
                <a:srgbClr val="666666"/>
              </a:solidFill>
              <a:latin typeface="Arial Narrow" pitchFamily="34" charset="0"/>
            </a:endParaRPr>
          </a:p>
        </p:txBody>
      </p:sp>
      <p:cxnSp>
        <p:nvCxnSpPr>
          <p:cNvPr id="116" name="Straight Connector 41"/>
          <p:cNvCxnSpPr>
            <a:cxnSpLocks noChangeShapeType="1"/>
          </p:cNvCxnSpPr>
          <p:nvPr/>
        </p:nvCxnSpPr>
        <p:spPr bwMode="auto">
          <a:xfrm rot="10800000">
            <a:off x="3654370" y="4554582"/>
            <a:ext cx="2820796" cy="0"/>
          </a:xfrm>
          <a:prstGeom prst="line">
            <a:avLst/>
          </a:prstGeom>
          <a:noFill/>
          <a:ln w="12700" algn="ctr">
            <a:solidFill>
              <a:schemeClr val="tx1"/>
            </a:solidFill>
            <a:round/>
            <a:headEnd/>
            <a:tailEnd/>
          </a:ln>
        </p:spPr>
      </p:cxnSp>
      <p:cxnSp>
        <p:nvCxnSpPr>
          <p:cNvPr id="117" name="Straight Connector 41"/>
          <p:cNvCxnSpPr>
            <a:cxnSpLocks noChangeShapeType="1"/>
          </p:cNvCxnSpPr>
          <p:nvPr/>
        </p:nvCxnSpPr>
        <p:spPr bwMode="auto">
          <a:xfrm flipV="1">
            <a:off x="2484000" y="4462463"/>
            <a:ext cx="2811900" cy="1537"/>
          </a:xfrm>
          <a:prstGeom prst="line">
            <a:avLst/>
          </a:prstGeom>
          <a:noFill/>
          <a:ln w="12700" algn="ctr">
            <a:solidFill>
              <a:schemeClr val="tx1"/>
            </a:solidFill>
            <a:round/>
            <a:headEnd/>
            <a:tailEnd/>
          </a:ln>
        </p:spPr>
      </p:cxnSp>
      <p:cxnSp>
        <p:nvCxnSpPr>
          <p:cNvPr id="118" name="Straight Connector 5"/>
          <p:cNvCxnSpPr>
            <a:cxnSpLocks/>
          </p:cNvCxnSpPr>
          <p:nvPr/>
        </p:nvCxnSpPr>
        <p:spPr bwMode="auto">
          <a:xfrm>
            <a:off x="5292000" y="3168000"/>
            <a:ext cx="0" cy="1296844"/>
          </a:xfrm>
          <a:prstGeom prst="straightConnector1">
            <a:avLst/>
          </a:prstGeom>
          <a:solidFill>
            <a:srgbClr val="00B8FF"/>
          </a:solidFill>
          <a:ln w="12700" cap="flat" cmpd="sng" algn="ctr">
            <a:solidFill>
              <a:schemeClr val="tx1"/>
            </a:solidFill>
            <a:prstDash val="solid"/>
            <a:round/>
            <a:headEnd type="none" w="med" len="med"/>
            <a:tailEnd type="none" w="med" len="med"/>
          </a:ln>
          <a:effectLst/>
        </p:spPr>
      </p:cxnSp>
      <p:cxnSp>
        <p:nvCxnSpPr>
          <p:cNvPr id="119" name="Straight Connector 41"/>
          <p:cNvCxnSpPr>
            <a:cxnSpLocks noChangeShapeType="1"/>
          </p:cNvCxnSpPr>
          <p:nvPr/>
        </p:nvCxnSpPr>
        <p:spPr bwMode="auto">
          <a:xfrm>
            <a:off x="2561035" y="4554918"/>
            <a:ext cx="1011089" cy="0"/>
          </a:xfrm>
          <a:prstGeom prst="line">
            <a:avLst/>
          </a:prstGeom>
          <a:noFill/>
          <a:ln w="12700" algn="ctr">
            <a:solidFill>
              <a:schemeClr val="tx1"/>
            </a:solidFill>
            <a:round/>
            <a:headEnd/>
            <a:tailEnd/>
          </a:ln>
        </p:spPr>
      </p:cxnSp>
      <p:sp>
        <p:nvSpPr>
          <p:cNvPr id="120" name="Text Box 7"/>
          <p:cNvSpPr txBox="1">
            <a:spLocks noChangeArrowheads="1"/>
          </p:cNvSpPr>
          <p:nvPr/>
        </p:nvSpPr>
        <p:spPr bwMode="auto">
          <a:xfrm>
            <a:off x="6927419" y="4410300"/>
            <a:ext cx="2124900" cy="48997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a:solidFill>
                  <a:srgbClr val="666666"/>
                </a:solidFill>
                <a:latin typeface="Arial Narrow" pitchFamily="34" charset="0"/>
              </a:rPr>
              <a:t>(eth2, eth3) </a:t>
            </a:r>
            <a:r>
              <a:rPr lang="pl-PL" sz="1100" b="1" dirty="0" smtClean="0">
                <a:solidFill>
                  <a:srgbClr val="666666"/>
                </a:solidFill>
                <a:latin typeface="Arial Narrow" pitchFamily="34" charset="0"/>
              </a:rPr>
              <a:t>  </a:t>
            </a:r>
            <a:r>
              <a:rPr lang="pl-PL" sz="800" dirty="0" smtClean="0">
                <a:solidFill>
                  <a:schemeClr val="accent2"/>
                </a:solidFill>
                <a:latin typeface="Arial Narrow" pitchFamily="34" charset="0"/>
                <a:ea typeface="Calibri" pitchFamily="34" charset="0"/>
                <a:cs typeface="Times New Roman" pitchFamily="18" charset="0"/>
              </a:rPr>
              <a:t>IP:192.168.2.221    </a:t>
            </a:r>
            <a:r>
              <a:rPr lang="pl-PL" sz="1100" b="1" dirty="0" smtClean="0">
                <a:solidFill>
                  <a:srgbClr val="666666"/>
                </a:solidFill>
                <a:latin typeface="Arial Narrow" pitchFamily="34" charset="0"/>
              </a:rPr>
              <a:t>bond0</a:t>
            </a:r>
            <a:r>
              <a:rPr lang="pl-PL" sz="800" dirty="0" smtClean="0">
                <a:solidFill>
                  <a:schemeClr val="accent2"/>
                </a:solidFill>
                <a:latin typeface="Arial Narrow" pitchFamily="34" charset="0"/>
                <a:ea typeface="Calibri" pitchFamily="34" charset="0"/>
                <a:cs typeface="Times New Roman" pitchFamily="18" charset="0"/>
              </a:rPr>
              <a:t> </a:t>
            </a:r>
            <a:endParaRPr lang="en-US" sz="1100" b="1" dirty="0">
              <a:solidFill>
                <a:srgbClr val="666666"/>
              </a:solidFill>
              <a:latin typeface="Arial Narrow" pitchFamily="34" charset="0"/>
            </a:endParaRPr>
          </a:p>
        </p:txBody>
      </p:sp>
      <p:cxnSp>
        <p:nvCxnSpPr>
          <p:cNvPr id="121" name="Straight Connector 41"/>
          <p:cNvCxnSpPr>
            <a:cxnSpLocks noChangeShapeType="1"/>
          </p:cNvCxnSpPr>
          <p:nvPr/>
        </p:nvCxnSpPr>
        <p:spPr bwMode="auto">
          <a:xfrm flipH="1">
            <a:off x="5367338" y="4631647"/>
            <a:ext cx="1133927" cy="700"/>
          </a:xfrm>
          <a:prstGeom prst="line">
            <a:avLst/>
          </a:prstGeom>
          <a:noFill/>
          <a:ln w="12700" algn="ctr">
            <a:solidFill>
              <a:schemeClr val="tx1"/>
            </a:solidFill>
            <a:round/>
            <a:headEnd/>
            <a:tailEnd/>
          </a:ln>
        </p:spPr>
      </p:cxnSp>
      <p:pic>
        <p:nvPicPr>
          <p:cNvPr id="122" name="Picture 23"/>
          <p:cNvPicPr>
            <a:picLocks noChangeAspect="1" noChangeArrowheads="1"/>
          </p:cNvPicPr>
          <p:nvPr/>
        </p:nvPicPr>
        <p:blipFill>
          <a:blip r:embed="rId8" cstate="print"/>
          <a:srcRect/>
          <a:stretch>
            <a:fillRect/>
          </a:stretch>
        </p:blipFill>
        <p:spPr bwMode="auto">
          <a:xfrm>
            <a:off x="6408000" y="4392000"/>
            <a:ext cx="429861" cy="324000"/>
          </a:xfrm>
          <a:prstGeom prst="rect">
            <a:avLst/>
          </a:prstGeom>
          <a:noFill/>
          <a:ln w="9525">
            <a:noFill/>
            <a:round/>
            <a:headEnd/>
            <a:tailEnd/>
          </a:ln>
        </p:spPr>
      </p:pic>
      <p:pic>
        <p:nvPicPr>
          <p:cNvPr id="123" name="Picture 23"/>
          <p:cNvPicPr>
            <a:picLocks noChangeAspect="1" noChangeArrowheads="1"/>
          </p:cNvPicPr>
          <p:nvPr/>
        </p:nvPicPr>
        <p:blipFill>
          <a:blip r:embed="rId8" cstate="print"/>
          <a:srcRect/>
          <a:stretch>
            <a:fillRect/>
          </a:stretch>
        </p:blipFill>
        <p:spPr bwMode="auto">
          <a:xfrm>
            <a:off x="2160000" y="4392000"/>
            <a:ext cx="429861" cy="324000"/>
          </a:xfrm>
          <a:prstGeom prst="rect">
            <a:avLst/>
          </a:prstGeom>
          <a:noFill/>
          <a:ln w="9525">
            <a:noFill/>
            <a:round/>
            <a:headEnd/>
            <a:tailEnd/>
          </a:ln>
        </p:spPr>
      </p:pic>
      <p:cxnSp>
        <p:nvCxnSpPr>
          <p:cNvPr id="124" name="Straight Connector 5"/>
          <p:cNvCxnSpPr>
            <a:cxnSpLocks/>
          </p:cNvCxnSpPr>
          <p:nvPr/>
        </p:nvCxnSpPr>
        <p:spPr bwMode="auto">
          <a:xfrm>
            <a:off x="5370581" y="3142009"/>
            <a:ext cx="1519" cy="1499047"/>
          </a:xfrm>
          <a:prstGeom prst="straightConnector1">
            <a:avLst/>
          </a:prstGeom>
          <a:solidFill>
            <a:srgbClr val="00B8FF"/>
          </a:solidFill>
          <a:ln w="12700" cap="flat" cmpd="sng" algn="ctr">
            <a:solidFill>
              <a:schemeClr val="tx1"/>
            </a:solidFill>
            <a:prstDash val="solid"/>
            <a:round/>
            <a:headEnd type="none" w="med" len="med"/>
            <a:tailEnd type="none" w="med" len="med"/>
          </a:ln>
          <a:effectLst/>
        </p:spPr>
      </p:cxnSp>
      <p:pic>
        <p:nvPicPr>
          <p:cNvPr id="85" name="Picture 8"/>
          <p:cNvPicPr>
            <a:picLocks noChangeAspect="1" noChangeArrowheads="1"/>
          </p:cNvPicPr>
          <p:nvPr/>
        </p:nvPicPr>
        <p:blipFill>
          <a:blip r:embed="rId14" cstate="print"/>
          <a:srcRect/>
          <a:stretch>
            <a:fillRect/>
          </a:stretch>
        </p:blipFill>
        <p:spPr bwMode="auto">
          <a:xfrm>
            <a:off x="5013559" y="3018497"/>
            <a:ext cx="858130" cy="374457"/>
          </a:xfrm>
          <a:prstGeom prst="rect">
            <a:avLst/>
          </a:prstGeom>
          <a:noFill/>
          <a:ln w="9525">
            <a:noFill/>
            <a:round/>
            <a:headEnd/>
            <a:tailEnd/>
          </a:ln>
        </p:spPr>
      </p:pic>
      <p:cxnSp>
        <p:nvCxnSpPr>
          <p:cNvPr id="125" name="Straight Connector 5"/>
          <p:cNvCxnSpPr>
            <a:cxnSpLocks/>
          </p:cNvCxnSpPr>
          <p:nvPr/>
        </p:nvCxnSpPr>
        <p:spPr bwMode="auto">
          <a:xfrm>
            <a:off x="3653924" y="3093022"/>
            <a:ext cx="1295" cy="1464691"/>
          </a:xfrm>
          <a:prstGeom prst="straightConnector1">
            <a:avLst/>
          </a:prstGeom>
          <a:solidFill>
            <a:srgbClr val="00B8FF"/>
          </a:solidFill>
          <a:ln w="12700" cap="flat" cmpd="sng" algn="ctr">
            <a:solidFill>
              <a:schemeClr val="tx1"/>
            </a:solidFill>
            <a:prstDash val="solid"/>
            <a:round/>
            <a:headEnd type="none" w="med" len="med"/>
            <a:tailEnd type="none" w="med" len="med"/>
          </a:ln>
          <a:effectLst/>
        </p:spPr>
      </p:cxnSp>
      <p:cxnSp>
        <p:nvCxnSpPr>
          <p:cNvPr id="126" name="Straight Connector 5"/>
          <p:cNvCxnSpPr>
            <a:cxnSpLocks/>
          </p:cNvCxnSpPr>
          <p:nvPr/>
        </p:nvCxnSpPr>
        <p:spPr bwMode="auto">
          <a:xfrm flipH="1">
            <a:off x="3571875" y="3083497"/>
            <a:ext cx="1085" cy="1478978"/>
          </a:xfrm>
          <a:prstGeom prst="straightConnector1">
            <a:avLst/>
          </a:prstGeom>
          <a:solidFill>
            <a:srgbClr val="00B8FF"/>
          </a:solidFill>
          <a:ln w="12700" cap="flat" cmpd="sng" algn="ctr">
            <a:solidFill>
              <a:schemeClr val="tx1"/>
            </a:solidFill>
            <a:prstDash val="solid"/>
            <a:round/>
            <a:headEnd type="none" w="med" len="med"/>
            <a:tailEnd type="none" w="med" len="med"/>
          </a:ln>
          <a:effectLst/>
        </p:spPr>
      </p:cxnSp>
      <p:pic>
        <p:nvPicPr>
          <p:cNvPr id="84" name="Picture 8"/>
          <p:cNvPicPr>
            <a:picLocks noChangeAspect="1" noChangeArrowheads="1"/>
          </p:cNvPicPr>
          <p:nvPr/>
        </p:nvPicPr>
        <p:blipFill>
          <a:blip r:embed="rId14" cstate="print"/>
          <a:srcRect/>
          <a:stretch>
            <a:fillRect/>
          </a:stretch>
        </p:blipFill>
        <p:spPr bwMode="auto">
          <a:xfrm>
            <a:off x="3352587" y="3005386"/>
            <a:ext cx="858130" cy="374457"/>
          </a:xfrm>
          <a:prstGeom prst="rect">
            <a:avLst/>
          </a:prstGeom>
          <a:noFill/>
          <a:ln w="9525">
            <a:noFill/>
            <a:round/>
            <a:headEnd/>
            <a:tailEnd/>
          </a:ln>
        </p:spPr>
      </p:pic>
      <p:sp>
        <p:nvSpPr>
          <p:cNvPr id="143" name="pole tekstowe 75"/>
          <p:cNvSpPr txBox="1">
            <a:spLocks noChangeArrowheads="1"/>
          </p:cNvSpPr>
          <p:nvPr/>
        </p:nvSpPr>
        <p:spPr bwMode="auto">
          <a:xfrm>
            <a:off x="4791586" y="881235"/>
            <a:ext cx="3843338" cy="646331"/>
          </a:xfrm>
          <a:prstGeom prst="rect">
            <a:avLst/>
          </a:prstGeom>
          <a:noFill/>
          <a:ln w="9525">
            <a:noFill/>
            <a:miter lim="800000"/>
            <a:headEnd/>
            <a:tailEnd/>
          </a:ln>
        </p:spPr>
        <p:txBody>
          <a:bodyPr>
            <a:spAutoFit/>
          </a:bodyPr>
          <a:lstStyle/>
          <a:p>
            <a:r>
              <a:rPr lang="pl-PL" sz="1800" dirty="0" smtClean="0">
                <a:solidFill>
                  <a:schemeClr val="accent2"/>
                </a:solidFill>
                <a:latin typeface="Arial Narrow" pitchFamily="34" charset="0"/>
              </a:rPr>
              <a:t>Hardware </a:t>
            </a:r>
            <a:r>
              <a:rPr lang="en-US" sz="1800" dirty="0" smtClean="0">
                <a:solidFill>
                  <a:schemeClr val="accent2"/>
                </a:solidFill>
                <a:latin typeface="Arial Narrow" pitchFamily="34" charset="0"/>
              </a:rPr>
              <a:t>Configuration</a:t>
            </a:r>
            <a:r>
              <a:rPr lang="pl-PL" sz="1800" dirty="0" smtClean="0">
                <a:solidFill>
                  <a:schemeClr val="accent2"/>
                </a:solidFill>
                <a:latin typeface="Arial Narrow" pitchFamily="34" charset="0"/>
              </a:rPr>
              <a:t> with 2 IP virtual addresses on bond.</a:t>
            </a:r>
            <a:endParaRPr lang="en-US" sz="1800" dirty="0">
              <a:solidFill>
                <a:schemeClr val="accent2"/>
              </a:solidFill>
              <a:latin typeface="Arial Narrow" pitchFamily="34" charset="0"/>
            </a:endParaRPr>
          </a:p>
        </p:txBody>
      </p:sp>
      <p:sp>
        <p:nvSpPr>
          <p:cNvPr id="149" name="Elipsa 236"/>
          <p:cNvSpPr/>
          <p:nvPr/>
        </p:nvSpPr>
        <p:spPr bwMode="auto">
          <a:xfrm>
            <a:off x="5718514" y="4536000"/>
            <a:ext cx="121729" cy="114393"/>
          </a:xfrm>
          <a:prstGeom prst="ellipse">
            <a:avLst/>
          </a:prstGeom>
          <a:noFill/>
          <a:ln w="9525">
            <a:solidFill>
              <a:srgbClr val="C00000"/>
            </a:solidFill>
            <a:round/>
            <a:headEnd/>
            <a:tailEnd/>
          </a:ln>
        </p:spPr>
        <p:txBody>
          <a:bodyPr rtlCol="0" anchor="ctr"/>
          <a:lstStyle/>
          <a:p>
            <a:pPr algn="ctr"/>
            <a:endParaRPr lang="en-US" dirty="0"/>
          </a:p>
        </p:txBody>
      </p:sp>
      <p:pic>
        <p:nvPicPr>
          <p:cNvPr id="111" name="Picture 22" descr="storage-server4(open)large.png"/>
          <p:cNvPicPr>
            <a:picLocks noChangeAspect="1"/>
          </p:cNvPicPr>
          <p:nvPr/>
        </p:nvPicPr>
        <p:blipFill>
          <a:blip r:embed="rId6" cstate="print"/>
          <a:srcRect/>
          <a:stretch>
            <a:fillRect/>
          </a:stretch>
        </p:blipFill>
        <p:spPr bwMode="auto">
          <a:xfrm>
            <a:off x="6156000" y="2592000"/>
            <a:ext cx="936000" cy="648000"/>
          </a:xfrm>
          <a:prstGeom prst="rect">
            <a:avLst/>
          </a:prstGeom>
          <a:noFill/>
          <a:ln w="9525">
            <a:noFill/>
            <a:miter lim="800000"/>
            <a:headEnd/>
            <a:tailEnd/>
          </a:ln>
        </p:spPr>
      </p:pic>
      <p:sp>
        <p:nvSpPr>
          <p:cNvPr id="88" name="Elipsa 236"/>
          <p:cNvSpPr/>
          <p:nvPr/>
        </p:nvSpPr>
        <p:spPr bwMode="auto">
          <a:xfrm>
            <a:off x="3165230" y="4452095"/>
            <a:ext cx="121729" cy="114393"/>
          </a:xfrm>
          <a:prstGeom prst="ellipse">
            <a:avLst/>
          </a:prstGeom>
          <a:noFill/>
          <a:ln w="9525">
            <a:solidFill>
              <a:srgbClr val="C00000"/>
            </a:solidFill>
            <a:round/>
            <a:headEnd/>
            <a:tailEnd/>
          </a:ln>
        </p:spPr>
        <p:txBody>
          <a:bodyPr rtlCol="0" anchor="ctr"/>
          <a:lstStyle/>
          <a:p>
            <a:pPr algn="ctr"/>
            <a:endParaRPr lang="en-US" dirty="0"/>
          </a:p>
        </p:txBody>
      </p:sp>
      <p:sp>
        <p:nvSpPr>
          <p:cNvPr id="127" name="Rectangle 1"/>
          <p:cNvSpPr>
            <a:spLocks noChangeArrowheads="1"/>
          </p:cNvSpPr>
          <p:nvPr/>
        </p:nvSpPr>
        <p:spPr bwMode="auto">
          <a:xfrm>
            <a:off x="3645407" y="4583765"/>
            <a:ext cx="1656184" cy="530915"/>
          </a:xfrm>
          <a:prstGeom prst="rect">
            <a:avLst/>
          </a:prstGeom>
          <a:noFill/>
          <a:ln w="9525">
            <a:noFill/>
            <a:miter lim="800000"/>
            <a:headEnd/>
            <a:tailEnd/>
          </a:ln>
        </p:spPr>
        <p:txBody>
          <a:bodyPr wrap="square" anchor="ctr">
            <a:spAutoFit/>
          </a:bodyPr>
          <a:lstStyle/>
          <a:p>
            <a:pPr algn="ctr"/>
            <a:r>
              <a:rPr lang="en-US" sz="950" dirty="0">
                <a:solidFill>
                  <a:schemeClr val="accent2"/>
                </a:solidFill>
                <a:latin typeface="Arial Narrow" pitchFamily="34" charset="0"/>
                <a:ea typeface="Calibri" pitchFamily="34" charset="0"/>
                <a:cs typeface="Times New Roman" pitchFamily="18" charset="0"/>
              </a:rPr>
              <a:t>Virtual</a:t>
            </a:r>
            <a:r>
              <a:rPr lang="pl-PL" sz="950" dirty="0">
                <a:solidFill>
                  <a:schemeClr val="accent2"/>
                </a:solidFill>
                <a:latin typeface="Arial Narrow" pitchFamily="34" charset="0"/>
                <a:ea typeface="Calibri" pitchFamily="34" charset="0"/>
                <a:cs typeface="Times New Roman" pitchFamily="18" charset="0"/>
              </a:rPr>
              <a:t>  </a:t>
            </a:r>
            <a:r>
              <a:rPr lang="en-US" sz="950" dirty="0" smtClean="0">
                <a:solidFill>
                  <a:schemeClr val="accent2"/>
                </a:solidFill>
                <a:latin typeface="Arial Narrow" pitchFamily="34" charset="0"/>
                <a:ea typeface="Calibri" pitchFamily="34" charset="0"/>
                <a:cs typeface="Times New Roman" pitchFamily="18" charset="0"/>
              </a:rPr>
              <a:t>IP Address</a:t>
            </a:r>
            <a:r>
              <a:rPr lang="pl-PL" sz="950" dirty="0" smtClean="0">
                <a:solidFill>
                  <a:schemeClr val="accent2"/>
                </a:solidFill>
                <a:latin typeface="Arial Narrow" pitchFamily="34" charset="0"/>
                <a:ea typeface="Calibri" pitchFamily="34" charset="0"/>
                <a:cs typeface="Times New Roman" pitchFamily="18" charset="0"/>
              </a:rPr>
              <a:t>:</a:t>
            </a:r>
          </a:p>
          <a:p>
            <a:pPr algn="ctr"/>
            <a:r>
              <a:rPr lang="pl-PL" sz="950" dirty="0" smtClean="0">
                <a:solidFill>
                  <a:schemeClr val="accent2"/>
                </a:solidFill>
                <a:latin typeface="Arial Narrow" pitchFamily="34" charset="0"/>
                <a:ea typeface="Calibri" pitchFamily="34" charset="0"/>
                <a:cs typeface="Times New Roman" pitchFamily="18" charset="0"/>
              </a:rPr>
              <a:t>192.168.</a:t>
            </a:r>
            <a:r>
              <a:rPr lang="de-DE" sz="950" dirty="0" smtClean="0">
                <a:solidFill>
                  <a:schemeClr val="accent2"/>
                </a:solidFill>
                <a:latin typeface="Arial Narrow" pitchFamily="34" charset="0"/>
                <a:ea typeface="Calibri" pitchFamily="34" charset="0"/>
                <a:cs typeface="Times New Roman" pitchFamily="18" charset="0"/>
              </a:rPr>
              <a:t>2</a:t>
            </a:r>
            <a:r>
              <a:rPr lang="pl-PL" sz="950" dirty="0" smtClean="0">
                <a:solidFill>
                  <a:schemeClr val="accent2"/>
                </a:solidFill>
                <a:latin typeface="Arial Narrow" pitchFamily="34" charset="0"/>
                <a:ea typeface="Calibri" pitchFamily="34" charset="0"/>
                <a:cs typeface="Times New Roman" pitchFamily="18" charset="0"/>
              </a:rPr>
              <a:t>0.</a:t>
            </a:r>
            <a:r>
              <a:rPr lang="de-DE" sz="950" dirty="0" smtClean="0">
                <a:solidFill>
                  <a:schemeClr val="accent2"/>
                </a:solidFill>
                <a:latin typeface="Arial Narrow" pitchFamily="34" charset="0"/>
                <a:ea typeface="Calibri" pitchFamily="34" charset="0"/>
                <a:cs typeface="Times New Roman" pitchFamily="18" charset="0"/>
              </a:rPr>
              <a:t>10</a:t>
            </a:r>
            <a:r>
              <a:rPr lang="pl-PL" sz="950" dirty="0" smtClean="0">
                <a:solidFill>
                  <a:schemeClr val="accent2"/>
                </a:solidFill>
                <a:latin typeface="Arial Narrow" pitchFamily="34" charset="0"/>
                <a:ea typeface="Calibri" pitchFamily="34" charset="0"/>
                <a:cs typeface="Times New Roman" pitchFamily="18" charset="0"/>
              </a:rPr>
              <a:t>0 (resources pool node-a  iSCSI Target0)</a:t>
            </a:r>
            <a:endParaRPr lang="en-US" sz="950" dirty="0">
              <a:solidFill>
                <a:schemeClr val="accent2"/>
              </a:solidFill>
              <a:latin typeface="Arial Narrow" pitchFamily="34" charset="0"/>
              <a:ea typeface="Calibri" pitchFamily="34" charset="0"/>
              <a:cs typeface="Times New Roman" pitchFamily="18" charset="0"/>
            </a:endParaRPr>
          </a:p>
        </p:txBody>
      </p:sp>
      <p:cxnSp>
        <p:nvCxnSpPr>
          <p:cNvPr id="128" name="Łącznik prosty ze strzałką 196"/>
          <p:cNvCxnSpPr/>
          <p:nvPr/>
        </p:nvCxnSpPr>
        <p:spPr bwMode="auto">
          <a:xfrm flipV="1">
            <a:off x="5295316" y="4675517"/>
            <a:ext cx="389492" cy="222368"/>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129" name="Łącznik prosty ze strzałką 197"/>
          <p:cNvCxnSpPr/>
          <p:nvPr/>
        </p:nvCxnSpPr>
        <p:spPr bwMode="auto">
          <a:xfrm flipH="1" flipV="1">
            <a:off x="3312543" y="4606506"/>
            <a:ext cx="341827" cy="262540"/>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130" name="Prostokąt 234"/>
          <p:cNvSpPr/>
          <p:nvPr/>
        </p:nvSpPr>
        <p:spPr>
          <a:xfrm>
            <a:off x="3645406" y="5136267"/>
            <a:ext cx="1728192" cy="677108"/>
          </a:xfrm>
          <a:prstGeom prst="rect">
            <a:avLst/>
          </a:prstGeom>
        </p:spPr>
        <p:txBody>
          <a:bodyPr wrap="square">
            <a:spAutoFit/>
          </a:bodyPr>
          <a:lstStyle/>
          <a:p>
            <a:pPr algn="ctr"/>
            <a:r>
              <a:rPr lang="en-US" sz="950" dirty="0" smtClean="0">
                <a:solidFill>
                  <a:schemeClr val="accent2"/>
                </a:solidFill>
                <a:latin typeface="Arial Narrow" pitchFamily="34" charset="0"/>
                <a:ea typeface="Calibri" pitchFamily="34" charset="0"/>
                <a:cs typeface="Times New Roman" pitchFamily="18" charset="0"/>
              </a:rPr>
              <a:t>Virtual</a:t>
            </a:r>
            <a:r>
              <a:rPr lang="pl-PL" sz="950" dirty="0" smtClean="0">
                <a:solidFill>
                  <a:schemeClr val="accent2"/>
                </a:solidFill>
                <a:latin typeface="Arial Narrow" pitchFamily="34" charset="0"/>
                <a:ea typeface="Calibri" pitchFamily="34" charset="0"/>
                <a:cs typeface="Times New Roman" pitchFamily="18" charset="0"/>
              </a:rPr>
              <a:t>  </a:t>
            </a:r>
            <a:r>
              <a:rPr lang="en-US" sz="950" dirty="0" smtClean="0">
                <a:solidFill>
                  <a:schemeClr val="accent2"/>
                </a:solidFill>
                <a:latin typeface="Arial Narrow" pitchFamily="34" charset="0"/>
                <a:ea typeface="Calibri" pitchFamily="34" charset="0"/>
                <a:cs typeface="Times New Roman" pitchFamily="18" charset="0"/>
              </a:rPr>
              <a:t>IP Address</a:t>
            </a:r>
            <a:r>
              <a:rPr lang="pl-PL" sz="950" dirty="0" smtClean="0">
                <a:solidFill>
                  <a:schemeClr val="accent2"/>
                </a:solidFill>
                <a:latin typeface="Arial Narrow" pitchFamily="34" charset="0"/>
                <a:ea typeface="Calibri" pitchFamily="34" charset="0"/>
                <a:cs typeface="Times New Roman" pitchFamily="18" charset="0"/>
              </a:rPr>
              <a:t>:</a:t>
            </a:r>
          </a:p>
          <a:p>
            <a:pPr algn="ctr"/>
            <a:r>
              <a:rPr lang="pl-PL" sz="950" dirty="0" smtClean="0">
                <a:solidFill>
                  <a:schemeClr val="accent2"/>
                </a:solidFill>
                <a:latin typeface="Arial Narrow" pitchFamily="34" charset="0"/>
                <a:ea typeface="Calibri" pitchFamily="34" charset="0"/>
                <a:cs typeface="Times New Roman" pitchFamily="18" charset="0"/>
              </a:rPr>
              <a:t>192.168.</a:t>
            </a:r>
            <a:r>
              <a:rPr lang="de-DE" sz="950" dirty="0" smtClean="0">
                <a:solidFill>
                  <a:schemeClr val="accent2"/>
                </a:solidFill>
                <a:latin typeface="Arial Narrow" pitchFamily="34" charset="0"/>
                <a:ea typeface="Calibri" pitchFamily="34" charset="0"/>
                <a:cs typeface="Times New Roman" pitchFamily="18" charset="0"/>
              </a:rPr>
              <a:t>3</a:t>
            </a:r>
            <a:r>
              <a:rPr lang="pl-PL" sz="950" dirty="0" smtClean="0">
                <a:solidFill>
                  <a:schemeClr val="accent2"/>
                </a:solidFill>
                <a:latin typeface="Arial Narrow" pitchFamily="34" charset="0"/>
                <a:ea typeface="Calibri" pitchFamily="34" charset="0"/>
                <a:cs typeface="Times New Roman" pitchFamily="18" charset="0"/>
              </a:rPr>
              <a:t>0.</a:t>
            </a:r>
            <a:r>
              <a:rPr lang="de-DE" sz="950" dirty="0" smtClean="0">
                <a:solidFill>
                  <a:schemeClr val="accent2"/>
                </a:solidFill>
                <a:latin typeface="Arial Narrow" pitchFamily="34" charset="0"/>
                <a:ea typeface="Calibri" pitchFamily="34" charset="0"/>
                <a:cs typeface="Times New Roman" pitchFamily="18" charset="0"/>
              </a:rPr>
              <a:t>10</a:t>
            </a:r>
            <a:r>
              <a:rPr lang="pl-PL" sz="950" dirty="0" smtClean="0">
                <a:solidFill>
                  <a:schemeClr val="accent2"/>
                </a:solidFill>
                <a:latin typeface="Arial Narrow" pitchFamily="34" charset="0"/>
                <a:ea typeface="Calibri" pitchFamily="34" charset="0"/>
                <a:cs typeface="Times New Roman" pitchFamily="18" charset="0"/>
              </a:rPr>
              <a:t>0 </a:t>
            </a:r>
            <a:r>
              <a:rPr lang="pl-PL" sz="950" dirty="0">
                <a:solidFill>
                  <a:schemeClr val="accent2"/>
                </a:solidFill>
                <a:latin typeface="Arial Narrow" pitchFamily="34" charset="0"/>
                <a:ea typeface="Calibri" pitchFamily="34" charset="0"/>
                <a:cs typeface="Times New Roman" pitchFamily="18" charset="0"/>
              </a:rPr>
              <a:t>(resources pool </a:t>
            </a:r>
            <a:r>
              <a:rPr lang="pl-PL" sz="950" dirty="0" smtClean="0">
                <a:solidFill>
                  <a:schemeClr val="accent2"/>
                </a:solidFill>
                <a:latin typeface="Arial Narrow" pitchFamily="34" charset="0"/>
                <a:ea typeface="Calibri" pitchFamily="34" charset="0"/>
                <a:cs typeface="Times New Roman" pitchFamily="18" charset="0"/>
              </a:rPr>
              <a:t>node-b  </a:t>
            </a:r>
            <a:r>
              <a:rPr lang="pl-PL" sz="950" dirty="0">
                <a:solidFill>
                  <a:schemeClr val="accent2"/>
                </a:solidFill>
                <a:latin typeface="Arial Narrow" pitchFamily="34" charset="0"/>
                <a:ea typeface="Calibri" pitchFamily="34" charset="0"/>
                <a:cs typeface="Times New Roman" pitchFamily="18" charset="0"/>
              </a:rPr>
              <a:t>iSCSI </a:t>
            </a:r>
            <a:r>
              <a:rPr lang="pl-PL" sz="950" dirty="0" smtClean="0">
                <a:solidFill>
                  <a:schemeClr val="accent2"/>
                </a:solidFill>
                <a:latin typeface="Arial Narrow" pitchFamily="34" charset="0"/>
                <a:ea typeface="Calibri" pitchFamily="34" charset="0"/>
                <a:cs typeface="Times New Roman" pitchFamily="18" charset="0"/>
              </a:rPr>
              <a:t>Target1)</a:t>
            </a:r>
            <a:endParaRPr lang="en-US" sz="950" dirty="0">
              <a:solidFill>
                <a:schemeClr val="accent2"/>
              </a:solidFill>
              <a:latin typeface="Arial Narrow" pitchFamily="34" charset="0"/>
              <a:ea typeface="Calibri" pitchFamily="34" charset="0"/>
              <a:cs typeface="Times New Roman" pitchFamily="18" charset="0"/>
            </a:endParaRPr>
          </a:p>
          <a:p>
            <a:pPr algn="ctr"/>
            <a:endParaRPr lang="en-US" sz="950" dirty="0">
              <a:solidFill>
                <a:schemeClr val="accent2"/>
              </a:solidFill>
              <a:latin typeface="Arial Narrow" pitchFamily="34" charset="0"/>
              <a:ea typeface="Calibri" pitchFamily="34" charset="0"/>
              <a:cs typeface="Times New Roman" pitchFamily="18" charset="0"/>
            </a:endParaRPr>
          </a:p>
        </p:txBody>
      </p:sp>
      <p:cxnSp>
        <p:nvCxnSpPr>
          <p:cNvPr id="131" name="Łącznik prosty ze strzałką 239"/>
          <p:cNvCxnSpPr/>
          <p:nvPr/>
        </p:nvCxnSpPr>
        <p:spPr bwMode="auto">
          <a:xfrm flipH="1" flipV="1">
            <a:off x="3252158" y="4632385"/>
            <a:ext cx="393748" cy="786995"/>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132" name="Łącznik prosty ze strzałką 240"/>
          <p:cNvCxnSpPr/>
          <p:nvPr/>
        </p:nvCxnSpPr>
        <p:spPr bwMode="auto">
          <a:xfrm flipV="1">
            <a:off x="5297697" y="4718649"/>
            <a:ext cx="456122" cy="772172"/>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133" name="Rounded Rectangle 88"/>
          <p:cNvSpPr/>
          <p:nvPr/>
        </p:nvSpPr>
        <p:spPr bwMode="auto">
          <a:xfrm>
            <a:off x="3654370" y="5174131"/>
            <a:ext cx="1647221" cy="476960"/>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134" name="Rounded Rectangle 88"/>
          <p:cNvSpPr/>
          <p:nvPr/>
        </p:nvSpPr>
        <p:spPr bwMode="auto">
          <a:xfrm>
            <a:off x="3645406" y="4632386"/>
            <a:ext cx="1656185" cy="448433"/>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139" name="Rectangle 1"/>
          <p:cNvSpPr>
            <a:spLocks noChangeArrowheads="1"/>
          </p:cNvSpPr>
          <p:nvPr/>
        </p:nvSpPr>
        <p:spPr bwMode="auto">
          <a:xfrm>
            <a:off x="2661653" y="5691680"/>
            <a:ext cx="3661829" cy="246221"/>
          </a:xfrm>
          <a:prstGeom prst="rect">
            <a:avLst/>
          </a:prstGeom>
          <a:noFill/>
          <a:ln w="9525">
            <a:noFill/>
            <a:miter lim="800000"/>
            <a:headEnd/>
            <a:tailEnd/>
          </a:ln>
        </p:spPr>
        <p:txBody>
          <a:bodyPr wrap="square" anchor="ctr">
            <a:spAutoFit/>
          </a:bodyPr>
          <a:lstStyle/>
          <a:p>
            <a:pPr algn="ctr"/>
            <a:r>
              <a:rPr lang="en-US" sz="1000" b="1" dirty="0">
                <a:solidFill>
                  <a:srgbClr val="00B050"/>
                </a:solidFill>
                <a:latin typeface="Arial Narrow" pitchFamily="34" charset="0"/>
                <a:ea typeface="Calibri" pitchFamily="34" charset="0"/>
                <a:cs typeface="Times New Roman" pitchFamily="18" charset="0"/>
              </a:rPr>
              <a:t>iSCSI</a:t>
            </a:r>
            <a:r>
              <a:rPr lang="pl-PL" sz="1000" b="1" dirty="0">
                <a:solidFill>
                  <a:srgbClr val="00B050"/>
                </a:solidFill>
                <a:latin typeface="Arial Narrow" pitchFamily="34" charset="0"/>
                <a:ea typeface="Calibri" pitchFamily="34" charset="0"/>
                <a:cs typeface="Times New Roman" pitchFamily="18" charset="0"/>
              </a:rPr>
              <a:t> </a:t>
            </a:r>
            <a:r>
              <a:rPr lang="en-US" sz="1000" b="1" dirty="0">
                <a:solidFill>
                  <a:srgbClr val="00B050"/>
                </a:solidFill>
                <a:latin typeface="Arial Narrow" pitchFamily="34" charset="0"/>
                <a:ea typeface="Calibri" pitchFamily="34" charset="0"/>
                <a:cs typeface="Times New Roman" pitchFamily="18" charset="0"/>
              </a:rPr>
              <a:t>Failover/Volume </a:t>
            </a:r>
            <a:r>
              <a:rPr lang="en-US" sz="1000" b="1" dirty="0" smtClean="0">
                <a:solidFill>
                  <a:srgbClr val="00B050"/>
                </a:solidFill>
                <a:latin typeface="Arial Narrow" pitchFamily="34" charset="0"/>
                <a:ea typeface="Calibri" pitchFamily="34" charset="0"/>
                <a:cs typeface="Times New Roman" pitchFamily="18" charset="0"/>
              </a:rPr>
              <a:t>Replication</a:t>
            </a:r>
            <a:r>
              <a:rPr lang="pl-PL" sz="1000" b="1" dirty="0" smtClean="0">
                <a:solidFill>
                  <a:srgbClr val="00B050"/>
                </a:solidFill>
                <a:latin typeface="Arial Narrow" pitchFamily="34" charset="0"/>
                <a:ea typeface="Calibri" pitchFamily="34" charset="0"/>
                <a:cs typeface="Times New Roman" pitchFamily="18" charset="0"/>
              </a:rPr>
              <a:t> (eth1)</a:t>
            </a:r>
            <a:endParaRPr lang="en-US" sz="1000" b="1" dirty="0">
              <a:solidFill>
                <a:srgbClr val="00B050"/>
              </a:solidFill>
              <a:latin typeface="Arial Narrow" pitchFamily="34" charset="0"/>
              <a:ea typeface="Calibri" pitchFamily="34" charset="0"/>
              <a:cs typeface="Times New Roman" pitchFamily="18" charset="0"/>
            </a:endParaRPr>
          </a:p>
        </p:txBody>
      </p:sp>
      <p:cxnSp>
        <p:nvCxnSpPr>
          <p:cNvPr id="140" name="Straight Arrow Connector 54"/>
          <p:cNvCxnSpPr>
            <a:cxnSpLocks noChangeShapeType="1"/>
          </p:cNvCxnSpPr>
          <p:nvPr/>
        </p:nvCxnSpPr>
        <p:spPr bwMode="auto">
          <a:xfrm>
            <a:off x="2205248" y="6005890"/>
            <a:ext cx="4680519" cy="0"/>
          </a:xfrm>
          <a:prstGeom prst="straightConnector1">
            <a:avLst/>
          </a:prstGeom>
          <a:noFill/>
          <a:ln w="19050" algn="ctr">
            <a:solidFill>
              <a:srgbClr val="00B050"/>
            </a:solidFill>
            <a:prstDash val="sysDash"/>
            <a:round/>
            <a:headEnd type="arrow"/>
            <a:tailEnd type="arrow" w="med" len="med"/>
          </a:ln>
        </p:spPr>
      </p:cxnSp>
      <p:pic>
        <p:nvPicPr>
          <p:cNvPr id="141" name="Picture 28"/>
          <p:cNvPicPr>
            <a:picLocks noChangeAspect="1" noChangeArrowheads="1"/>
          </p:cNvPicPr>
          <p:nvPr/>
        </p:nvPicPr>
        <p:blipFill>
          <a:blip r:embed="rId15" cstate="print"/>
          <a:srcRect/>
          <a:stretch>
            <a:fillRect/>
          </a:stretch>
        </p:blipFill>
        <p:spPr bwMode="auto">
          <a:xfrm>
            <a:off x="4358611" y="5900734"/>
            <a:ext cx="460551" cy="252000"/>
          </a:xfrm>
          <a:prstGeom prst="rect">
            <a:avLst/>
          </a:prstGeom>
          <a:noFill/>
          <a:ln w="9525">
            <a:noFill/>
            <a:round/>
            <a:headEnd/>
            <a:tailEnd/>
          </a:ln>
        </p:spPr>
      </p:pic>
    </p:spTree>
    <p:extLst>
      <p:ext uri="{BB962C8B-B14F-4D97-AF65-F5344CB8AC3E}">
        <p14:creationId xmlns="" xmlns:p14="http://schemas.microsoft.com/office/powerpoint/2010/main" val="2658428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9" name="Straight Connector 5"/>
          <p:cNvCxnSpPr>
            <a:cxnSpLocks/>
          </p:cNvCxnSpPr>
          <p:nvPr/>
        </p:nvCxnSpPr>
        <p:spPr bwMode="auto">
          <a:xfrm>
            <a:off x="5235578" y="3333645"/>
            <a:ext cx="792" cy="412065"/>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16" name="Rectangle 41"/>
          <p:cNvSpPr>
            <a:spLocks noChangeArrowheads="1"/>
          </p:cNvSpPr>
          <p:nvPr/>
        </p:nvSpPr>
        <p:spPr bwMode="auto">
          <a:xfrm>
            <a:off x="514504" y="147524"/>
            <a:ext cx="7801912" cy="523220"/>
          </a:xfrm>
          <a:prstGeom prst="rect">
            <a:avLst/>
          </a:prstGeom>
          <a:noFill/>
          <a:ln w="9525">
            <a:noFill/>
            <a:miter lim="800000"/>
            <a:headEnd/>
            <a:tailEnd/>
          </a:ln>
        </p:spPr>
        <p:txBody>
          <a:bodyPr wrap="square">
            <a:spAutoFit/>
          </a:bodyPr>
          <a:lstStyle/>
          <a:p>
            <a:r>
              <a:rPr lang="en-US" sz="2800" b="1" kern="0" dirty="0" smtClean="0">
                <a:solidFill>
                  <a:srgbClr val="C00000"/>
                </a:solidFill>
                <a:latin typeface="Arial Narrow" pitchFamily="34" charset="0"/>
              </a:rPr>
              <a:t>Open-E DSS V7 Active-Active </a:t>
            </a:r>
            <a:r>
              <a:rPr lang="en-US" sz="2800" b="1" kern="0" dirty="0" err="1" smtClean="0">
                <a:solidFill>
                  <a:srgbClr val="C00000"/>
                </a:solidFill>
                <a:latin typeface="Arial Narrow" pitchFamily="34" charset="0"/>
              </a:rPr>
              <a:t>iSCSI</a:t>
            </a:r>
            <a:r>
              <a:rPr lang="en-US" sz="2800" b="1" kern="0" dirty="0" smtClean="0">
                <a:solidFill>
                  <a:srgbClr val="C00000"/>
                </a:solidFill>
                <a:latin typeface="Arial Narrow" pitchFamily="34" charset="0"/>
              </a:rPr>
              <a:t> Failover</a:t>
            </a:r>
            <a:endParaRPr lang="en-US" sz="2800" b="1" kern="0" dirty="0">
              <a:solidFill>
                <a:srgbClr val="C00000"/>
              </a:solidFill>
              <a:latin typeface="Arial Narrow" pitchFamily="34" charset="0"/>
            </a:endParaRPr>
          </a:p>
        </p:txBody>
      </p:sp>
      <p:sp>
        <p:nvSpPr>
          <p:cNvPr id="17" name="Prostokąt 114"/>
          <p:cNvSpPr>
            <a:spLocks noChangeArrowheads="1"/>
          </p:cNvSpPr>
          <p:nvPr/>
        </p:nvSpPr>
        <p:spPr bwMode="auto">
          <a:xfrm>
            <a:off x="6400800" y="3257911"/>
            <a:ext cx="2609850" cy="2993420"/>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cxnSp>
        <p:nvCxnSpPr>
          <p:cNvPr id="18" name="Straight Connector 41"/>
          <p:cNvCxnSpPr>
            <a:cxnSpLocks noChangeShapeType="1"/>
          </p:cNvCxnSpPr>
          <p:nvPr/>
        </p:nvCxnSpPr>
        <p:spPr bwMode="auto">
          <a:xfrm rot="10800000" flipV="1">
            <a:off x="4695826" y="2607318"/>
            <a:ext cx="607079" cy="361"/>
          </a:xfrm>
          <a:prstGeom prst="line">
            <a:avLst/>
          </a:prstGeom>
          <a:noFill/>
          <a:ln w="12700" algn="ctr">
            <a:solidFill>
              <a:schemeClr val="bg2"/>
            </a:solidFill>
            <a:round/>
            <a:headEnd/>
            <a:tailEnd/>
          </a:ln>
        </p:spPr>
      </p:cxnSp>
      <p:sp>
        <p:nvSpPr>
          <p:cNvPr id="19" name="Prostokąt 95"/>
          <p:cNvSpPr>
            <a:spLocks noChangeArrowheads="1"/>
          </p:cNvSpPr>
          <p:nvPr/>
        </p:nvSpPr>
        <p:spPr bwMode="auto">
          <a:xfrm>
            <a:off x="114300" y="3283185"/>
            <a:ext cx="2609850" cy="2981137"/>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sp>
        <p:nvSpPr>
          <p:cNvPr id="20" name="Rectangle 1"/>
          <p:cNvSpPr>
            <a:spLocks noChangeArrowheads="1"/>
          </p:cNvSpPr>
          <p:nvPr/>
        </p:nvSpPr>
        <p:spPr bwMode="auto">
          <a:xfrm>
            <a:off x="7484171" y="2575298"/>
            <a:ext cx="1722437"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(DSS</a:t>
            </a:r>
            <a:r>
              <a:rPr lang="pl-PL" sz="1200" b="1" dirty="0">
                <a:solidFill>
                  <a:schemeClr val="accent2"/>
                </a:solidFill>
                <a:latin typeface="Arial Narrow" pitchFamily="34" charset="0"/>
                <a:ea typeface="Calibri" pitchFamily="34" charset="0"/>
                <a:cs typeface="Times New Roman" pitchFamily="18" charset="0"/>
              </a:rPr>
              <a:t>2</a:t>
            </a:r>
            <a:r>
              <a:rPr lang="en-US" sz="1200" b="1" dirty="0">
                <a:solidFill>
                  <a:schemeClr val="accent2"/>
                </a:solidFill>
                <a:latin typeface="Arial Narrow" pitchFamily="34" charset="0"/>
                <a:ea typeface="Calibri" pitchFamily="34" charset="0"/>
                <a:cs typeface="Times New Roman" pitchFamily="18" charset="0"/>
              </a:rPr>
              <a:t>)</a:t>
            </a:r>
          </a:p>
          <a:p>
            <a:r>
              <a:rPr lang="en-US" sz="1600" b="1" dirty="0">
                <a:solidFill>
                  <a:srgbClr val="800000"/>
                </a:solidFill>
                <a:latin typeface="Arial Narrow" pitchFamily="34" charset="0"/>
                <a:ea typeface="Calibri" pitchFamily="34" charset="0"/>
                <a:cs typeface="Times New Roman" pitchFamily="18" charset="0"/>
              </a:rPr>
              <a:t>node-b</a:t>
            </a:r>
            <a:endParaRPr lang="pl-PL" sz="1600" b="1" dirty="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:192.168.10.2</a:t>
            </a:r>
            <a:r>
              <a:rPr lang="en-US" sz="1200" dirty="0" smtClean="0">
                <a:solidFill>
                  <a:schemeClr val="accent2"/>
                </a:solidFill>
                <a:latin typeface="Arial Narrow" pitchFamily="34" charset="0"/>
                <a:ea typeface="Calibri" pitchFamily="34" charset="0"/>
                <a:cs typeface="Times New Roman" pitchFamily="18" charset="0"/>
              </a:rPr>
              <a:t>21</a:t>
            </a:r>
            <a:endParaRPr lang="en-US" sz="1200" dirty="0">
              <a:solidFill>
                <a:schemeClr val="accent2"/>
              </a:solidFill>
              <a:latin typeface="Arial Narrow" pitchFamily="34" charset="0"/>
              <a:ea typeface="Calibri" pitchFamily="34" charset="0"/>
              <a:cs typeface="Times New Roman" pitchFamily="18" charset="0"/>
            </a:endParaRPr>
          </a:p>
        </p:txBody>
      </p:sp>
      <p:sp>
        <p:nvSpPr>
          <p:cNvPr id="21" name="Rectangle 1"/>
          <p:cNvSpPr>
            <a:spLocks noChangeArrowheads="1"/>
          </p:cNvSpPr>
          <p:nvPr/>
        </p:nvSpPr>
        <p:spPr bwMode="auto">
          <a:xfrm>
            <a:off x="35860" y="2575299"/>
            <a:ext cx="1878013"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(DSS</a:t>
            </a:r>
            <a:r>
              <a:rPr lang="pl-PL" sz="1200" b="1" dirty="0">
                <a:solidFill>
                  <a:schemeClr val="accent2"/>
                </a:solidFill>
                <a:latin typeface="Arial Narrow" pitchFamily="34" charset="0"/>
                <a:ea typeface="Calibri" pitchFamily="34" charset="0"/>
                <a:cs typeface="Times New Roman" pitchFamily="18" charset="0"/>
              </a:rPr>
              <a:t>1</a:t>
            </a:r>
            <a:r>
              <a:rPr lang="en-US" sz="1200" b="1" dirty="0">
                <a:solidFill>
                  <a:schemeClr val="accent2"/>
                </a:solidFill>
                <a:latin typeface="Arial Narrow" pitchFamily="34" charset="0"/>
                <a:ea typeface="Calibri" pitchFamily="34" charset="0"/>
                <a:cs typeface="Times New Roman" pitchFamily="18" charset="0"/>
              </a:rPr>
              <a:t>)</a:t>
            </a:r>
          </a:p>
          <a:p>
            <a:r>
              <a:rPr lang="en-US" sz="1600" b="1" dirty="0">
                <a:solidFill>
                  <a:srgbClr val="008000"/>
                </a:solidFill>
                <a:latin typeface="Arial Narrow" pitchFamily="34" charset="0"/>
                <a:ea typeface="Calibri" pitchFamily="34" charset="0"/>
                <a:cs typeface="Times New Roman" pitchFamily="18" charset="0"/>
              </a:rPr>
              <a:t>node-a</a:t>
            </a:r>
            <a:endParaRPr lang="pl-PL" sz="1600" dirty="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:192.168.10.220</a:t>
            </a:r>
            <a:endParaRPr lang="en-US" sz="1200" dirty="0">
              <a:solidFill>
                <a:schemeClr val="accent2"/>
              </a:solidFill>
              <a:latin typeface="Arial Narrow" pitchFamily="34" charset="0"/>
              <a:ea typeface="Calibri" pitchFamily="34" charset="0"/>
              <a:cs typeface="Times New Roman" pitchFamily="18" charset="0"/>
            </a:endParaRPr>
          </a:p>
        </p:txBody>
      </p:sp>
      <p:pic>
        <p:nvPicPr>
          <p:cNvPr id="22" name="Picture 28"/>
          <p:cNvPicPr>
            <a:picLocks noChangeAspect="1" noChangeArrowheads="1"/>
          </p:cNvPicPr>
          <p:nvPr/>
        </p:nvPicPr>
        <p:blipFill>
          <a:blip r:embed="rId3" cstate="print"/>
          <a:srcRect/>
          <a:stretch>
            <a:fillRect/>
          </a:stretch>
        </p:blipFill>
        <p:spPr bwMode="auto">
          <a:xfrm>
            <a:off x="7488000" y="5430460"/>
            <a:ext cx="460800" cy="252000"/>
          </a:xfrm>
          <a:prstGeom prst="rect">
            <a:avLst/>
          </a:prstGeom>
          <a:noFill/>
          <a:ln w="9525">
            <a:noFill/>
            <a:round/>
            <a:headEnd/>
            <a:tailEnd/>
          </a:ln>
        </p:spPr>
      </p:pic>
      <p:sp>
        <p:nvSpPr>
          <p:cNvPr id="23" name="Text Box 7"/>
          <p:cNvSpPr txBox="1">
            <a:spLocks noChangeArrowheads="1"/>
          </p:cNvSpPr>
          <p:nvPr/>
        </p:nvSpPr>
        <p:spPr bwMode="auto">
          <a:xfrm>
            <a:off x="7943027" y="5447066"/>
            <a:ext cx="1133673" cy="2002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r>
              <a:rPr lang="pl-PL" sz="800" b="1" dirty="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24" name="Text Box 7"/>
          <p:cNvSpPr txBox="1">
            <a:spLocks noChangeArrowheads="1"/>
          </p:cNvSpPr>
          <p:nvPr/>
        </p:nvSpPr>
        <p:spPr bwMode="auto">
          <a:xfrm>
            <a:off x="124663" y="5437338"/>
            <a:ext cx="1134969" cy="2100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endParaRPr lang="en-GB" sz="800" b="1" dirty="0">
              <a:solidFill>
                <a:srgbClr val="666666"/>
              </a:solidFill>
              <a:latin typeface="Arial Narrow" pitchFamily="34" charset="0"/>
            </a:endParaRPr>
          </a:p>
        </p:txBody>
      </p:sp>
      <p:pic>
        <p:nvPicPr>
          <p:cNvPr id="25" name="Picture 28"/>
          <p:cNvPicPr>
            <a:picLocks noChangeAspect="1" noChangeArrowheads="1"/>
          </p:cNvPicPr>
          <p:nvPr/>
        </p:nvPicPr>
        <p:blipFill>
          <a:blip r:embed="rId3" cstate="print"/>
          <a:srcRect/>
          <a:stretch>
            <a:fillRect/>
          </a:stretch>
        </p:blipFill>
        <p:spPr bwMode="auto">
          <a:xfrm>
            <a:off x="1188000" y="5412681"/>
            <a:ext cx="460800" cy="252000"/>
          </a:xfrm>
          <a:prstGeom prst="rect">
            <a:avLst/>
          </a:prstGeom>
          <a:noFill/>
          <a:ln w="9525">
            <a:noFill/>
            <a:round/>
            <a:headEnd/>
            <a:tailEnd/>
          </a:ln>
        </p:spPr>
      </p:pic>
      <p:sp>
        <p:nvSpPr>
          <p:cNvPr id="26" name="Rectangle 1"/>
          <p:cNvSpPr>
            <a:spLocks noChangeArrowheads="1"/>
          </p:cNvSpPr>
          <p:nvPr/>
        </p:nvSpPr>
        <p:spPr bwMode="auto">
          <a:xfrm>
            <a:off x="2724150" y="5799896"/>
            <a:ext cx="3661829" cy="246221"/>
          </a:xfrm>
          <a:prstGeom prst="rect">
            <a:avLst/>
          </a:prstGeom>
          <a:noFill/>
          <a:ln w="9525">
            <a:noFill/>
            <a:miter lim="800000"/>
            <a:headEnd/>
            <a:tailEnd/>
          </a:ln>
        </p:spPr>
        <p:txBody>
          <a:bodyPr wrap="square" anchor="ctr">
            <a:spAutoFit/>
          </a:bodyPr>
          <a:lstStyle/>
          <a:p>
            <a:pPr algn="ctr"/>
            <a:r>
              <a:rPr lang="en-US" sz="1000" b="1" dirty="0">
                <a:solidFill>
                  <a:srgbClr val="00B050"/>
                </a:solidFill>
                <a:latin typeface="Arial Narrow" pitchFamily="34" charset="0"/>
                <a:ea typeface="Calibri" pitchFamily="34" charset="0"/>
                <a:cs typeface="Times New Roman" pitchFamily="18" charset="0"/>
              </a:rPr>
              <a:t>iSCSI</a:t>
            </a:r>
            <a:r>
              <a:rPr lang="pl-PL" sz="1000" b="1" dirty="0">
                <a:solidFill>
                  <a:srgbClr val="00B050"/>
                </a:solidFill>
                <a:latin typeface="Arial Narrow" pitchFamily="34" charset="0"/>
                <a:ea typeface="Calibri" pitchFamily="34" charset="0"/>
                <a:cs typeface="Times New Roman" pitchFamily="18" charset="0"/>
              </a:rPr>
              <a:t> </a:t>
            </a:r>
            <a:r>
              <a:rPr lang="en-US" sz="1000" b="1" dirty="0">
                <a:solidFill>
                  <a:srgbClr val="00B050"/>
                </a:solidFill>
                <a:latin typeface="Arial Narrow" pitchFamily="34" charset="0"/>
                <a:ea typeface="Calibri" pitchFamily="34" charset="0"/>
                <a:cs typeface="Times New Roman" pitchFamily="18" charset="0"/>
              </a:rPr>
              <a:t>Failover/Volume </a:t>
            </a:r>
            <a:r>
              <a:rPr lang="en-US" sz="1000" b="1" dirty="0" smtClean="0">
                <a:solidFill>
                  <a:srgbClr val="00B050"/>
                </a:solidFill>
                <a:latin typeface="Arial Narrow" pitchFamily="34" charset="0"/>
                <a:ea typeface="Calibri" pitchFamily="34" charset="0"/>
                <a:cs typeface="Times New Roman" pitchFamily="18" charset="0"/>
              </a:rPr>
              <a:t>Replication</a:t>
            </a:r>
            <a:r>
              <a:rPr lang="pl-PL" sz="1000" b="1" dirty="0" smtClean="0">
                <a:solidFill>
                  <a:srgbClr val="00B050"/>
                </a:solidFill>
                <a:latin typeface="Arial Narrow" pitchFamily="34" charset="0"/>
                <a:ea typeface="Calibri" pitchFamily="34" charset="0"/>
                <a:cs typeface="Times New Roman" pitchFamily="18" charset="0"/>
              </a:rPr>
              <a:t> (eth1)</a:t>
            </a:r>
            <a:endParaRPr lang="en-US" sz="1000" b="1" dirty="0">
              <a:solidFill>
                <a:srgbClr val="00B050"/>
              </a:solidFill>
              <a:latin typeface="Arial Narrow" pitchFamily="34" charset="0"/>
              <a:ea typeface="Calibri" pitchFamily="34" charset="0"/>
              <a:cs typeface="Times New Roman" pitchFamily="18" charset="0"/>
            </a:endParaRPr>
          </a:p>
        </p:txBody>
      </p:sp>
      <p:cxnSp>
        <p:nvCxnSpPr>
          <p:cNvPr id="27" name="Straight Arrow Connector 54"/>
          <p:cNvCxnSpPr>
            <a:cxnSpLocks noChangeShapeType="1"/>
          </p:cNvCxnSpPr>
          <p:nvPr/>
        </p:nvCxnSpPr>
        <p:spPr bwMode="auto">
          <a:xfrm flipV="1">
            <a:off x="2112738" y="6148484"/>
            <a:ext cx="4840323" cy="0"/>
          </a:xfrm>
          <a:prstGeom prst="straightConnector1">
            <a:avLst/>
          </a:prstGeom>
          <a:noFill/>
          <a:ln w="19050" algn="ctr">
            <a:solidFill>
              <a:srgbClr val="00B050"/>
            </a:solidFill>
            <a:prstDash val="sysDash"/>
            <a:round/>
            <a:headEnd/>
            <a:tailEnd type="arrow" w="med" len="med"/>
          </a:ln>
        </p:spPr>
      </p:cxnSp>
      <p:pic>
        <p:nvPicPr>
          <p:cNvPr id="28" name="Picture 15"/>
          <p:cNvPicPr>
            <a:picLocks noChangeAspect="1" noChangeArrowheads="1"/>
          </p:cNvPicPr>
          <p:nvPr/>
        </p:nvPicPr>
        <p:blipFill>
          <a:blip r:embed="rId4" cstate="print"/>
          <a:srcRect/>
          <a:stretch>
            <a:fillRect/>
          </a:stretch>
        </p:blipFill>
        <p:spPr bwMode="auto">
          <a:xfrm>
            <a:off x="7378289" y="5976386"/>
            <a:ext cx="330878" cy="252000"/>
          </a:xfrm>
          <a:prstGeom prst="rect">
            <a:avLst/>
          </a:prstGeom>
          <a:noFill/>
          <a:ln w="9525">
            <a:noFill/>
            <a:round/>
            <a:headEnd/>
            <a:tailEnd/>
          </a:ln>
        </p:spPr>
      </p:pic>
      <p:sp>
        <p:nvSpPr>
          <p:cNvPr id="29" name="Text Box 5"/>
          <p:cNvSpPr txBox="1">
            <a:spLocks noChangeArrowheads="1"/>
          </p:cNvSpPr>
          <p:nvPr/>
        </p:nvSpPr>
        <p:spPr bwMode="auto">
          <a:xfrm>
            <a:off x="8320333" y="6031358"/>
            <a:ext cx="779705" cy="22066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30" name="Picture 27"/>
          <p:cNvPicPr>
            <a:picLocks noChangeAspect="1" noChangeArrowheads="1"/>
          </p:cNvPicPr>
          <p:nvPr/>
        </p:nvPicPr>
        <p:blipFill>
          <a:blip r:embed="rId5" cstate="print"/>
          <a:srcRect/>
          <a:stretch>
            <a:fillRect/>
          </a:stretch>
        </p:blipFill>
        <p:spPr bwMode="auto">
          <a:xfrm>
            <a:off x="2052000" y="3060000"/>
            <a:ext cx="689272" cy="473874"/>
          </a:xfrm>
          <a:prstGeom prst="rect">
            <a:avLst/>
          </a:prstGeom>
          <a:noFill/>
          <a:ln w="9525">
            <a:noFill/>
            <a:round/>
            <a:headEnd/>
            <a:tailEnd/>
          </a:ln>
        </p:spPr>
      </p:pic>
      <p:pic>
        <p:nvPicPr>
          <p:cNvPr id="31" name="Picture 27"/>
          <p:cNvPicPr>
            <a:picLocks noChangeArrowheads="1"/>
          </p:cNvPicPr>
          <p:nvPr/>
        </p:nvPicPr>
        <p:blipFill>
          <a:blip r:embed="rId5" cstate="print"/>
          <a:srcRect/>
          <a:stretch>
            <a:fillRect/>
          </a:stretch>
        </p:blipFill>
        <p:spPr bwMode="auto">
          <a:xfrm>
            <a:off x="6837343" y="3060000"/>
            <a:ext cx="677069" cy="475789"/>
          </a:xfrm>
          <a:prstGeom prst="rect">
            <a:avLst/>
          </a:prstGeom>
          <a:noFill/>
          <a:ln w="9525">
            <a:noFill/>
            <a:round/>
            <a:headEnd/>
            <a:tailEnd/>
          </a:ln>
        </p:spPr>
      </p:pic>
      <p:sp>
        <p:nvSpPr>
          <p:cNvPr id="32" name="Rectangle 1"/>
          <p:cNvSpPr>
            <a:spLocks noChangeArrowheads="1"/>
          </p:cNvSpPr>
          <p:nvPr/>
        </p:nvSpPr>
        <p:spPr bwMode="auto">
          <a:xfrm>
            <a:off x="107504" y="3276000"/>
            <a:ext cx="1656184" cy="261610"/>
          </a:xfrm>
          <a:prstGeom prst="rect">
            <a:avLst/>
          </a:prstGeom>
          <a:noFill/>
          <a:ln w="9525">
            <a:noFill/>
            <a:miter lim="800000"/>
            <a:headEnd/>
            <a:tailEnd/>
          </a:ln>
          <a:effectLst/>
        </p:spPr>
        <p:txBody>
          <a:bodyPr wrap="square" anchor="ctr">
            <a:spAutoFit/>
          </a:bodyPr>
          <a:lstStyle/>
          <a:p>
            <a:pPr>
              <a:defRPr/>
            </a:pPr>
            <a:r>
              <a:rPr lang="en-US" sz="1100" b="1" dirty="0">
                <a:solidFill>
                  <a:schemeClr val="tx2">
                    <a:lumMod val="65000"/>
                    <a:lumOff val="35000"/>
                  </a:schemeClr>
                </a:solidFill>
                <a:latin typeface="Arial Narrow" pitchFamily="34" charset="0"/>
                <a:ea typeface="Calibri" pitchFamily="34" charset="0"/>
                <a:cs typeface="Times New Roman" pitchFamily="18" charset="0"/>
              </a:rPr>
              <a:t>RAID System </a:t>
            </a:r>
            <a:r>
              <a:rPr lang="en-US" sz="1100" b="1" dirty="0" smtClean="0">
                <a:solidFill>
                  <a:schemeClr val="tx2">
                    <a:lumMod val="65000"/>
                    <a:lumOff val="35000"/>
                  </a:schemeClr>
                </a:solidFill>
                <a:latin typeface="Arial Narrow" pitchFamily="34" charset="0"/>
                <a:ea typeface="Calibri" pitchFamily="34" charset="0"/>
                <a:cs typeface="Times New Roman" pitchFamily="18" charset="0"/>
              </a:rPr>
              <a:t>1</a:t>
            </a:r>
            <a:endParaRPr lang="en-US" sz="1000" b="1" dirty="0">
              <a:solidFill>
                <a:srgbClr val="0000FF"/>
              </a:solidFill>
              <a:latin typeface="Arial Narrow" pitchFamily="34" charset="0"/>
            </a:endParaRPr>
          </a:p>
        </p:txBody>
      </p:sp>
      <p:pic>
        <p:nvPicPr>
          <p:cNvPr id="33" name="Picture 22" descr="storage-server4(open)large.png"/>
          <p:cNvPicPr>
            <a:picLocks/>
          </p:cNvPicPr>
          <p:nvPr/>
        </p:nvPicPr>
        <p:blipFill>
          <a:blip r:embed="rId6" cstate="print"/>
          <a:srcRect/>
          <a:stretch>
            <a:fillRect/>
          </a:stretch>
        </p:blipFill>
        <p:spPr bwMode="auto">
          <a:xfrm>
            <a:off x="2483768" y="2772000"/>
            <a:ext cx="936000" cy="648000"/>
          </a:xfrm>
          <a:prstGeom prst="rect">
            <a:avLst/>
          </a:prstGeom>
          <a:noFill/>
          <a:ln w="9525">
            <a:noFill/>
            <a:miter lim="800000"/>
            <a:headEnd/>
            <a:tailEnd/>
          </a:ln>
        </p:spPr>
      </p:pic>
      <p:pic>
        <p:nvPicPr>
          <p:cNvPr id="36" name="Picture 28"/>
          <p:cNvPicPr>
            <a:picLocks noChangeAspect="1" noChangeArrowheads="1"/>
          </p:cNvPicPr>
          <p:nvPr/>
        </p:nvPicPr>
        <p:blipFill>
          <a:blip r:embed="rId7" cstate="print"/>
          <a:srcRect/>
          <a:stretch>
            <a:fillRect/>
          </a:stretch>
        </p:blipFill>
        <p:spPr bwMode="auto">
          <a:xfrm>
            <a:off x="4421108" y="6022152"/>
            <a:ext cx="460551" cy="252000"/>
          </a:xfrm>
          <a:prstGeom prst="rect">
            <a:avLst/>
          </a:prstGeom>
          <a:noFill/>
          <a:ln w="9525">
            <a:noFill/>
            <a:round/>
            <a:headEnd/>
            <a:tailEnd/>
          </a:ln>
        </p:spPr>
      </p:pic>
      <p:cxnSp>
        <p:nvCxnSpPr>
          <p:cNvPr id="37" name="Straight Connector 5"/>
          <p:cNvCxnSpPr/>
          <p:nvPr/>
        </p:nvCxnSpPr>
        <p:spPr bwMode="auto">
          <a:xfrm rot="16200000" flipH="1">
            <a:off x="3758744" y="3533842"/>
            <a:ext cx="17669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8" name="Straight Connector 5"/>
          <p:cNvCxnSpPr/>
          <p:nvPr/>
        </p:nvCxnSpPr>
        <p:spPr bwMode="auto">
          <a:xfrm rot="16200000" flipH="1">
            <a:off x="3236517" y="3561553"/>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9" name="Straight Connector 41"/>
          <p:cNvCxnSpPr>
            <a:cxnSpLocks noChangeShapeType="1"/>
          </p:cNvCxnSpPr>
          <p:nvPr/>
        </p:nvCxnSpPr>
        <p:spPr bwMode="auto">
          <a:xfrm rot="10800000">
            <a:off x="5582634" y="3858818"/>
            <a:ext cx="1193118" cy="234"/>
          </a:xfrm>
          <a:prstGeom prst="line">
            <a:avLst/>
          </a:prstGeom>
          <a:noFill/>
          <a:ln w="12700" algn="ctr">
            <a:solidFill>
              <a:schemeClr val="bg2"/>
            </a:solidFill>
            <a:round/>
            <a:headEnd/>
            <a:tailEnd/>
          </a:ln>
        </p:spPr>
      </p:cxnSp>
      <p:cxnSp>
        <p:nvCxnSpPr>
          <p:cNvPr id="40" name="Straight Connector 41"/>
          <p:cNvCxnSpPr>
            <a:cxnSpLocks noChangeShapeType="1"/>
          </p:cNvCxnSpPr>
          <p:nvPr/>
        </p:nvCxnSpPr>
        <p:spPr bwMode="auto">
          <a:xfrm rot="10800000">
            <a:off x="2469758" y="3808810"/>
            <a:ext cx="1018759" cy="215"/>
          </a:xfrm>
          <a:prstGeom prst="line">
            <a:avLst/>
          </a:prstGeom>
          <a:noFill/>
          <a:ln w="12700" algn="ctr">
            <a:solidFill>
              <a:schemeClr val="bg2"/>
            </a:solidFill>
            <a:round/>
            <a:headEnd/>
            <a:tailEnd/>
          </a:ln>
        </p:spPr>
      </p:cxnSp>
      <p:cxnSp>
        <p:nvCxnSpPr>
          <p:cNvPr id="41" name="Straight Connector 5"/>
          <p:cNvCxnSpPr/>
          <p:nvPr/>
        </p:nvCxnSpPr>
        <p:spPr bwMode="auto">
          <a:xfrm rot="16200000" flipH="1">
            <a:off x="5331974" y="3604641"/>
            <a:ext cx="51390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3" name="Straight Connector 5"/>
          <p:cNvCxnSpPr/>
          <p:nvPr/>
        </p:nvCxnSpPr>
        <p:spPr bwMode="auto">
          <a:xfrm rot="16200000" flipH="1">
            <a:off x="3588220" y="3553745"/>
            <a:ext cx="383248"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4" name="Straight Connector 5"/>
          <p:cNvCxnSpPr/>
          <p:nvPr/>
        </p:nvCxnSpPr>
        <p:spPr bwMode="auto">
          <a:xfrm rot="5400000">
            <a:off x="3817003" y="2772534"/>
            <a:ext cx="1768475" cy="1588"/>
          </a:xfrm>
          <a:prstGeom prst="straightConnector1">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45" name="Straight Connector 41"/>
          <p:cNvCxnSpPr>
            <a:cxnSpLocks noChangeShapeType="1"/>
          </p:cNvCxnSpPr>
          <p:nvPr/>
        </p:nvCxnSpPr>
        <p:spPr bwMode="auto">
          <a:xfrm rot="10800000">
            <a:off x="4714796" y="3569693"/>
            <a:ext cx="460110" cy="0"/>
          </a:xfrm>
          <a:prstGeom prst="line">
            <a:avLst/>
          </a:prstGeom>
          <a:noFill/>
          <a:ln w="12700" algn="ctr">
            <a:solidFill>
              <a:schemeClr val="bg2"/>
            </a:solidFill>
            <a:round/>
            <a:headEnd/>
            <a:tailEnd/>
          </a:ln>
        </p:spPr>
      </p:cxnSp>
      <p:cxnSp>
        <p:nvCxnSpPr>
          <p:cNvPr id="46" name="Straight Connector 41"/>
          <p:cNvCxnSpPr>
            <a:cxnSpLocks noChangeShapeType="1"/>
          </p:cNvCxnSpPr>
          <p:nvPr/>
        </p:nvCxnSpPr>
        <p:spPr bwMode="auto">
          <a:xfrm rot="10800000">
            <a:off x="3845719" y="3621004"/>
            <a:ext cx="850884" cy="0"/>
          </a:xfrm>
          <a:prstGeom prst="line">
            <a:avLst/>
          </a:prstGeom>
          <a:noFill/>
          <a:ln w="12700" algn="ctr">
            <a:solidFill>
              <a:schemeClr val="bg2"/>
            </a:solidFill>
            <a:round/>
            <a:headEnd/>
            <a:tailEnd/>
          </a:ln>
        </p:spPr>
      </p:cxnSp>
      <p:cxnSp>
        <p:nvCxnSpPr>
          <p:cNvPr id="47" name="Straight Connector 5"/>
          <p:cNvCxnSpPr/>
          <p:nvPr/>
        </p:nvCxnSpPr>
        <p:spPr bwMode="auto">
          <a:xfrm rot="16200000" flipH="1">
            <a:off x="5045204" y="3450757"/>
            <a:ext cx="248981"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8" name="Straight Connector 5"/>
          <p:cNvCxnSpPr/>
          <p:nvPr/>
        </p:nvCxnSpPr>
        <p:spPr bwMode="auto">
          <a:xfrm rot="5400000">
            <a:off x="5046773" y="2361655"/>
            <a:ext cx="5040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9" name="Rectangle 1"/>
          <p:cNvSpPr>
            <a:spLocks noChangeArrowheads="1"/>
          </p:cNvSpPr>
          <p:nvPr/>
        </p:nvSpPr>
        <p:spPr bwMode="auto">
          <a:xfrm>
            <a:off x="4709972" y="2289638"/>
            <a:ext cx="714375" cy="261937"/>
          </a:xfrm>
          <a:prstGeom prst="rect">
            <a:avLst/>
          </a:prstGeom>
          <a:noFill/>
          <a:ln w="9525">
            <a:noFill/>
            <a:miter lim="800000"/>
            <a:headEnd/>
            <a:tailEnd/>
          </a:ln>
        </p:spPr>
        <p:txBody>
          <a:bodyPr anchor="ctr">
            <a:spAutoFit/>
          </a:bodyPr>
          <a:lstStyle/>
          <a:p>
            <a:r>
              <a:rPr lang="en-US" sz="1100" b="1" dirty="0">
                <a:solidFill>
                  <a:srgbClr val="975D31"/>
                </a:solidFill>
                <a:latin typeface="Arial Narrow" pitchFamily="34" charset="0"/>
                <a:ea typeface="Calibri" pitchFamily="34" charset="0"/>
                <a:cs typeface="Times New Roman" pitchFamily="18" charset="0"/>
              </a:rPr>
              <a:t>Control</a:t>
            </a:r>
            <a:endParaRPr lang="en-US" sz="1800" b="1" dirty="0">
              <a:solidFill>
                <a:srgbClr val="975D31"/>
              </a:solidFill>
              <a:latin typeface="Arial Narrow" pitchFamily="34" charset="0"/>
              <a:ea typeface="Calibri" pitchFamily="34" charset="0"/>
              <a:cs typeface="Times New Roman" pitchFamily="18" charset="0"/>
            </a:endParaRPr>
          </a:p>
        </p:txBody>
      </p:sp>
      <p:sp>
        <p:nvSpPr>
          <p:cNvPr id="50" name="Rectangle 1"/>
          <p:cNvSpPr>
            <a:spLocks noChangeArrowheads="1"/>
          </p:cNvSpPr>
          <p:nvPr/>
        </p:nvSpPr>
        <p:spPr bwMode="auto">
          <a:xfrm>
            <a:off x="6012160" y="1843026"/>
            <a:ext cx="2880320" cy="461665"/>
          </a:xfrm>
          <a:prstGeom prst="rect">
            <a:avLst/>
          </a:prstGeom>
          <a:noFill/>
          <a:ln w="9525">
            <a:noFill/>
            <a:miter lim="800000"/>
            <a:headEnd/>
            <a:tailEnd/>
          </a:ln>
        </p:spPr>
        <p:txBody>
          <a:bodyPr wrap="square" anchor="ctr">
            <a:spAutoFit/>
          </a:bodyPr>
          <a:lstStyle/>
          <a:p>
            <a:r>
              <a:rPr lang="pl-PL" sz="1200" b="1" dirty="0">
                <a:solidFill>
                  <a:schemeClr val="accent2"/>
                </a:solidFill>
                <a:latin typeface="Arial Narrow" pitchFamily="34" charset="0"/>
                <a:ea typeface="Calibri" pitchFamily="34" charset="0"/>
                <a:cs typeface="Times New Roman" pitchFamily="18" charset="0"/>
              </a:rPr>
              <a:t>PING </a:t>
            </a:r>
            <a:r>
              <a:rPr lang="pl-PL" sz="1200" b="1" dirty="0" smtClean="0">
                <a:solidFill>
                  <a:schemeClr val="accent2"/>
                </a:solidFill>
                <a:latin typeface="Arial Narrow" pitchFamily="34" charset="0"/>
                <a:ea typeface="Calibri" pitchFamily="34" charset="0"/>
                <a:cs typeface="Times New Roman" pitchFamily="18" charset="0"/>
              </a:rPr>
              <a:t>NODES</a:t>
            </a:r>
            <a:endParaRPr lang="pl-PL" sz="1200" b="1" dirty="0">
              <a:solidFill>
                <a:schemeClr val="accent2"/>
              </a:solidFill>
              <a:latin typeface="Arial Narrow" pitchFamily="34" charset="0"/>
              <a:ea typeface="Calibri" pitchFamily="34" charset="0"/>
              <a:cs typeface="Times New Roman" pitchFamily="18" charset="0"/>
            </a:endParaRPr>
          </a:p>
          <a:p>
            <a:r>
              <a:rPr lang="pl-PL" sz="1200" dirty="0" smtClean="0">
                <a:solidFill>
                  <a:schemeClr val="accent2"/>
                </a:solidFill>
                <a:latin typeface="Arial Narrow" pitchFamily="34" charset="0"/>
                <a:ea typeface="Calibri" pitchFamily="34" charset="0"/>
                <a:cs typeface="Times New Roman" pitchFamily="18" charset="0"/>
              </a:rPr>
              <a:t>IP </a:t>
            </a:r>
            <a:r>
              <a:rPr lang="en-US" sz="1200" dirty="0" smtClean="0">
                <a:solidFill>
                  <a:schemeClr val="accent2"/>
                </a:solidFill>
                <a:latin typeface="Arial Narrow" pitchFamily="34" charset="0"/>
                <a:ea typeface="Calibri" pitchFamily="34" charset="0"/>
                <a:cs typeface="Times New Roman" pitchFamily="18" charset="0"/>
              </a:rPr>
              <a:t>Address</a:t>
            </a:r>
            <a:r>
              <a:rPr lang="pl-PL" sz="1200" dirty="0" smtClean="0">
                <a:solidFill>
                  <a:schemeClr val="accent2"/>
                </a:solidFill>
                <a:latin typeface="Arial Narrow" pitchFamily="34" charset="0"/>
                <a:ea typeface="Calibri" pitchFamily="34" charset="0"/>
                <a:cs typeface="Times New Roman" pitchFamily="18" charset="0"/>
              </a:rPr>
              <a:t>es</a:t>
            </a:r>
            <a:r>
              <a:rPr lang="en-US" sz="1200" dirty="0" smtClean="0">
                <a:solidFill>
                  <a:schemeClr val="accent2"/>
                </a:solidFill>
                <a:latin typeface="Arial Narrow" pitchFamily="34" charset="0"/>
                <a:ea typeface="Calibri" pitchFamily="34" charset="0"/>
                <a:cs typeface="Times New Roman" pitchFamily="18" charset="0"/>
              </a:rPr>
              <a:t> </a:t>
            </a:r>
            <a:r>
              <a:rPr lang="pl-PL" sz="1200" dirty="0" smtClean="0">
                <a:solidFill>
                  <a:schemeClr val="accent2"/>
                </a:solidFill>
                <a:latin typeface="Arial Narrow" pitchFamily="34" charset="0"/>
                <a:ea typeface="Calibri" pitchFamily="34" charset="0"/>
                <a:cs typeface="Times New Roman" pitchFamily="18" charset="0"/>
              </a:rPr>
              <a:t>: 192.168.12.107, 192.168.13.107</a:t>
            </a:r>
            <a:endParaRPr lang="en-US" sz="1200" dirty="0">
              <a:solidFill>
                <a:schemeClr val="accent2"/>
              </a:solidFill>
              <a:latin typeface="Arial Narrow" pitchFamily="34" charset="0"/>
              <a:ea typeface="Calibri" pitchFamily="34" charset="0"/>
              <a:cs typeface="Times New Roman" pitchFamily="18" charset="0"/>
            </a:endParaRPr>
          </a:p>
        </p:txBody>
      </p:sp>
      <p:sp>
        <p:nvSpPr>
          <p:cNvPr id="51" name="Rectangle 1"/>
          <p:cNvSpPr>
            <a:spLocks noChangeArrowheads="1"/>
          </p:cNvSpPr>
          <p:nvPr/>
        </p:nvSpPr>
        <p:spPr bwMode="auto">
          <a:xfrm>
            <a:off x="3587263" y="4777222"/>
            <a:ext cx="1895000" cy="484748"/>
          </a:xfrm>
          <a:prstGeom prst="rect">
            <a:avLst/>
          </a:prstGeom>
          <a:noFill/>
          <a:ln w="9525">
            <a:noFill/>
            <a:miter lim="800000"/>
            <a:headEnd/>
            <a:tailEnd/>
          </a:ln>
        </p:spPr>
        <p:txBody>
          <a:bodyPr wrap="square" anchor="ctr">
            <a:spAutoFit/>
          </a:bodyPr>
          <a:lstStyle/>
          <a:p>
            <a:pPr algn="ctr"/>
            <a:r>
              <a:rPr lang="en-US" sz="850" dirty="0" smtClean="0">
                <a:solidFill>
                  <a:schemeClr val="accent2"/>
                </a:solidFill>
                <a:latin typeface="Arial Narrow" pitchFamily="34" charset="0"/>
                <a:ea typeface="Calibri" pitchFamily="34" charset="0"/>
                <a:cs typeface="Times New Roman" pitchFamily="18" charset="0"/>
              </a:rPr>
              <a:t>Resources</a:t>
            </a:r>
            <a:r>
              <a:rPr lang="pl-PL" sz="850" dirty="0" smtClean="0">
                <a:solidFill>
                  <a:schemeClr val="accent2"/>
                </a:solidFill>
                <a:latin typeface="Arial Narrow" pitchFamily="34" charset="0"/>
                <a:ea typeface="Calibri" pitchFamily="34" charset="0"/>
                <a:cs typeface="Times New Roman" pitchFamily="18" charset="0"/>
              </a:rPr>
              <a:t> Pools and Virtual </a:t>
            </a:r>
            <a:r>
              <a:rPr lang="en-US" sz="850" dirty="0" smtClean="0">
                <a:solidFill>
                  <a:schemeClr val="accent2"/>
                </a:solidFill>
                <a:latin typeface="Arial Narrow" pitchFamily="34" charset="0"/>
                <a:ea typeface="Calibri" pitchFamily="34" charset="0"/>
                <a:cs typeface="Times New Roman" pitchFamily="18" charset="0"/>
              </a:rPr>
              <a:t>IP Address</a:t>
            </a:r>
            <a:r>
              <a:rPr lang="pl-PL" sz="850" dirty="0" smtClean="0">
                <a:solidFill>
                  <a:schemeClr val="accent2"/>
                </a:solidFill>
                <a:latin typeface="Arial Narrow" pitchFamily="34" charset="0"/>
                <a:ea typeface="Calibri" pitchFamily="34" charset="0"/>
                <a:cs typeface="Times New Roman" pitchFamily="18" charset="0"/>
              </a:rPr>
              <a:t>es:</a:t>
            </a:r>
          </a:p>
          <a:p>
            <a:pPr algn="ctr"/>
            <a:r>
              <a:rPr lang="pl-PL" sz="850" dirty="0" smtClean="0">
                <a:solidFill>
                  <a:schemeClr val="accent2"/>
                </a:solidFill>
                <a:latin typeface="Arial Narrow" pitchFamily="34" charset="0"/>
                <a:ea typeface="Calibri" pitchFamily="34" charset="0"/>
                <a:cs typeface="Times New Roman" pitchFamily="18" charset="0"/>
              </a:rPr>
              <a:t>Node-a 192.168.21.100;  iSCSI Target 0</a:t>
            </a:r>
          </a:p>
          <a:p>
            <a:pPr algn="ctr"/>
            <a:r>
              <a:rPr lang="pl-PL" sz="850" dirty="0" smtClean="0">
                <a:solidFill>
                  <a:schemeClr val="accent2"/>
                </a:solidFill>
                <a:latin typeface="Arial Narrow" pitchFamily="34" charset="0"/>
                <a:ea typeface="Calibri" pitchFamily="34" charset="0"/>
                <a:cs typeface="Times New Roman" pitchFamily="18" charset="0"/>
              </a:rPr>
              <a:t>Node-b 192.168.22.100;  iSCSI Target 1</a:t>
            </a:r>
            <a:endParaRPr lang="en-US" sz="850" dirty="0">
              <a:solidFill>
                <a:schemeClr val="accent2"/>
              </a:solidFill>
              <a:latin typeface="Arial Narrow" pitchFamily="34" charset="0"/>
              <a:ea typeface="Calibri" pitchFamily="34" charset="0"/>
              <a:cs typeface="Times New Roman" pitchFamily="18" charset="0"/>
            </a:endParaRPr>
          </a:p>
        </p:txBody>
      </p:sp>
      <p:sp>
        <p:nvSpPr>
          <p:cNvPr id="52" name="Text Box 7"/>
          <p:cNvSpPr txBox="1">
            <a:spLocks noChangeArrowheads="1"/>
          </p:cNvSpPr>
          <p:nvPr/>
        </p:nvSpPr>
        <p:spPr bwMode="auto">
          <a:xfrm>
            <a:off x="142844" y="4393039"/>
            <a:ext cx="2124900" cy="48997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Multipath</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r>
              <a:rPr lang="pl-PL" sz="800" dirty="0" smtClean="0">
                <a:solidFill>
                  <a:schemeClr val="accent2"/>
                </a:solidFill>
                <a:latin typeface="Arial Narrow" pitchFamily="34" charset="0"/>
                <a:ea typeface="Calibri" pitchFamily="34" charset="0"/>
                <a:cs typeface="Times New Roman" pitchFamily="18" charset="0"/>
              </a:rPr>
              <a:t>IP:192.168.12.220     </a:t>
            </a:r>
            <a:r>
              <a:rPr lang="pl-PL" sz="1100" b="1" dirty="0" smtClean="0">
                <a:solidFill>
                  <a:srgbClr val="666666"/>
                </a:solidFill>
                <a:latin typeface="Arial Narrow" pitchFamily="34" charset="0"/>
              </a:rPr>
              <a:t>eth2</a:t>
            </a:r>
            <a:endParaRPr lang="en-US" sz="1100" b="1" dirty="0">
              <a:solidFill>
                <a:srgbClr val="666666"/>
              </a:solidFill>
              <a:latin typeface="Arial Narrow" pitchFamily="34" charset="0"/>
            </a:endParaRPr>
          </a:p>
        </p:txBody>
      </p:sp>
      <p:sp>
        <p:nvSpPr>
          <p:cNvPr id="53" name="Text Box 7"/>
          <p:cNvSpPr txBox="1">
            <a:spLocks noChangeArrowheads="1"/>
          </p:cNvSpPr>
          <p:nvPr/>
        </p:nvSpPr>
        <p:spPr bwMode="auto">
          <a:xfrm>
            <a:off x="957978" y="3661164"/>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54" name="Text Box 7"/>
          <p:cNvSpPr txBox="1">
            <a:spLocks noChangeArrowheads="1"/>
          </p:cNvSpPr>
          <p:nvPr/>
        </p:nvSpPr>
        <p:spPr bwMode="auto">
          <a:xfrm>
            <a:off x="3799538" y="2995154"/>
            <a:ext cx="648071" cy="216024"/>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1</a:t>
            </a:r>
            <a:endParaRPr lang="en-US" sz="1100" b="1" dirty="0">
              <a:solidFill>
                <a:srgbClr val="666666"/>
              </a:solidFill>
              <a:latin typeface="Arial Narrow" pitchFamily="34" charset="0"/>
            </a:endParaRPr>
          </a:p>
        </p:txBody>
      </p:sp>
      <p:sp>
        <p:nvSpPr>
          <p:cNvPr id="55" name="Text Box 7"/>
          <p:cNvSpPr txBox="1">
            <a:spLocks noChangeArrowheads="1"/>
          </p:cNvSpPr>
          <p:nvPr/>
        </p:nvSpPr>
        <p:spPr bwMode="auto">
          <a:xfrm>
            <a:off x="5280822" y="2997535"/>
            <a:ext cx="720080" cy="22009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2</a:t>
            </a:r>
            <a:endParaRPr lang="en-US" sz="1100" b="1" dirty="0">
              <a:solidFill>
                <a:srgbClr val="666666"/>
              </a:solidFill>
              <a:latin typeface="Arial Narrow" pitchFamily="34" charset="0"/>
            </a:endParaRPr>
          </a:p>
        </p:txBody>
      </p:sp>
      <p:sp>
        <p:nvSpPr>
          <p:cNvPr id="56" name="TextBox 69"/>
          <p:cNvSpPr txBox="1"/>
          <p:nvPr/>
        </p:nvSpPr>
        <p:spPr>
          <a:xfrm rot="16200000">
            <a:off x="4357485" y="2238485"/>
            <a:ext cx="500458" cy="215444"/>
          </a:xfrm>
          <a:prstGeom prst="rect">
            <a:avLst/>
          </a:prstGeom>
          <a:noFill/>
          <a:ln w="38100">
            <a:noFill/>
          </a:ln>
        </p:spPr>
        <p:txBody>
          <a:bodyPr>
            <a:spAutoFit/>
            <a:scene3d>
              <a:camera prst="orthographicFront">
                <a:rot lat="0" lon="0" rev="0"/>
              </a:camera>
              <a:lightRig rig="threePt" dir="t"/>
            </a:scene3d>
          </a:bodyPr>
          <a:lstStyle/>
          <a:p>
            <a:pPr>
              <a:defRPr/>
            </a:pPr>
            <a:r>
              <a:rPr lang="de-DE" sz="800" b="1" dirty="0">
                <a:solidFill>
                  <a:schemeClr val="accent3">
                    <a:lumMod val="50000"/>
                  </a:schemeClr>
                </a:solidFill>
                <a:latin typeface="Univers 57 Condensed" pitchFamily="34" charset="0"/>
              </a:rPr>
              <a:t>LAN</a:t>
            </a:r>
          </a:p>
        </p:txBody>
      </p:sp>
      <p:sp>
        <p:nvSpPr>
          <p:cNvPr id="58" name="Rectangle 1"/>
          <p:cNvSpPr>
            <a:spLocks noChangeArrowheads="1"/>
          </p:cNvSpPr>
          <p:nvPr/>
        </p:nvSpPr>
        <p:spPr bwMode="auto">
          <a:xfrm>
            <a:off x="74645" y="3901673"/>
            <a:ext cx="2453646" cy="504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 </a:t>
            </a:r>
          </a:p>
          <a:p>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IP:192.168.11.220    </a:t>
            </a:r>
            <a:r>
              <a:rPr lang="pl-PL" sz="1100" b="1" dirty="0" smtClean="0">
                <a:solidFill>
                  <a:srgbClr val="666666"/>
                </a:solidFill>
                <a:latin typeface="Arial Narrow" pitchFamily="34" charset="0"/>
              </a:rPr>
              <a:t>eth1</a:t>
            </a:r>
            <a:endParaRPr lang="en-US" sz="800" dirty="0">
              <a:solidFill>
                <a:schemeClr val="accent2"/>
              </a:solidFill>
              <a:latin typeface="Arial Narrow" pitchFamily="34" charset="0"/>
              <a:ea typeface="Calibri" pitchFamily="34" charset="0"/>
              <a:cs typeface="Times New Roman" pitchFamily="18" charset="0"/>
            </a:endParaRPr>
          </a:p>
        </p:txBody>
      </p:sp>
      <p:sp>
        <p:nvSpPr>
          <p:cNvPr id="59" name="Rectangle 1"/>
          <p:cNvSpPr>
            <a:spLocks noChangeArrowheads="1"/>
          </p:cNvSpPr>
          <p:nvPr/>
        </p:nvSpPr>
        <p:spPr bwMode="auto">
          <a:xfrm>
            <a:off x="121299" y="3526900"/>
            <a:ext cx="2146446" cy="396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IP:192.168.10.220     </a:t>
            </a:r>
            <a:r>
              <a:rPr lang="pl-PL" sz="1100" b="1" dirty="0" smtClean="0">
                <a:solidFill>
                  <a:srgbClr val="666666"/>
                </a:solidFill>
                <a:latin typeface="Arial Narrow" pitchFamily="34" charset="0"/>
              </a:rPr>
              <a:t>eth0</a:t>
            </a:r>
            <a:endParaRPr lang="en-US" sz="1100" b="1" dirty="0" smtClean="0">
              <a:solidFill>
                <a:srgbClr val="666666"/>
              </a:solidFill>
              <a:latin typeface="Arial Narrow" pitchFamily="34" charset="0"/>
            </a:endParaRPr>
          </a:p>
        </p:txBody>
      </p:sp>
      <p:pic>
        <p:nvPicPr>
          <p:cNvPr id="60" name="Picture 23"/>
          <p:cNvPicPr>
            <a:picLocks noChangeAspect="1" noChangeArrowheads="1"/>
          </p:cNvPicPr>
          <p:nvPr/>
        </p:nvPicPr>
        <p:blipFill>
          <a:blip r:embed="rId8" cstate="print"/>
          <a:srcRect/>
          <a:stretch>
            <a:fillRect/>
          </a:stretch>
        </p:blipFill>
        <p:spPr bwMode="auto">
          <a:xfrm>
            <a:off x="2232025" y="3598836"/>
            <a:ext cx="429861" cy="324000"/>
          </a:xfrm>
          <a:prstGeom prst="rect">
            <a:avLst/>
          </a:prstGeom>
          <a:noFill/>
          <a:ln w="9525">
            <a:noFill/>
            <a:round/>
            <a:headEnd/>
            <a:tailEnd/>
          </a:ln>
        </p:spPr>
      </p:pic>
      <p:pic>
        <p:nvPicPr>
          <p:cNvPr id="61" name="Picture 23"/>
          <p:cNvPicPr>
            <a:picLocks noChangeAspect="1" noChangeArrowheads="1"/>
          </p:cNvPicPr>
          <p:nvPr/>
        </p:nvPicPr>
        <p:blipFill>
          <a:blip r:embed="rId8" cstate="print"/>
          <a:srcRect/>
          <a:stretch>
            <a:fillRect/>
          </a:stretch>
        </p:blipFill>
        <p:spPr bwMode="auto">
          <a:xfrm>
            <a:off x="6480000" y="3662295"/>
            <a:ext cx="429861" cy="324000"/>
          </a:xfrm>
          <a:prstGeom prst="rect">
            <a:avLst/>
          </a:prstGeom>
          <a:noFill/>
          <a:ln w="9525">
            <a:noFill/>
            <a:round/>
            <a:headEnd/>
            <a:tailEnd/>
          </a:ln>
        </p:spPr>
      </p:pic>
      <p:cxnSp>
        <p:nvCxnSpPr>
          <p:cNvPr id="63" name="Straight Connector 41"/>
          <p:cNvCxnSpPr>
            <a:cxnSpLocks noChangeShapeType="1"/>
          </p:cNvCxnSpPr>
          <p:nvPr/>
        </p:nvCxnSpPr>
        <p:spPr bwMode="auto">
          <a:xfrm rot="10800000">
            <a:off x="3776664" y="3740605"/>
            <a:ext cx="1459009" cy="0"/>
          </a:xfrm>
          <a:prstGeom prst="line">
            <a:avLst/>
          </a:prstGeom>
          <a:noFill/>
          <a:ln w="12700" algn="ctr">
            <a:solidFill>
              <a:schemeClr val="bg2"/>
            </a:solidFill>
            <a:round/>
            <a:headEnd/>
            <a:tailEnd/>
          </a:ln>
        </p:spPr>
      </p:cxnSp>
      <p:cxnSp>
        <p:nvCxnSpPr>
          <p:cNvPr id="64" name="Straight Connector 5"/>
          <p:cNvCxnSpPr>
            <a:cxnSpLocks/>
          </p:cNvCxnSpPr>
          <p:nvPr/>
        </p:nvCxnSpPr>
        <p:spPr bwMode="auto">
          <a:xfrm rot="16200000" flipH="1">
            <a:off x="3078000" y="3767328"/>
            <a:ext cx="949926"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65" name="Straight Connector 5"/>
          <p:cNvCxnSpPr>
            <a:cxnSpLocks/>
          </p:cNvCxnSpPr>
          <p:nvPr/>
        </p:nvCxnSpPr>
        <p:spPr bwMode="auto">
          <a:xfrm rot="16200000" flipH="1">
            <a:off x="5054285" y="3816772"/>
            <a:ext cx="92746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66" name="Straight Connector 41"/>
          <p:cNvCxnSpPr>
            <a:cxnSpLocks noChangeShapeType="1"/>
          </p:cNvCxnSpPr>
          <p:nvPr/>
        </p:nvCxnSpPr>
        <p:spPr bwMode="auto">
          <a:xfrm rot="10800000">
            <a:off x="5515053" y="4279122"/>
            <a:ext cx="979377" cy="0"/>
          </a:xfrm>
          <a:prstGeom prst="line">
            <a:avLst/>
          </a:prstGeom>
          <a:noFill/>
          <a:ln w="12700" algn="ctr">
            <a:solidFill>
              <a:schemeClr val="bg2"/>
            </a:solidFill>
            <a:round/>
            <a:headEnd/>
            <a:tailEnd/>
          </a:ln>
        </p:spPr>
      </p:cxnSp>
      <p:pic>
        <p:nvPicPr>
          <p:cNvPr id="67" name="Picture 23"/>
          <p:cNvPicPr>
            <a:picLocks noChangeAspect="1" noChangeArrowheads="1"/>
          </p:cNvPicPr>
          <p:nvPr/>
        </p:nvPicPr>
        <p:blipFill>
          <a:blip r:embed="rId8" cstate="print"/>
          <a:srcRect/>
          <a:stretch>
            <a:fillRect/>
          </a:stretch>
        </p:blipFill>
        <p:spPr bwMode="auto">
          <a:xfrm>
            <a:off x="6480000" y="4102126"/>
            <a:ext cx="429861" cy="324000"/>
          </a:xfrm>
          <a:prstGeom prst="rect">
            <a:avLst/>
          </a:prstGeom>
          <a:noFill/>
          <a:ln w="9525">
            <a:noFill/>
            <a:round/>
            <a:headEnd/>
            <a:tailEnd/>
          </a:ln>
        </p:spPr>
      </p:pic>
      <p:cxnSp>
        <p:nvCxnSpPr>
          <p:cNvPr id="68" name="Straight Connector 41"/>
          <p:cNvCxnSpPr>
            <a:cxnSpLocks noChangeShapeType="1"/>
          </p:cNvCxnSpPr>
          <p:nvPr/>
        </p:nvCxnSpPr>
        <p:spPr bwMode="auto">
          <a:xfrm rot="10800000">
            <a:off x="2586553" y="4234420"/>
            <a:ext cx="965338" cy="3051"/>
          </a:xfrm>
          <a:prstGeom prst="line">
            <a:avLst/>
          </a:prstGeom>
          <a:noFill/>
          <a:ln w="12700" algn="ctr">
            <a:solidFill>
              <a:schemeClr val="bg2"/>
            </a:solidFill>
            <a:round/>
            <a:headEnd/>
            <a:tailEnd/>
          </a:ln>
        </p:spPr>
      </p:cxnSp>
      <p:pic>
        <p:nvPicPr>
          <p:cNvPr id="69" name="Picture 23"/>
          <p:cNvPicPr>
            <a:picLocks noChangeAspect="1" noChangeArrowheads="1"/>
          </p:cNvPicPr>
          <p:nvPr/>
        </p:nvPicPr>
        <p:blipFill>
          <a:blip r:embed="rId8" cstate="print"/>
          <a:srcRect/>
          <a:stretch>
            <a:fillRect/>
          </a:stretch>
        </p:blipFill>
        <p:spPr bwMode="auto">
          <a:xfrm>
            <a:off x="2232000" y="4077093"/>
            <a:ext cx="429861" cy="324000"/>
          </a:xfrm>
          <a:prstGeom prst="rect">
            <a:avLst/>
          </a:prstGeom>
          <a:noFill/>
          <a:ln w="9525">
            <a:noFill/>
            <a:round/>
            <a:headEnd/>
            <a:tailEnd/>
          </a:ln>
        </p:spPr>
      </p:pic>
      <p:sp>
        <p:nvSpPr>
          <p:cNvPr id="71" name="Text Box 7"/>
          <p:cNvSpPr txBox="1">
            <a:spLocks noChangeArrowheads="1"/>
          </p:cNvSpPr>
          <p:nvPr/>
        </p:nvSpPr>
        <p:spPr bwMode="auto">
          <a:xfrm>
            <a:off x="7742874" y="3670495"/>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72" name="Rectangle 1"/>
          <p:cNvSpPr>
            <a:spLocks noChangeArrowheads="1"/>
          </p:cNvSpPr>
          <p:nvPr/>
        </p:nvSpPr>
        <p:spPr bwMode="auto">
          <a:xfrm>
            <a:off x="6929455" y="3529362"/>
            <a:ext cx="2071702" cy="396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1100" b="1" dirty="0" smtClean="0">
                <a:solidFill>
                  <a:srgbClr val="666666"/>
                </a:solidFill>
                <a:latin typeface="Arial Narrow" pitchFamily="34" charset="0"/>
              </a:rPr>
              <a:t>eth0 </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IP:192.168.10.22</a:t>
            </a:r>
            <a:r>
              <a:rPr lang="en-US" sz="800" dirty="0" smtClean="0">
                <a:solidFill>
                  <a:schemeClr val="accent2"/>
                </a:solidFill>
                <a:latin typeface="Arial Narrow" pitchFamily="34" charset="0"/>
                <a:ea typeface="Calibri" pitchFamily="34" charset="0"/>
                <a:cs typeface="Times New Roman" pitchFamily="18" charset="0"/>
              </a:rPr>
              <a:t>1</a:t>
            </a:r>
            <a:endParaRPr lang="en-US" sz="1100" b="1" dirty="0" smtClean="0">
              <a:solidFill>
                <a:srgbClr val="666666"/>
              </a:solidFill>
              <a:latin typeface="Arial Narrow" pitchFamily="34" charset="0"/>
            </a:endParaRPr>
          </a:p>
        </p:txBody>
      </p:sp>
      <p:sp>
        <p:nvSpPr>
          <p:cNvPr id="73" name="Text Box 7"/>
          <p:cNvSpPr txBox="1">
            <a:spLocks noChangeArrowheads="1"/>
          </p:cNvSpPr>
          <p:nvPr/>
        </p:nvSpPr>
        <p:spPr bwMode="auto">
          <a:xfrm>
            <a:off x="6923333" y="4411402"/>
            <a:ext cx="2077823" cy="504000"/>
          </a:xfrm>
          <a:prstGeom prst="rect">
            <a:avLst/>
          </a:prstGeom>
          <a:noFill/>
          <a:ln w="9525">
            <a:noFill/>
            <a:round/>
            <a:headEnd/>
            <a:tailEnd/>
          </a:ln>
        </p:spPr>
        <p:txBody>
          <a:bodyPr lIns="90000" tIns="45000" rIns="90000" bIns="450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Multipath, </a:t>
            </a:r>
            <a:endParaRPr lang="pl-PL" sz="800" b="1" dirty="0" smtClean="0">
              <a:solidFill>
                <a:srgbClr val="666666"/>
              </a:solidFill>
              <a:latin typeface="Arial Narrow" pitchFamily="34" charset="0"/>
              <a:ea typeface="Calibri" pitchFamily="34" charset="0"/>
              <a:cs typeface="Times New Roman" pitchFamily="18" charset="0"/>
            </a:endParaRP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eth2   </a:t>
            </a:r>
            <a:r>
              <a:rPr lang="pl-PL" sz="800" dirty="0" smtClean="0">
                <a:solidFill>
                  <a:schemeClr val="accent2"/>
                </a:solidFill>
                <a:latin typeface="Arial Narrow" pitchFamily="34" charset="0"/>
                <a:ea typeface="Calibri" pitchFamily="34" charset="0"/>
                <a:cs typeface="Times New Roman" pitchFamily="18" charset="0"/>
              </a:rPr>
              <a:t>IP:192.168.12.22</a:t>
            </a:r>
            <a:r>
              <a:rPr lang="en-US" sz="800" dirty="0" smtClean="0">
                <a:solidFill>
                  <a:schemeClr val="accent2"/>
                </a:solidFill>
                <a:latin typeface="Arial Narrow" pitchFamily="34" charset="0"/>
                <a:ea typeface="Calibri" pitchFamily="34" charset="0"/>
                <a:cs typeface="Times New Roman" pitchFamily="18" charset="0"/>
              </a:rPr>
              <a:t>1</a:t>
            </a: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sp>
        <p:nvSpPr>
          <p:cNvPr id="74" name="Rectangle 1"/>
          <p:cNvSpPr>
            <a:spLocks noChangeArrowheads="1"/>
          </p:cNvSpPr>
          <p:nvPr/>
        </p:nvSpPr>
        <p:spPr bwMode="auto">
          <a:xfrm>
            <a:off x="6904700" y="3923440"/>
            <a:ext cx="2096456" cy="504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Volume Replication </a:t>
            </a:r>
            <a:r>
              <a:rPr lang="pl-PL" sz="800" b="1" dirty="0" smtClean="0">
                <a:solidFill>
                  <a:srgbClr val="666666"/>
                </a:solidFill>
                <a:latin typeface="Arial Narrow" pitchFamily="34" charset="0"/>
                <a:ea typeface="Calibri" pitchFamily="34" charset="0"/>
                <a:cs typeface="Times New Roman" pitchFamily="18" charset="0"/>
              </a:rPr>
              <a:t>,</a:t>
            </a:r>
          </a:p>
          <a:p>
            <a:pPr algn="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Auxiliary connection</a:t>
            </a:r>
            <a:r>
              <a:rPr lang="pl-PL" sz="800" b="1" dirty="0" smtClean="0">
                <a:solidFill>
                  <a:schemeClr val="tx1">
                    <a:lumMod val="50000"/>
                    <a:lumOff val="50000"/>
                  </a:schemeClr>
                </a:solidFill>
                <a:latin typeface="Arial Narrow" pitchFamily="34" charset="0"/>
              </a:rPr>
              <a:t> (</a:t>
            </a:r>
            <a:r>
              <a:rPr lang="en-US" sz="800" b="1" dirty="0" smtClean="0">
                <a:solidFill>
                  <a:schemeClr val="tx1">
                    <a:lumMod val="50000"/>
                    <a:lumOff val="50000"/>
                  </a:schemeClr>
                </a:solidFill>
                <a:latin typeface="Arial Narrow" pitchFamily="34" charset="0"/>
              </a:rPr>
              <a:t>Heartbeat</a:t>
            </a:r>
            <a:r>
              <a:rPr lang="pl-PL" sz="800" b="1" dirty="0" smtClean="0">
                <a:solidFill>
                  <a:schemeClr val="tx1">
                    <a:lumMod val="50000"/>
                    <a:lumOff val="50000"/>
                  </a:schemeClr>
                </a:solidFill>
                <a:latin typeface="Arial Narrow" pitchFamily="34"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1100" b="1" dirty="0" smtClean="0">
                <a:solidFill>
                  <a:srgbClr val="666666"/>
                </a:solidFill>
                <a:latin typeface="Arial Narrow" pitchFamily="34" charset="0"/>
                <a:ea typeface="Calibri" pitchFamily="34" charset="0"/>
                <a:cs typeface="Times New Roman" pitchFamily="18" charset="0"/>
              </a:rPr>
              <a:t> </a:t>
            </a:r>
            <a:r>
              <a:rPr lang="pl-PL" sz="1100" b="1" dirty="0" smtClean="0">
                <a:solidFill>
                  <a:srgbClr val="666666"/>
                </a:solidFill>
                <a:latin typeface="Arial Narrow" pitchFamily="34" charset="0"/>
              </a:rPr>
              <a:t>eth1</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IP:192.168.11.22</a:t>
            </a:r>
            <a:r>
              <a:rPr lang="en-US" sz="800" dirty="0" smtClean="0">
                <a:solidFill>
                  <a:schemeClr val="accent2"/>
                </a:solidFill>
                <a:latin typeface="Arial Narrow" pitchFamily="34" charset="0"/>
                <a:ea typeface="Calibri" pitchFamily="34" charset="0"/>
                <a:cs typeface="Times New Roman" pitchFamily="18" charset="0"/>
              </a:rPr>
              <a:t>1</a:t>
            </a:r>
            <a:endParaRPr lang="en-US" sz="800" dirty="0">
              <a:solidFill>
                <a:schemeClr val="accent2"/>
              </a:solidFill>
              <a:latin typeface="Arial Narrow" pitchFamily="34" charset="0"/>
              <a:ea typeface="Calibri" pitchFamily="34" charset="0"/>
              <a:cs typeface="Times New Roman" pitchFamily="18" charset="0"/>
            </a:endParaRPr>
          </a:p>
        </p:txBody>
      </p:sp>
      <p:cxnSp>
        <p:nvCxnSpPr>
          <p:cNvPr id="75" name="Łącznik prosty ze strzałką 196"/>
          <p:cNvCxnSpPr>
            <a:stCxn id="119" idx="3"/>
          </p:cNvCxnSpPr>
          <p:nvPr/>
        </p:nvCxnSpPr>
        <p:spPr bwMode="auto">
          <a:xfrm flipV="1">
            <a:off x="5407200" y="4816929"/>
            <a:ext cx="373114" cy="205285"/>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76" name="Łącznik prosty ze strzałką 197"/>
          <p:cNvCxnSpPr/>
          <p:nvPr/>
        </p:nvCxnSpPr>
        <p:spPr bwMode="auto">
          <a:xfrm flipH="1" flipV="1">
            <a:off x="3335869" y="4712686"/>
            <a:ext cx="342592" cy="300868"/>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77" name="Rectangle 8"/>
          <p:cNvSpPr>
            <a:spLocks noChangeArrowheads="1"/>
          </p:cNvSpPr>
          <p:nvPr/>
        </p:nvSpPr>
        <p:spPr bwMode="auto">
          <a:xfrm>
            <a:off x="349694" y="816360"/>
            <a:ext cx="1008112" cy="261610"/>
          </a:xfrm>
          <a:prstGeom prst="rect">
            <a:avLst/>
          </a:prstGeom>
          <a:noFill/>
          <a:ln w="9525">
            <a:noFill/>
            <a:miter lim="800000"/>
            <a:headEnd/>
            <a:tailEnd/>
          </a:ln>
        </p:spPr>
        <p:txBody>
          <a:bodyPr wrap="square">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0000FF"/>
                </a:solidFill>
                <a:latin typeface="Arial Narrow" pitchFamily="34" charset="0"/>
                <a:cs typeface="Lucida Sans Unicode" pitchFamily="34" charset="0"/>
              </a:rPr>
              <a:t>Storage client</a:t>
            </a:r>
            <a:r>
              <a:rPr lang="de-DE" sz="1100" b="1" dirty="0" smtClean="0">
                <a:solidFill>
                  <a:srgbClr val="0000FF"/>
                </a:solidFill>
                <a:latin typeface="Arial Narrow" pitchFamily="34" charset="0"/>
                <a:cs typeface="Lucida Sans Unicode" pitchFamily="34" charset="0"/>
              </a:rPr>
              <a:t>  </a:t>
            </a:r>
          </a:p>
        </p:txBody>
      </p:sp>
      <p:sp>
        <p:nvSpPr>
          <p:cNvPr id="78" name="Rectangle 1"/>
          <p:cNvSpPr>
            <a:spLocks noChangeArrowheads="1"/>
          </p:cNvSpPr>
          <p:nvPr/>
        </p:nvSpPr>
        <p:spPr bwMode="auto">
          <a:xfrm>
            <a:off x="256320" y="1353348"/>
            <a:ext cx="1882426" cy="246221"/>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10.231</a:t>
            </a:r>
            <a:r>
              <a:rPr lang="pl-PL" sz="1000" dirty="0" smtClean="0">
                <a:solidFill>
                  <a:schemeClr val="accent2"/>
                </a:solidFill>
                <a:latin typeface="Arial Narrow" pitchFamily="34" charset="0"/>
                <a:ea typeface="Calibri" pitchFamily="34" charset="0"/>
                <a:cs typeface="Times New Roman" pitchFamily="18" charset="0"/>
              </a:rPr>
              <a:t>     </a:t>
            </a:r>
            <a:r>
              <a:rPr lang="pl-PL" sz="1000" b="1" dirty="0" smtClean="0">
                <a:solidFill>
                  <a:srgbClr val="666666"/>
                </a:solidFill>
                <a:latin typeface="Arial Narrow" pitchFamily="34" charset="0"/>
              </a:rPr>
              <a:t>eth0</a:t>
            </a:r>
            <a:endParaRPr lang="en-US" sz="1000" b="1" dirty="0" smtClean="0">
              <a:solidFill>
                <a:srgbClr val="666666"/>
              </a:solidFill>
              <a:latin typeface="Arial Narrow" pitchFamily="34" charset="0"/>
            </a:endParaRPr>
          </a:p>
        </p:txBody>
      </p:sp>
      <p:sp>
        <p:nvSpPr>
          <p:cNvPr id="79" name="Rectangle 1"/>
          <p:cNvSpPr>
            <a:spLocks noChangeArrowheads="1"/>
          </p:cNvSpPr>
          <p:nvPr/>
        </p:nvSpPr>
        <p:spPr bwMode="auto">
          <a:xfrm>
            <a:off x="251520" y="1704515"/>
            <a:ext cx="1106286" cy="400110"/>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21.231</a:t>
            </a:r>
            <a:endParaRPr lang="pl-PL" sz="1000" b="1" dirty="0" smtClean="0">
              <a:solidFill>
                <a:srgbClr val="666666"/>
              </a:solidFill>
              <a:latin typeface="Arial Narrow" pitchFamily="34" charset="0"/>
            </a:endParaRPr>
          </a:p>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22.231</a:t>
            </a:r>
            <a:endParaRPr lang="en-US" sz="1000" b="1" dirty="0" smtClean="0">
              <a:solidFill>
                <a:srgbClr val="666666"/>
              </a:solidFill>
              <a:latin typeface="Arial Narrow" pitchFamily="34" charset="0"/>
            </a:endParaRPr>
          </a:p>
        </p:txBody>
      </p:sp>
      <p:cxnSp>
        <p:nvCxnSpPr>
          <p:cNvPr id="80" name="Straight Connector 5"/>
          <p:cNvCxnSpPr/>
          <p:nvPr/>
        </p:nvCxnSpPr>
        <p:spPr bwMode="auto">
          <a:xfrm rot="5400000">
            <a:off x="2987826" y="2643789"/>
            <a:ext cx="1440159" cy="3"/>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81" name="Straight Connector 5"/>
          <p:cNvCxnSpPr/>
          <p:nvPr/>
        </p:nvCxnSpPr>
        <p:spPr bwMode="auto">
          <a:xfrm rot="5400000">
            <a:off x="2843811" y="2347082"/>
            <a:ext cx="1872206" cy="3"/>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82" name="Prostokąt 114"/>
          <p:cNvSpPr>
            <a:spLocks noChangeArrowheads="1"/>
          </p:cNvSpPr>
          <p:nvPr/>
        </p:nvSpPr>
        <p:spPr bwMode="auto">
          <a:xfrm>
            <a:off x="158759" y="1194954"/>
            <a:ext cx="2299357" cy="1335366"/>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pic>
        <p:nvPicPr>
          <p:cNvPr id="83" name="Obraz 23" descr="Obudowa_1.jpg"/>
          <p:cNvPicPr>
            <a:picLocks noChangeAspect="1"/>
          </p:cNvPicPr>
          <p:nvPr/>
        </p:nvPicPr>
        <p:blipFill>
          <a:blip r:embed="rId9" cstate="print"/>
          <a:srcRect/>
          <a:stretch>
            <a:fillRect/>
          </a:stretch>
        </p:blipFill>
        <p:spPr bwMode="auto">
          <a:xfrm>
            <a:off x="1411569" y="696118"/>
            <a:ext cx="584285" cy="710230"/>
          </a:xfrm>
          <a:prstGeom prst="rect">
            <a:avLst/>
          </a:prstGeom>
          <a:noFill/>
          <a:ln w="9525">
            <a:noFill/>
            <a:miter lim="800000"/>
            <a:headEnd/>
            <a:tailEnd/>
          </a:ln>
        </p:spPr>
      </p:pic>
      <p:cxnSp>
        <p:nvCxnSpPr>
          <p:cNvPr id="84" name="Straight Connector 5"/>
          <p:cNvCxnSpPr/>
          <p:nvPr/>
        </p:nvCxnSpPr>
        <p:spPr bwMode="auto">
          <a:xfrm rot="10800000" flipV="1">
            <a:off x="2264569" y="1410977"/>
            <a:ext cx="1517726" cy="1315"/>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85" name="Straight Connector 5"/>
          <p:cNvCxnSpPr/>
          <p:nvPr/>
        </p:nvCxnSpPr>
        <p:spPr bwMode="auto">
          <a:xfrm rot="10800000" flipV="1">
            <a:off x="2257425" y="1928744"/>
            <a:ext cx="1452862"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87" name="Straight Connector 5"/>
          <p:cNvCxnSpPr/>
          <p:nvPr/>
        </p:nvCxnSpPr>
        <p:spPr bwMode="auto">
          <a:xfrm rot="10800000" flipV="1">
            <a:off x="2266951" y="2339438"/>
            <a:ext cx="2161615"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88" name="Straight Connector 5"/>
          <p:cNvCxnSpPr/>
          <p:nvPr/>
        </p:nvCxnSpPr>
        <p:spPr bwMode="auto">
          <a:xfrm rot="5400000" flipH="1" flipV="1">
            <a:off x="3674344" y="3093643"/>
            <a:ext cx="1511981"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89" name="Picture 23"/>
          <p:cNvPicPr>
            <a:picLocks noChangeAspect="1" noChangeArrowheads="1"/>
          </p:cNvPicPr>
          <p:nvPr/>
        </p:nvPicPr>
        <p:blipFill>
          <a:blip r:embed="rId8" cstate="print"/>
          <a:srcRect/>
          <a:stretch>
            <a:fillRect/>
          </a:stretch>
        </p:blipFill>
        <p:spPr bwMode="auto">
          <a:xfrm>
            <a:off x="1947969" y="1266522"/>
            <a:ext cx="429861" cy="324000"/>
          </a:xfrm>
          <a:prstGeom prst="rect">
            <a:avLst/>
          </a:prstGeom>
          <a:noFill/>
          <a:ln w="9525">
            <a:noFill/>
            <a:round/>
            <a:headEnd/>
            <a:tailEnd/>
          </a:ln>
        </p:spPr>
      </p:pic>
      <p:pic>
        <p:nvPicPr>
          <p:cNvPr id="90" name="Picture 23"/>
          <p:cNvPicPr>
            <a:picLocks noChangeAspect="1" noChangeArrowheads="1"/>
          </p:cNvPicPr>
          <p:nvPr/>
        </p:nvPicPr>
        <p:blipFill>
          <a:blip r:embed="rId8" cstate="print"/>
          <a:srcRect/>
          <a:stretch>
            <a:fillRect/>
          </a:stretch>
        </p:blipFill>
        <p:spPr bwMode="auto">
          <a:xfrm>
            <a:off x="1947969" y="1721763"/>
            <a:ext cx="429861" cy="324000"/>
          </a:xfrm>
          <a:prstGeom prst="rect">
            <a:avLst/>
          </a:prstGeom>
          <a:noFill/>
          <a:ln w="9525">
            <a:noFill/>
            <a:round/>
            <a:headEnd/>
            <a:tailEnd/>
          </a:ln>
        </p:spPr>
      </p:pic>
      <p:pic>
        <p:nvPicPr>
          <p:cNvPr id="91" name="Picture 23"/>
          <p:cNvPicPr>
            <a:picLocks noChangeAspect="1" noChangeArrowheads="1"/>
          </p:cNvPicPr>
          <p:nvPr/>
        </p:nvPicPr>
        <p:blipFill>
          <a:blip r:embed="rId8" cstate="print"/>
          <a:srcRect/>
          <a:stretch>
            <a:fillRect/>
          </a:stretch>
        </p:blipFill>
        <p:spPr bwMode="auto">
          <a:xfrm>
            <a:off x="1947969" y="2160048"/>
            <a:ext cx="429861" cy="324000"/>
          </a:xfrm>
          <a:prstGeom prst="rect">
            <a:avLst/>
          </a:prstGeom>
          <a:noFill/>
          <a:ln w="9525">
            <a:noFill/>
            <a:round/>
            <a:headEnd/>
            <a:tailEnd/>
          </a:ln>
        </p:spPr>
      </p:pic>
      <p:pic>
        <p:nvPicPr>
          <p:cNvPr id="92" name="Picture 15"/>
          <p:cNvPicPr>
            <a:picLocks noChangeAspect="1" noChangeArrowheads="1"/>
          </p:cNvPicPr>
          <p:nvPr/>
        </p:nvPicPr>
        <p:blipFill>
          <a:blip r:embed="rId10" cstate="print"/>
          <a:srcRect/>
          <a:stretch>
            <a:fillRect/>
          </a:stretch>
        </p:blipFill>
        <p:spPr bwMode="auto">
          <a:xfrm>
            <a:off x="5008422" y="1896386"/>
            <a:ext cx="1039813" cy="463550"/>
          </a:xfrm>
          <a:prstGeom prst="rect">
            <a:avLst/>
          </a:prstGeom>
          <a:noFill/>
          <a:ln w="9525">
            <a:noFill/>
            <a:round/>
            <a:headEnd/>
            <a:tailEnd/>
          </a:ln>
        </p:spPr>
      </p:pic>
      <p:cxnSp>
        <p:nvCxnSpPr>
          <p:cNvPr id="93" name="Straight Connector 41"/>
          <p:cNvCxnSpPr>
            <a:cxnSpLocks noChangeShapeType="1"/>
          </p:cNvCxnSpPr>
          <p:nvPr/>
        </p:nvCxnSpPr>
        <p:spPr bwMode="auto">
          <a:xfrm rot="10800000">
            <a:off x="3708592" y="4776682"/>
            <a:ext cx="2820796" cy="0"/>
          </a:xfrm>
          <a:prstGeom prst="line">
            <a:avLst/>
          </a:prstGeom>
          <a:noFill/>
          <a:ln w="12700" algn="ctr">
            <a:solidFill>
              <a:schemeClr val="bg2"/>
            </a:solidFill>
            <a:round/>
            <a:headEnd/>
            <a:tailEnd/>
          </a:ln>
        </p:spPr>
      </p:cxnSp>
      <p:pic>
        <p:nvPicPr>
          <p:cNvPr id="94" name="Picture 23"/>
          <p:cNvPicPr>
            <a:picLocks noChangeAspect="1" noChangeArrowheads="1"/>
          </p:cNvPicPr>
          <p:nvPr/>
        </p:nvPicPr>
        <p:blipFill>
          <a:blip r:embed="rId8" cstate="print"/>
          <a:srcRect/>
          <a:stretch>
            <a:fillRect/>
          </a:stretch>
        </p:blipFill>
        <p:spPr bwMode="auto">
          <a:xfrm>
            <a:off x="6480000" y="4609082"/>
            <a:ext cx="429861" cy="324000"/>
          </a:xfrm>
          <a:prstGeom prst="rect">
            <a:avLst/>
          </a:prstGeom>
          <a:noFill/>
          <a:ln w="9525">
            <a:noFill/>
            <a:round/>
            <a:headEnd/>
            <a:tailEnd/>
          </a:ln>
        </p:spPr>
      </p:pic>
      <p:cxnSp>
        <p:nvCxnSpPr>
          <p:cNvPr id="95" name="Straight Connector 5"/>
          <p:cNvCxnSpPr>
            <a:cxnSpLocks/>
          </p:cNvCxnSpPr>
          <p:nvPr/>
        </p:nvCxnSpPr>
        <p:spPr bwMode="auto">
          <a:xfrm rot="16200000" flipH="1">
            <a:off x="3006485" y="4075654"/>
            <a:ext cx="1403526" cy="68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96" name="Straight Connector 41"/>
          <p:cNvCxnSpPr>
            <a:cxnSpLocks noChangeShapeType="1"/>
          </p:cNvCxnSpPr>
          <p:nvPr/>
        </p:nvCxnSpPr>
        <p:spPr bwMode="auto">
          <a:xfrm>
            <a:off x="2556000" y="4682394"/>
            <a:ext cx="2808956" cy="1186"/>
          </a:xfrm>
          <a:prstGeom prst="line">
            <a:avLst/>
          </a:prstGeom>
          <a:noFill/>
          <a:ln w="12700" algn="ctr">
            <a:solidFill>
              <a:schemeClr val="bg2"/>
            </a:solidFill>
            <a:round/>
            <a:headEnd/>
            <a:tailEnd/>
          </a:ln>
        </p:spPr>
      </p:cxnSp>
      <p:pic>
        <p:nvPicPr>
          <p:cNvPr id="97" name="Picture 23"/>
          <p:cNvPicPr>
            <a:picLocks noChangeAspect="1" noChangeArrowheads="1"/>
          </p:cNvPicPr>
          <p:nvPr/>
        </p:nvPicPr>
        <p:blipFill>
          <a:blip r:embed="rId8" cstate="print"/>
          <a:srcRect/>
          <a:stretch>
            <a:fillRect/>
          </a:stretch>
        </p:blipFill>
        <p:spPr bwMode="auto">
          <a:xfrm>
            <a:off x="2232000" y="4566724"/>
            <a:ext cx="429861" cy="324000"/>
          </a:xfrm>
          <a:prstGeom prst="rect">
            <a:avLst/>
          </a:prstGeom>
          <a:noFill/>
          <a:ln w="9525">
            <a:noFill/>
            <a:round/>
            <a:headEnd/>
            <a:tailEnd/>
          </a:ln>
        </p:spPr>
      </p:pic>
      <p:pic>
        <p:nvPicPr>
          <p:cNvPr id="99" name="Picture 23"/>
          <p:cNvPicPr>
            <a:picLocks noChangeAspect="1" noChangeArrowheads="1"/>
          </p:cNvPicPr>
          <p:nvPr/>
        </p:nvPicPr>
        <p:blipFill>
          <a:blip r:embed="rId8" cstate="print"/>
          <a:srcRect/>
          <a:stretch>
            <a:fillRect/>
          </a:stretch>
        </p:blipFill>
        <p:spPr bwMode="auto">
          <a:xfrm>
            <a:off x="2232000" y="5088732"/>
            <a:ext cx="429861" cy="324000"/>
          </a:xfrm>
          <a:prstGeom prst="rect">
            <a:avLst/>
          </a:prstGeom>
          <a:noFill/>
          <a:ln w="9525">
            <a:noFill/>
            <a:round/>
            <a:headEnd/>
            <a:tailEnd/>
          </a:ln>
        </p:spPr>
      </p:pic>
      <p:pic>
        <p:nvPicPr>
          <p:cNvPr id="100" name="Picture 23"/>
          <p:cNvPicPr>
            <a:picLocks noChangeAspect="1" noChangeArrowheads="1"/>
          </p:cNvPicPr>
          <p:nvPr/>
        </p:nvPicPr>
        <p:blipFill>
          <a:blip r:embed="rId8" cstate="print"/>
          <a:srcRect/>
          <a:stretch>
            <a:fillRect/>
          </a:stretch>
        </p:blipFill>
        <p:spPr bwMode="auto">
          <a:xfrm>
            <a:off x="6480000" y="5115227"/>
            <a:ext cx="429861" cy="324000"/>
          </a:xfrm>
          <a:prstGeom prst="rect">
            <a:avLst/>
          </a:prstGeom>
          <a:noFill/>
          <a:ln w="9525">
            <a:noFill/>
            <a:round/>
            <a:headEnd/>
            <a:tailEnd/>
          </a:ln>
        </p:spPr>
      </p:pic>
      <p:sp>
        <p:nvSpPr>
          <p:cNvPr id="101" name="Text Box 7"/>
          <p:cNvSpPr txBox="1">
            <a:spLocks noChangeArrowheads="1"/>
          </p:cNvSpPr>
          <p:nvPr/>
        </p:nvSpPr>
        <p:spPr bwMode="auto">
          <a:xfrm>
            <a:off x="6948264" y="4921149"/>
            <a:ext cx="2016224" cy="462742"/>
          </a:xfrm>
          <a:prstGeom prst="rect">
            <a:avLst/>
          </a:prstGeom>
          <a:noFill/>
          <a:ln w="9525">
            <a:noFill/>
            <a:round/>
            <a:headEnd/>
            <a:tailEnd/>
          </a:ln>
        </p:spPr>
        <p:txBody>
          <a:bodyPr lIns="90000" tIns="45000" rIns="90000" bIns="450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Multipath</a:t>
            </a: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eth3  </a:t>
            </a:r>
            <a:r>
              <a:rPr lang="pl-PL" sz="800" dirty="0" smtClean="0">
                <a:solidFill>
                  <a:schemeClr val="accent2"/>
                </a:solidFill>
                <a:latin typeface="Arial Narrow" pitchFamily="34" charset="0"/>
                <a:ea typeface="Calibri" pitchFamily="34" charset="0"/>
                <a:cs typeface="Times New Roman" pitchFamily="18" charset="0"/>
              </a:rPr>
              <a:t>IP:192.168.13.221</a:t>
            </a:r>
            <a:endParaRPr lang="pl-PL" sz="1100" b="1" dirty="0" smtClean="0">
              <a:solidFill>
                <a:srgbClr val="666666"/>
              </a:solidFill>
              <a:latin typeface="Arial Narrow"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cxnSp>
        <p:nvCxnSpPr>
          <p:cNvPr id="102" name="Straight Connector 41"/>
          <p:cNvCxnSpPr>
            <a:cxnSpLocks noChangeShapeType="1"/>
          </p:cNvCxnSpPr>
          <p:nvPr/>
        </p:nvCxnSpPr>
        <p:spPr bwMode="auto">
          <a:xfrm rot="10800000">
            <a:off x="3622847" y="5327591"/>
            <a:ext cx="2839551" cy="0"/>
          </a:xfrm>
          <a:prstGeom prst="line">
            <a:avLst/>
          </a:prstGeom>
          <a:noFill/>
          <a:ln w="12700" algn="ctr">
            <a:solidFill>
              <a:schemeClr val="bg2"/>
            </a:solidFill>
            <a:round/>
            <a:headEnd/>
            <a:tailEnd/>
          </a:ln>
        </p:spPr>
      </p:cxnSp>
      <p:cxnSp>
        <p:nvCxnSpPr>
          <p:cNvPr id="103" name="Straight Connector 5"/>
          <p:cNvCxnSpPr>
            <a:cxnSpLocks/>
          </p:cNvCxnSpPr>
          <p:nvPr/>
        </p:nvCxnSpPr>
        <p:spPr bwMode="auto">
          <a:xfrm rot="5400000">
            <a:off x="2661664" y="4370402"/>
            <a:ext cx="1919170" cy="3201"/>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4" name="Straight Connector 41"/>
          <p:cNvCxnSpPr>
            <a:cxnSpLocks noChangeShapeType="1"/>
          </p:cNvCxnSpPr>
          <p:nvPr/>
        </p:nvCxnSpPr>
        <p:spPr bwMode="auto">
          <a:xfrm>
            <a:off x="2654144" y="5271653"/>
            <a:ext cx="2782800" cy="215"/>
          </a:xfrm>
          <a:prstGeom prst="line">
            <a:avLst/>
          </a:prstGeom>
          <a:noFill/>
          <a:ln w="12700" algn="ctr">
            <a:solidFill>
              <a:schemeClr val="bg2"/>
            </a:solidFill>
            <a:round/>
            <a:headEnd/>
            <a:tailEnd/>
          </a:ln>
        </p:spPr>
      </p:cxnSp>
      <p:cxnSp>
        <p:nvCxnSpPr>
          <p:cNvPr id="105" name="Straight Connector 5"/>
          <p:cNvCxnSpPr>
            <a:cxnSpLocks/>
          </p:cNvCxnSpPr>
          <p:nvPr/>
        </p:nvCxnSpPr>
        <p:spPr bwMode="auto">
          <a:xfrm rot="16200000" flipH="1">
            <a:off x="4481105" y="4327940"/>
            <a:ext cx="190306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6" name="Straight Connector 5"/>
          <p:cNvCxnSpPr/>
          <p:nvPr/>
        </p:nvCxnSpPr>
        <p:spPr bwMode="auto">
          <a:xfrm rot="10800000" flipV="1">
            <a:off x="4424364" y="3852521"/>
            <a:ext cx="87550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07" name="Straight Connector 5"/>
          <p:cNvCxnSpPr>
            <a:cxnSpLocks/>
          </p:cNvCxnSpPr>
          <p:nvPr/>
        </p:nvCxnSpPr>
        <p:spPr bwMode="auto">
          <a:xfrm>
            <a:off x="5299871" y="3445563"/>
            <a:ext cx="792" cy="412065"/>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108" name="Text Box 7"/>
          <p:cNvSpPr txBox="1">
            <a:spLocks noChangeArrowheads="1"/>
          </p:cNvSpPr>
          <p:nvPr/>
        </p:nvSpPr>
        <p:spPr bwMode="auto">
          <a:xfrm>
            <a:off x="142839" y="4896564"/>
            <a:ext cx="2286016" cy="46274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Multipath</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r>
              <a:rPr lang="pl-PL" sz="800" dirty="0" smtClean="0">
                <a:solidFill>
                  <a:schemeClr val="accent2"/>
                </a:solidFill>
                <a:latin typeface="Arial Narrow" pitchFamily="34" charset="0"/>
                <a:ea typeface="Calibri" pitchFamily="34" charset="0"/>
                <a:cs typeface="Times New Roman" pitchFamily="18" charset="0"/>
              </a:rPr>
              <a:t>IP:192.168.13.220     </a:t>
            </a:r>
            <a:r>
              <a:rPr lang="pl-PL" sz="1100" b="1" dirty="0" smtClean="0">
                <a:solidFill>
                  <a:srgbClr val="666666"/>
                </a:solidFill>
                <a:latin typeface="Arial Narrow" pitchFamily="34" charset="0"/>
              </a:rPr>
              <a:t>eth3</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pic>
        <p:nvPicPr>
          <p:cNvPr id="109" name="Picture 8"/>
          <p:cNvPicPr>
            <a:picLocks noChangeAspect="1" noChangeArrowheads="1"/>
          </p:cNvPicPr>
          <p:nvPr/>
        </p:nvPicPr>
        <p:blipFill>
          <a:blip r:embed="rId11" cstate="print"/>
          <a:srcRect/>
          <a:stretch>
            <a:fillRect/>
          </a:stretch>
        </p:blipFill>
        <p:spPr bwMode="auto">
          <a:xfrm>
            <a:off x="3415084" y="3179224"/>
            <a:ext cx="858130" cy="374457"/>
          </a:xfrm>
          <a:prstGeom prst="rect">
            <a:avLst/>
          </a:prstGeom>
          <a:noFill/>
          <a:ln w="9525">
            <a:noFill/>
            <a:round/>
            <a:headEnd/>
            <a:tailEnd/>
          </a:ln>
        </p:spPr>
      </p:pic>
      <p:sp>
        <p:nvSpPr>
          <p:cNvPr id="112" name="Elipsa 235"/>
          <p:cNvSpPr/>
          <p:nvPr/>
        </p:nvSpPr>
        <p:spPr bwMode="auto">
          <a:xfrm>
            <a:off x="5773785" y="4740819"/>
            <a:ext cx="72000" cy="72000"/>
          </a:xfrm>
          <a:prstGeom prst="ellipse">
            <a:avLst/>
          </a:prstGeom>
          <a:noFill/>
          <a:ln w="9525">
            <a:solidFill>
              <a:srgbClr val="C00000"/>
            </a:solidFill>
            <a:round/>
            <a:headEnd/>
            <a:tailEnd/>
          </a:ln>
        </p:spPr>
        <p:txBody>
          <a:bodyPr rtlCol="0" anchor="ctr"/>
          <a:lstStyle/>
          <a:p>
            <a:pPr algn="ctr"/>
            <a:endParaRPr lang="en-US" dirty="0"/>
          </a:p>
        </p:txBody>
      </p:sp>
      <p:sp>
        <p:nvSpPr>
          <p:cNvPr id="113" name="Elipsa 236"/>
          <p:cNvSpPr/>
          <p:nvPr/>
        </p:nvSpPr>
        <p:spPr bwMode="auto">
          <a:xfrm>
            <a:off x="3281594" y="4646229"/>
            <a:ext cx="72000" cy="72000"/>
          </a:xfrm>
          <a:prstGeom prst="ellipse">
            <a:avLst/>
          </a:prstGeom>
          <a:noFill/>
          <a:ln w="9525">
            <a:solidFill>
              <a:srgbClr val="C00000"/>
            </a:solidFill>
            <a:round/>
            <a:headEnd/>
            <a:tailEnd/>
          </a:ln>
        </p:spPr>
        <p:txBody>
          <a:bodyPr rtlCol="0" anchor="ctr"/>
          <a:lstStyle/>
          <a:p>
            <a:pPr algn="ctr"/>
            <a:endParaRPr lang="en-US" dirty="0"/>
          </a:p>
        </p:txBody>
      </p:sp>
      <p:sp>
        <p:nvSpPr>
          <p:cNvPr id="114" name="Elipsa 237"/>
          <p:cNvSpPr/>
          <p:nvPr/>
        </p:nvSpPr>
        <p:spPr bwMode="auto">
          <a:xfrm>
            <a:off x="5767564" y="5289216"/>
            <a:ext cx="72000" cy="72000"/>
          </a:xfrm>
          <a:prstGeom prst="ellipse">
            <a:avLst/>
          </a:prstGeom>
          <a:noFill/>
          <a:ln w="9525">
            <a:solidFill>
              <a:srgbClr val="C00000"/>
            </a:solidFill>
            <a:round/>
            <a:headEnd/>
            <a:tailEnd/>
          </a:ln>
        </p:spPr>
        <p:txBody>
          <a:bodyPr rtlCol="0" anchor="ctr"/>
          <a:lstStyle/>
          <a:p>
            <a:pPr algn="ctr"/>
            <a:endParaRPr lang="en-US" dirty="0"/>
          </a:p>
        </p:txBody>
      </p:sp>
      <p:sp>
        <p:nvSpPr>
          <p:cNvPr id="115" name="Elipsa 238"/>
          <p:cNvSpPr/>
          <p:nvPr/>
        </p:nvSpPr>
        <p:spPr bwMode="auto">
          <a:xfrm>
            <a:off x="3277912" y="5231083"/>
            <a:ext cx="72000" cy="72000"/>
          </a:xfrm>
          <a:prstGeom prst="ellipse">
            <a:avLst/>
          </a:prstGeom>
          <a:noFill/>
          <a:ln w="9525">
            <a:solidFill>
              <a:srgbClr val="C00000"/>
            </a:solidFill>
            <a:round/>
            <a:headEnd/>
            <a:tailEnd/>
          </a:ln>
        </p:spPr>
        <p:txBody>
          <a:bodyPr rtlCol="0" anchor="ctr"/>
          <a:lstStyle/>
          <a:p>
            <a:pPr algn="ctr"/>
            <a:endParaRPr lang="en-US" dirty="0"/>
          </a:p>
        </p:txBody>
      </p:sp>
      <p:cxnSp>
        <p:nvCxnSpPr>
          <p:cNvPr id="116" name="Łącznik prosty ze strzałką 239"/>
          <p:cNvCxnSpPr/>
          <p:nvPr/>
        </p:nvCxnSpPr>
        <p:spPr bwMode="auto">
          <a:xfrm flipH="1" flipV="1">
            <a:off x="3348164" y="5309083"/>
            <a:ext cx="323343" cy="274668"/>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118" name="Rounded Rectangle 88"/>
          <p:cNvSpPr/>
          <p:nvPr/>
        </p:nvSpPr>
        <p:spPr bwMode="auto">
          <a:xfrm>
            <a:off x="3672000" y="5375274"/>
            <a:ext cx="1735200" cy="432000"/>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119" name="Rounded Rectangle 88"/>
          <p:cNvSpPr/>
          <p:nvPr/>
        </p:nvSpPr>
        <p:spPr bwMode="auto">
          <a:xfrm>
            <a:off x="3672000" y="4806214"/>
            <a:ext cx="1735200" cy="432000"/>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120" name="Text Box 7"/>
          <p:cNvSpPr txBox="1">
            <a:spLocks noChangeArrowheads="1"/>
          </p:cNvSpPr>
          <p:nvPr/>
        </p:nvSpPr>
        <p:spPr bwMode="auto">
          <a:xfrm>
            <a:off x="158759" y="5725382"/>
            <a:ext cx="1431184" cy="23010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a:t>
            </a:r>
            <a:r>
              <a:rPr lang="pl-PL" sz="800" b="1" dirty="0" smtClean="0">
                <a:solidFill>
                  <a:srgbClr val="666666"/>
                </a:solidFill>
                <a:latin typeface="Arial Narrow" pitchFamily="34" charset="0"/>
              </a:rPr>
              <a:t> (lv0000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21" name="Text Box 5"/>
          <p:cNvSpPr txBox="1">
            <a:spLocks noChangeArrowheads="1"/>
          </p:cNvSpPr>
          <p:nvPr/>
        </p:nvSpPr>
        <p:spPr bwMode="auto">
          <a:xfrm>
            <a:off x="158759" y="6013325"/>
            <a:ext cx="702921" cy="20104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122" name="Picture 15"/>
          <p:cNvPicPr>
            <a:picLocks noChangeAspect="1" noChangeArrowheads="1"/>
          </p:cNvPicPr>
          <p:nvPr/>
        </p:nvPicPr>
        <p:blipFill>
          <a:blip r:embed="rId4" cstate="print"/>
          <a:srcRect/>
          <a:stretch>
            <a:fillRect/>
          </a:stretch>
        </p:blipFill>
        <p:spPr bwMode="auto">
          <a:xfrm>
            <a:off x="1518127" y="5998271"/>
            <a:ext cx="329538" cy="252000"/>
          </a:xfrm>
          <a:prstGeom prst="rect">
            <a:avLst/>
          </a:prstGeom>
          <a:noFill/>
          <a:ln w="9525">
            <a:noFill/>
            <a:round/>
            <a:headEnd/>
            <a:tailEnd/>
          </a:ln>
        </p:spPr>
      </p:pic>
      <p:pic>
        <p:nvPicPr>
          <p:cNvPr id="123" name="Picture 24"/>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auto">
          <a:xfrm>
            <a:off x="2010249" y="5688432"/>
            <a:ext cx="252000" cy="252000"/>
          </a:xfrm>
          <a:prstGeom prst="rect">
            <a:avLst/>
          </a:prstGeom>
          <a:noFill/>
          <a:ln w="9525">
            <a:noFill/>
            <a:round/>
            <a:headEnd/>
            <a:tailEnd/>
          </a:ln>
        </p:spPr>
      </p:pic>
      <p:pic>
        <p:nvPicPr>
          <p:cNvPr id="124" name="Picture 15"/>
          <p:cNvPicPr>
            <a:picLocks noChangeAspect="1" noChangeArrowheads="1"/>
          </p:cNvPicPr>
          <p:nvPr/>
        </p:nvPicPr>
        <p:blipFill>
          <a:blip r:embed="rId4" cstate="print"/>
          <a:srcRect/>
          <a:stretch>
            <a:fillRect/>
          </a:stretch>
        </p:blipFill>
        <p:spPr bwMode="auto">
          <a:xfrm>
            <a:off x="1947969" y="5998271"/>
            <a:ext cx="329538" cy="252000"/>
          </a:xfrm>
          <a:prstGeom prst="rect">
            <a:avLst/>
          </a:prstGeom>
          <a:noFill/>
          <a:ln w="9525">
            <a:noFill/>
            <a:round/>
            <a:headEnd/>
            <a:tailEnd/>
          </a:ln>
        </p:spPr>
      </p:pic>
      <p:pic>
        <p:nvPicPr>
          <p:cNvPr id="125" name="Picture 24"/>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auto">
          <a:xfrm>
            <a:off x="1556896" y="5703466"/>
            <a:ext cx="252000" cy="252000"/>
          </a:xfrm>
          <a:prstGeom prst="rect">
            <a:avLst/>
          </a:prstGeom>
          <a:noFill/>
          <a:ln w="9525">
            <a:noFill/>
            <a:round/>
            <a:headEnd/>
            <a:tailEnd/>
          </a:ln>
        </p:spPr>
      </p:pic>
      <p:pic>
        <p:nvPicPr>
          <p:cNvPr id="126" name="Picture 24"/>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auto">
          <a:xfrm>
            <a:off x="7412719" y="5674219"/>
            <a:ext cx="252000" cy="252000"/>
          </a:xfrm>
          <a:prstGeom prst="rect">
            <a:avLst/>
          </a:prstGeom>
          <a:noFill/>
          <a:ln w="9525">
            <a:noFill/>
            <a:round/>
            <a:headEnd/>
            <a:tailEnd/>
          </a:ln>
        </p:spPr>
      </p:pic>
      <p:pic>
        <p:nvPicPr>
          <p:cNvPr id="127" name="Picture 24"/>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auto">
          <a:xfrm>
            <a:off x="6959366" y="5689253"/>
            <a:ext cx="252000" cy="252000"/>
          </a:xfrm>
          <a:prstGeom prst="rect">
            <a:avLst/>
          </a:prstGeom>
          <a:noFill/>
          <a:ln w="9525">
            <a:noFill/>
            <a:round/>
            <a:headEnd/>
            <a:tailEnd/>
          </a:ln>
        </p:spPr>
      </p:pic>
      <p:sp>
        <p:nvSpPr>
          <p:cNvPr id="128" name="Text Box 7"/>
          <p:cNvSpPr txBox="1">
            <a:spLocks noChangeArrowheads="1"/>
          </p:cNvSpPr>
          <p:nvPr/>
        </p:nvSpPr>
        <p:spPr bwMode="auto">
          <a:xfrm>
            <a:off x="7644491" y="5706255"/>
            <a:ext cx="1578062" cy="22038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 </a:t>
            </a:r>
            <a:r>
              <a:rPr lang="pl-PL" sz="800" b="1" dirty="0" smtClean="0">
                <a:solidFill>
                  <a:srgbClr val="666666"/>
                </a:solidFill>
                <a:latin typeface="Arial Narrow" pitchFamily="34" charset="0"/>
              </a:rPr>
              <a:t>(lv0000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130" name="Prostokąt 183"/>
          <p:cNvSpPr/>
          <p:nvPr/>
        </p:nvSpPr>
        <p:spPr>
          <a:xfrm>
            <a:off x="3727274" y="3833389"/>
            <a:ext cx="1544170" cy="784830"/>
          </a:xfrm>
          <a:prstGeom prst="rect">
            <a:avLst/>
          </a:prstGeom>
        </p:spPr>
        <p:txBody>
          <a:bodyPr wrap="square">
            <a:spAutoFit/>
          </a:bodyPr>
          <a:lstStyle/>
          <a:p>
            <a:pPr algn="just"/>
            <a:r>
              <a:rPr lang="pl-PL" sz="900" b="1" dirty="0" smtClean="0">
                <a:solidFill>
                  <a:srgbClr val="C00000"/>
                </a:solidFill>
                <a:latin typeface="Arial Narrow" pitchFamily="34" charset="0"/>
              </a:rPr>
              <a:t>Note</a:t>
            </a:r>
            <a:r>
              <a:rPr lang="en-US" sz="900" dirty="0" smtClean="0">
                <a:solidFill>
                  <a:srgbClr val="C00000"/>
                </a:solidFill>
                <a:latin typeface="Arial Narrow" pitchFamily="34" charset="0"/>
              </a:rPr>
              <a:t>: </a:t>
            </a:r>
            <a:endParaRPr lang="pl-PL" sz="900" dirty="0" smtClean="0">
              <a:solidFill>
                <a:srgbClr val="C00000"/>
              </a:solidFill>
              <a:latin typeface="Arial Narrow" pitchFamily="34" charset="0"/>
            </a:endParaRPr>
          </a:p>
          <a:p>
            <a:pPr algn="just"/>
            <a:r>
              <a:rPr lang="en-US" sz="900" dirty="0">
                <a:solidFill>
                  <a:schemeClr val="tx1">
                    <a:lumMod val="65000"/>
                    <a:lumOff val="35000"/>
                  </a:schemeClr>
                </a:solidFill>
                <a:latin typeface="Arial Narrow" pitchFamily="34" charset="0"/>
              </a:rPr>
              <a:t>It is strongly recommended to use direct point-to-point (without the switch) connection for the volume replication</a:t>
            </a:r>
            <a:r>
              <a:rPr lang="en-US" sz="900" dirty="0" smtClean="0">
                <a:solidFill>
                  <a:schemeClr val="tx1">
                    <a:lumMod val="65000"/>
                    <a:lumOff val="35000"/>
                  </a:schemeClr>
                </a:solidFill>
                <a:latin typeface="Arial Narrow" pitchFamily="34" charset="0"/>
              </a:rPr>
              <a:t>.</a:t>
            </a:r>
            <a:endParaRPr lang="en-US" sz="900" dirty="0">
              <a:solidFill>
                <a:schemeClr val="tx1">
                  <a:lumMod val="65000"/>
                  <a:lumOff val="35000"/>
                </a:schemeClr>
              </a:solidFill>
              <a:latin typeface="Arial Narrow" pitchFamily="34" charset="0"/>
            </a:endParaRPr>
          </a:p>
        </p:txBody>
      </p:sp>
      <p:cxnSp>
        <p:nvCxnSpPr>
          <p:cNvPr id="131" name="Łącznik prosty ze strzałką 191"/>
          <p:cNvCxnSpPr/>
          <p:nvPr/>
        </p:nvCxnSpPr>
        <p:spPr bwMode="auto">
          <a:xfrm flipH="1">
            <a:off x="3183149" y="3974123"/>
            <a:ext cx="615128" cy="260643"/>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134" name="Rectangle 1"/>
          <p:cNvSpPr>
            <a:spLocks noChangeArrowheads="1"/>
          </p:cNvSpPr>
          <p:nvPr/>
        </p:nvSpPr>
        <p:spPr bwMode="auto">
          <a:xfrm>
            <a:off x="3589200" y="5337092"/>
            <a:ext cx="1895000" cy="504000"/>
          </a:xfrm>
          <a:prstGeom prst="rect">
            <a:avLst/>
          </a:prstGeom>
          <a:noFill/>
          <a:ln w="9525">
            <a:noFill/>
            <a:miter lim="800000"/>
            <a:headEnd/>
            <a:tailEnd/>
          </a:ln>
        </p:spPr>
        <p:txBody>
          <a:bodyPr wrap="square" anchor="ctr">
            <a:spAutoFit/>
          </a:bodyPr>
          <a:lstStyle/>
          <a:p>
            <a:pPr algn="ctr"/>
            <a:r>
              <a:rPr lang="en-US" sz="850" dirty="0" smtClean="0">
                <a:solidFill>
                  <a:schemeClr val="accent2"/>
                </a:solidFill>
                <a:latin typeface="Arial Narrow" pitchFamily="34" charset="0"/>
                <a:ea typeface="Calibri" pitchFamily="34" charset="0"/>
                <a:cs typeface="Times New Roman" pitchFamily="18" charset="0"/>
              </a:rPr>
              <a:t>Resources</a:t>
            </a:r>
            <a:r>
              <a:rPr lang="pl-PL" sz="850" dirty="0" smtClean="0">
                <a:solidFill>
                  <a:schemeClr val="accent2"/>
                </a:solidFill>
                <a:latin typeface="Arial Narrow" pitchFamily="34" charset="0"/>
                <a:ea typeface="Calibri" pitchFamily="34" charset="0"/>
                <a:cs typeface="Times New Roman" pitchFamily="18" charset="0"/>
              </a:rPr>
              <a:t> Pools </a:t>
            </a:r>
            <a:r>
              <a:rPr lang="pl-PL" sz="850" dirty="0">
                <a:solidFill>
                  <a:schemeClr val="accent2"/>
                </a:solidFill>
                <a:latin typeface="Arial Narrow" pitchFamily="34" charset="0"/>
                <a:ea typeface="Calibri" pitchFamily="34" charset="0"/>
                <a:cs typeface="Times New Roman" pitchFamily="18" charset="0"/>
              </a:rPr>
              <a:t>and Virtual </a:t>
            </a:r>
            <a:r>
              <a:rPr lang="en-US" sz="850" dirty="0">
                <a:solidFill>
                  <a:schemeClr val="accent2"/>
                </a:solidFill>
                <a:latin typeface="Arial Narrow" pitchFamily="34" charset="0"/>
                <a:ea typeface="Calibri" pitchFamily="34" charset="0"/>
                <a:cs typeface="Times New Roman" pitchFamily="18" charset="0"/>
              </a:rPr>
              <a:t>IP </a:t>
            </a:r>
            <a:r>
              <a:rPr lang="en-US" sz="850" dirty="0" smtClean="0">
                <a:solidFill>
                  <a:schemeClr val="accent2"/>
                </a:solidFill>
                <a:latin typeface="Arial Narrow" pitchFamily="34" charset="0"/>
                <a:ea typeface="Calibri" pitchFamily="34" charset="0"/>
                <a:cs typeface="Times New Roman" pitchFamily="18" charset="0"/>
              </a:rPr>
              <a:t>Address</a:t>
            </a:r>
            <a:r>
              <a:rPr lang="pl-PL" sz="850" dirty="0" smtClean="0">
                <a:solidFill>
                  <a:schemeClr val="accent2"/>
                </a:solidFill>
                <a:latin typeface="Arial Narrow" pitchFamily="34" charset="0"/>
                <a:ea typeface="Calibri" pitchFamily="34" charset="0"/>
                <a:cs typeface="Times New Roman" pitchFamily="18" charset="0"/>
              </a:rPr>
              <a:t>es:</a:t>
            </a:r>
            <a:endParaRPr lang="pl-PL" sz="850" dirty="0">
              <a:solidFill>
                <a:schemeClr val="accent2"/>
              </a:solidFill>
              <a:latin typeface="Arial Narrow" pitchFamily="34" charset="0"/>
              <a:ea typeface="Calibri" pitchFamily="34" charset="0"/>
              <a:cs typeface="Times New Roman" pitchFamily="18" charset="0"/>
            </a:endParaRPr>
          </a:p>
          <a:p>
            <a:pPr algn="ctr"/>
            <a:r>
              <a:rPr lang="pl-PL" sz="850" dirty="0">
                <a:solidFill>
                  <a:schemeClr val="accent2"/>
                </a:solidFill>
                <a:latin typeface="Arial Narrow" pitchFamily="34" charset="0"/>
                <a:ea typeface="Calibri" pitchFamily="34" charset="0"/>
                <a:cs typeface="Times New Roman" pitchFamily="18" charset="0"/>
              </a:rPr>
              <a:t>Node-a </a:t>
            </a:r>
            <a:r>
              <a:rPr lang="pl-PL" sz="850" dirty="0" smtClean="0">
                <a:solidFill>
                  <a:schemeClr val="accent2"/>
                </a:solidFill>
                <a:latin typeface="Arial Narrow" pitchFamily="34" charset="0"/>
                <a:ea typeface="Calibri" pitchFamily="34" charset="0"/>
                <a:cs typeface="Times New Roman" pitchFamily="18" charset="0"/>
              </a:rPr>
              <a:t>192.168.31.100</a:t>
            </a:r>
            <a:r>
              <a:rPr lang="pl-PL" sz="850" dirty="0">
                <a:solidFill>
                  <a:schemeClr val="accent2"/>
                </a:solidFill>
                <a:latin typeface="Arial Narrow" pitchFamily="34" charset="0"/>
                <a:ea typeface="Calibri" pitchFamily="34" charset="0"/>
                <a:cs typeface="Times New Roman" pitchFamily="18" charset="0"/>
              </a:rPr>
              <a:t>;  iSCSI Target </a:t>
            </a:r>
            <a:r>
              <a:rPr lang="pl-PL" sz="850" dirty="0" smtClean="0">
                <a:solidFill>
                  <a:schemeClr val="accent2"/>
                </a:solidFill>
                <a:latin typeface="Arial Narrow" pitchFamily="34" charset="0"/>
                <a:ea typeface="Calibri" pitchFamily="34" charset="0"/>
                <a:cs typeface="Times New Roman" pitchFamily="18" charset="0"/>
              </a:rPr>
              <a:t>0 </a:t>
            </a:r>
          </a:p>
          <a:p>
            <a:pPr algn="ctr"/>
            <a:r>
              <a:rPr lang="pl-PL" sz="850" dirty="0" smtClean="0">
                <a:solidFill>
                  <a:schemeClr val="accent2"/>
                </a:solidFill>
                <a:latin typeface="Arial Narrow" pitchFamily="34" charset="0"/>
                <a:ea typeface="Calibri" pitchFamily="34" charset="0"/>
                <a:cs typeface="Times New Roman" pitchFamily="18" charset="0"/>
              </a:rPr>
              <a:t>Node-b 192.168.32.100;  iSCSI Target 1</a:t>
            </a:r>
            <a:endParaRPr lang="en-US" sz="850" dirty="0">
              <a:solidFill>
                <a:schemeClr val="accent2"/>
              </a:solidFill>
              <a:latin typeface="Arial Narrow" pitchFamily="34" charset="0"/>
              <a:ea typeface="Calibri" pitchFamily="34" charset="0"/>
              <a:cs typeface="Times New Roman" pitchFamily="18" charset="0"/>
            </a:endParaRPr>
          </a:p>
        </p:txBody>
      </p:sp>
      <p:pic>
        <p:nvPicPr>
          <p:cNvPr id="135" name="Picture 15"/>
          <p:cNvPicPr>
            <a:picLocks noChangeAspect="1" noChangeArrowheads="1"/>
          </p:cNvPicPr>
          <p:nvPr/>
        </p:nvPicPr>
        <p:blipFill>
          <a:blip r:embed="rId4" cstate="print"/>
          <a:srcRect/>
          <a:stretch>
            <a:fillRect/>
          </a:stretch>
        </p:blipFill>
        <p:spPr bwMode="auto">
          <a:xfrm>
            <a:off x="6946741" y="5984193"/>
            <a:ext cx="330878" cy="252000"/>
          </a:xfrm>
          <a:prstGeom prst="rect">
            <a:avLst/>
          </a:prstGeom>
          <a:noFill/>
          <a:ln w="9525">
            <a:noFill/>
            <a:round/>
            <a:headEnd/>
            <a:tailEnd/>
          </a:ln>
        </p:spPr>
      </p:pic>
      <p:sp>
        <p:nvSpPr>
          <p:cNvPr id="137" name="pole tekstowe 75"/>
          <p:cNvSpPr txBox="1">
            <a:spLocks noChangeArrowheads="1"/>
          </p:cNvSpPr>
          <p:nvPr/>
        </p:nvSpPr>
        <p:spPr bwMode="auto">
          <a:xfrm>
            <a:off x="4791586" y="881235"/>
            <a:ext cx="4172902" cy="369332"/>
          </a:xfrm>
          <a:prstGeom prst="rect">
            <a:avLst/>
          </a:prstGeom>
          <a:noFill/>
          <a:ln w="9525">
            <a:noFill/>
            <a:miter lim="800000"/>
            <a:headEnd/>
            <a:tailEnd/>
          </a:ln>
        </p:spPr>
        <p:txBody>
          <a:bodyPr wrap="square">
            <a:spAutoFit/>
          </a:bodyPr>
          <a:lstStyle/>
          <a:p>
            <a:r>
              <a:rPr lang="pl-PL" sz="1800" dirty="0">
                <a:solidFill>
                  <a:schemeClr val="accent2"/>
                </a:solidFill>
                <a:latin typeface="Arial Narrow" pitchFamily="34" charset="0"/>
              </a:rPr>
              <a:t>Multipath I/O with Activ-Activ iSCSI Failover.</a:t>
            </a:r>
            <a:endParaRPr lang="en-US" sz="1800" dirty="0">
              <a:solidFill>
                <a:schemeClr val="accent2"/>
              </a:solidFill>
              <a:latin typeface="Arial Narrow" pitchFamily="34" charset="0"/>
            </a:endParaRPr>
          </a:p>
        </p:txBody>
      </p:sp>
      <p:sp>
        <p:nvSpPr>
          <p:cNvPr id="138" name="Rectangle 137"/>
          <p:cNvSpPr/>
          <p:nvPr/>
        </p:nvSpPr>
        <p:spPr>
          <a:xfrm>
            <a:off x="45007" y="6215428"/>
            <a:ext cx="8903146" cy="430887"/>
          </a:xfrm>
          <a:prstGeom prst="rect">
            <a:avLst/>
          </a:prstGeom>
        </p:spPr>
        <p:txBody>
          <a:bodyPr wrap="square">
            <a:spAutoFit/>
          </a:bodyPr>
          <a:lstStyle/>
          <a:p>
            <a:r>
              <a:rPr lang="en-US" sz="1100" b="1" dirty="0">
                <a:solidFill>
                  <a:srgbClr val="C00000"/>
                </a:solidFill>
                <a:latin typeface="Arial Narrow" pitchFamily="34" charset="0"/>
              </a:rPr>
              <a:t>NOTE: </a:t>
            </a:r>
            <a:endParaRPr lang="pl-PL" sz="1100" b="1" dirty="0" smtClean="0">
              <a:solidFill>
                <a:srgbClr val="C00000"/>
              </a:solidFill>
              <a:latin typeface="Arial Narrow" pitchFamily="34" charset="0"/>
            </a:endParaRPr>
          </a:p>
          <a:p>
            <a:r>
              <a:rPr lang="en-US" sz="1100" b="1" dirty="0" smtClean="0">
                <a:latin typeface="Arial Narrow" pitchFamily="34" charset="0"/>
              </a:rPr>
              <a:t>To </a:t>
            </a:r>
            <a:r>
              <a:rPr lang="en-US" sz="1100" b="1" dirty="0">
                <a:latin typeface="Arial Narrow" pitchFamily="34" charset="0"/>
              </a:rPr>
              <a:t>prevent switching loops, it's recommended to use RSTP (802.1w) or STP (802.1d) protocol on network switches used to build </a:t>
            </a:r>
            <a:r>
              <a:rPr lang="en-US" sz="1100" b="1" dirty="0" smtClean="0">
                <a:latin typeface="Arial Narrow" pitchFamily="34" charset="0"/>
              </a:rPr>
              <a:t>A-A </a:t>
            </a:r>
            <a:r>
              <a:rPr lang="en-US" sz="1100" b="1" dirty="0">
                <a:latin typeface="Arial Narrow" pitchFamily="34" charset="0"/>
              </a:rPr>
              <a:t>Failover network topology.</a:t>
            </a:r>
            <a:endParaRPr lang="pl-PL" sz="1100" b="1" dirty="0">
              <a:latin typeface="Arial Narrow" pitchFamily="34" charset="0"/>
            </a:endParaRPr>
          </a:p>
        </p:txBody>
      </p:sp>
      <p:sp>
        <p:nvSpPr>
          <p:cNvPr id="132" name="Rectangle 1"/>
          <p:cNvSpPr>
            <a:spLocks noChangeArrowheads="1"/>
          </p:cNvSpPr>
          <p:nvPr/>
        </p:nvSpPr>
        <p:spPr bwMode="auto">
          <a:xfrm>
            <a:off x="256320" y="2150418"/>
            <a:ext cx="1106286" cy="400110"/>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31.231</a:t>
            </a:r>
            <a:r>
              <a:rPr lang="pl-PL" sz="1000" dirty="0" smtClean="0">
                <a:solidFill>
                  <a:schemeClr val="accent2"/>
                </a:solidFill>
                <a:latin typeface="Arial Narrow" pitchFamily="34" charset="0"/>
                <a:ea typeface="Calibri" pitchFamily="34" charset="0"/>
                <a:cs typeface="Times New Roman" pitchFamily="18" charset="0"/>
              </a:rPr>
              <a:t>    IP:192.168.</a:t>
            </a:r>
            <a:r>
              <a:rPr lang="pl-PL" sz="1000" b="1" dirty="0" smtClean="0">
                <a:solidFill>
                  <a:schemeClr val="accent2"/>
                </a:solidFill>
                <a:latin typeface="Arial Narrow" pitchFamily="34" charset="0"/>
                <a:ea typeface="Calibri" pitchFamily="34" charset="0"/>
                <a:cs typeface="Times New Roman" pitchFamily="18" charset="0"/>
              </a:rPr>
              <a:t>32.231</a:t>
            </a:r>
            <a:endParaRPr lang="en-US" sz="1000" b="1" dirty="0" smtClean="0">
              <a:solidFill>
                <a:srgbClr val="666666"/>
              </a:solidFill>
              <a:latin typeface="Arial Narrow" pitchFamily="34" charset="0"/>
            </a:endParaRPr>
          </a:p>
        </p:txBody>
      </p:sp>
      <p:sp>
        <p:nvSpPr>
          <p:cNvPr id="133" name="Rectangle 1"/>
          <p:cNvSpPr>
            <a:spLocks noChangeArrowheads="1"/>
          </p:cNvSpPr>
          <p:nvPr/>
        </p:nvSpPr>
        <p:spPr bwMode="auto">
          <a:xfrm>
            <a:off x="1241647" y="1782117"/>
            <a:ext cx="799581" cy="246221"/>
          </a:xfrm>
          <a:prstGeom prst="rect">
            <a:avLst/>
          </a:prstGeom>
          <a:noFill/>
          <a:ln w="9525">
            <a:noFill/>
            <a:miter lim="800000"/>
            <a:headEnd/>
            <a:tailEnd/>
          </a:ln>
        </p:spPr>
        <p:txBody>
          <a:bodyPr wrap="square" anchor="ctr">
            <a:spAutoFit/>
          </a:bodyPr>
          <a:lstStyle/>
          <a:p>
            <a:r>
              <a:rPr lang="pl-PL" sz="1000" b="1" dirty="0" smtClean="0">
                <a:solidFill>
                  <a:srgbClr val="666666"/>
                </a:solidFill>
                <a:latin typeface="Arial Narrow" pitchFamily="34" charset="0"/>
              </a:rPr>
              <a:t>eth2</a:t>
            </a:r>
            <a:r>
              <a:rPr lang="de-DE" sz="1000" b="1" dirty="0" smtClean="0">
                <a:solidFill>
                  <a:srgbClr val="666666"/>
                </a:solidFill>
                <a:latin typeface="Arial Narrow" pitchFamily="34" charset="0"/>
              </a:rPr>
              <a:t> (MPIO)</a:t>
            </a:r>
            <a:endParaRPr lang="en-US" sz="1000" b="1" dirty="0" smtClean="0">
              <a:solidFill>
                <a:srgbClr val="666666"/>
              </a:solidFill>
              <a:latin typeface="Arial Narrow" pitchFamily="34" charset="0"/>
            </a:endParaRPr>
          </a:p>
        </p:txBody>
      </p:sp>
      <p:sp>
        <p:nvSpPr>
          <p:cNvPr id="136" name="Rectangle 1"/>
          <p:cNvSpPr>
            <a:spLocks noChangeArrowheads="1"/>
          </p:cNvSpPr>
          <p:nvPr/>
        </p:nvSpPr>
        <p:spPr bwMode="auto">
          <a:xfrm>
            <a:off x="1244583" y="2223470"/>
            <a:ext cx="799581" cy="246221"/>
          </a:xfrm>
          <a:prstGeom prst="rect">
            <a:avLst/>
          </a:prstGeom>
          <a:noFill/>
          <a:ln w="9525">
            <a:noFill/>
            <a:miter lim="800000"/>
            <a:headEnd/>
            <a:tailEnd/>
          </a:ln>
        </p:spPr>
        <p:txBody>
          <a:bodyPr wrap="square" anchor="ctr">
            <a:spAutoFit/>
          </a:bodyPr>
          <a:lstStyle/>
          <a:p>
            <a:r>
              <a:rPr lang="pl-PL" sz="1000" b="1" dirty="0" smtClean="0">
                <a:solidFill>
                  <a:srgbClr val="666666"/>
                </a:solidFill>
                <a:latin typeface="Arial Narrow" pitchFamily="34" charset="0"/>
              </a:rPr>
              <a:t>eth3</a:t>
            </a:r>
            <a:r>
              <a:rPr lang="de-DE" sz="1000" b="1" dirty="0" smtClean="0">
                <a:solidFill>
                  <a:srgbClr val="666666"/>
                </a:solidFill>
                <a:latin typeface="Arial Narrow" pitchFamily="34" charset="0"/>
              </a:rPr>
              <a:t> (MPIO)</a:t>
            </a:r>
            <a:endParaRPr lang="en-US" sz="1000" b="1" dirty="0" smtClean="0">
              <a:solidFill>
                <a:srgbClr val="666666"/>
              </a:solidFill>
              <a:latin typeface="Arial Narrow" pitchFamily="34" charset="0"/>
            </a:endParaRPr>
          </a:p>
        </p:txBody>
      </p:sp>
      <p:cxnSp>
        <p:nvCxnSpPr>
          <p:cNvPr id="129" name="Łącznik prosty ze strzałką 196"/>
          <p:cNvCxnSpPr>
            <a:stCxn id="118" idx="3"/>
          </p:cNvCxnSpPr>
          <p:nvPr/>
        </p:nvCxnSpPr>
        <p:spPr bwMode="auto">
          <a:xfrm flipV="1">
            <a:off x="5407200" y="5365569"/>
            <a:ext cx="369849" cy="225705"/>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140" name="Straight Connector 5"/>
          <p:cNvCxnSpPr>
            <a:cxnSpLocks/>
          </p:cNvCxnSpPr>
          <p:nvPr/>
        </p:nvCxnSpPr>
        <p:spPr bwMode="auto">
          <a:xfrm flipH="1">
            <a:off x="5357813" y="3388519"/>
            <a:ext cx="0" cy="1297784"/>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110" name="Picture 8"/>
          <p:cNvPicPr>
            <a:picLocks noChangeAspect="1" noChangeArrowheads="1"/>
          </p:cNvPicPr>
          <p:nvPr/>
        </p:nvPicPr>
        <p:blipFill>
          <a:blip r:embed="rId11" cstate="print"/>
          <a:srcRect/>
          <a:stretch>
            <a:fillRect/>
          </a:stretch>
        </p:blipFill>
        <p:spPr bwMode="auto">
          <a:xfrm>
            <a:off x="5076056" y="3192335"/>
            <a:ext cx="858130" cy="374457"/>
          </a:xfrm>
          <a:prstGeom prst="rect">
            <a:avLst/>
          </a:prstGeom>
          <a:noFill/>
          <a:ln w="9525">
            <a:noFill/>
            <a:round/>
            <a:headEnd/>
            <a:tailEnd/>
          </a:ln>
        </p:spPr>
      </p:pic>
      <p:pic>
        <p:nvPicPr>
          <p:cNvPr id="141" name="Picture 22" descr="storage-server4(open)large.png"/>
          <p:cNvPicPr>
            <a:picLocks/>
          </p:cNvPicPr>
          <p:nvPr/>
        </p:nvPicPr>
        <p:blipFill>
          <a:blip r:embed="rId6" cstate="print"/>
          <a:srcRect/>
          <a:stretch>
            <a:fillRect/>
          </a:stretch>
        </p:blipFill>
        <p:spPr bwMode="auto">
          <a:xfrm>
            <a:off x="6156000" y="2772000"/>
            <a:ext cx="936000" cy="648000"/>
          </a:xfrm>
          <a:prstGeom prst="rect">
            <a:avLst/>
          </a:prstGeom>
          <a:noFill/>
          <a:ln w="9525">
            <a:noFill/>
            <a:miter lim="800000"/>
            <a:headEnd/>
            <a:tailEnd/>
          </a:ln>
        </p:spPr>
      </p:pic>
      <p:sp>
        <p:nvSpPr>
          <p:cNvPr id="142" name="Rectangle 1"/>
          <p:cNvSpPr>
            <a:spLocks noChangeArrowheads="1"/>
          </p:cNvSpPr>
          <p:nvPr/>
        </p:nvSpPr>
        <p:spPr bwMode="auto">
          <a:xfrm>
            <a:off x="7370367" y="3276000"/>
            <a:ext cx="1681952" cy="261610"/>
          </a:xfrm>
          <a:prstGeom prst="rect">
            <a:avLst/>
          </a:prstGeom>
          <a:noFill/>
          <a:ln w="9525">
            <a:noFill/>
            <a:miter lim="800000"/>
            <a:headEnd/>
            <a:tailEnd/>
          </a:ln>
          <a:effectLst/>
        </p:spPr>
        <p:txBody>
          <a:bodyPr wrap="square" anchor="ctr">
            <a:spAutoFit/>
          </a:bodyPr>
          <a:lstStyle/>
          <a:p>
            <a:pPr>
              <a:defRPr/>
            </a:pP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                   </a:t>
            </a:r>
            <a:r>
              <a:rPr lang="en-US" sz="1100" b="1" dirty="0" smtClean="0">
                <a:solidFill>
                  <a:schemeClr val="tx2">
                    <a:lumMod val="65000"/>
                    <a:lumOff val="35000"/>
                  </a:schemeClr>
                </a:solidFill>
                <a:latin typeface="Arial Narrow" pitchFamily="34" charset="0"/>
                <a:ea typeface="Calibri" pitchFamily="34" charset="0"/>
                <a:cs typeface="Times New Roman" pitchFamily="18" charset="0"/>
              </a:rPr>
              <a:t>RAID </a:t>
            </a:r>
            <a:r>
              <a:rPr lang="en-US" sz="1100" b="1" dirty="0">
                <a:solidFill>
                  <a:schemeClr val="tx2">
                    <a:lumMod val="65000"/>
                    <a:lumOff val="35000"/>
                  </a:schemeClr>
                </a:solidFill>
                <a:latin typeface="Arial Narrow" pitchFamily="34" charset="0"/>
                <a:ea typeface="Calibri" pitchFamily="34" charset="0"/>
                <a:cs typeface="Times New Roman" pitchFamily="18" charset="0"/>
              </a:rPr>
              <a:t>System </a:t>
            </a: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2 </a:t>
            </a:r>
            <a:endParaRPr lang="en-US" sz="1000" b="1" dirty="0">
              <a:solidFill>
                <a:srgbClr val="0000FF"/>
              </a:solidFill>
              <a:latin typeface="Arial Narrow" pitchFamily="34" charset="0"/>
            </a:endParaRPr>
          </a:p>
        </p:txBody>
      </p:sp>
    </p:spTree>
    <p:extLst>
      <p:ext uri="{BB962C8B-B14F-4D97-AF65-F5344CB8AC3E}">
        <p14:creationId xmlns="" xmlns:p14="http://schemas.microsoft.com/office/powerpoint/2010/main" val="630828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41"/>
          <p:cNvSpPr>
            <a:spLocks noChangeArrowheads="1"/>
          </p:cNvSpPr>
          <p:nvPr/>
        </p:nvSpPr>
        <p:spPr bwMode="auto">
          <a:xfrm>
            <a:off x="88722" y="148711"/>
            <a:ext cx="7249044" cy="461665"/>
          </a:xfrm>
          <a:prstGeom prst="rect">
            <a:avLst/>
          </a:prstGeom>
          <a:noFill/>
          <a:ln w="9525">
            <a:noFill/>
            <a:miter lim="800000"/>
            <a:headEnd/>
            <a:tailEnd/>
          </a:ln>
        </p:spPr>
        <p:txBody>
          <a:bodyPr wrap="square">
            <a:spAutoFit/>
          </a:bodyPr>
          <a:lstStyle/>
          <a:p>
            <a:r>
              <a:rPr lang="en-US" b="1" kern="0" dirty="0" smtClean="0">
                <a:solidFill>
                  <a:srgbClr val="C00000"/>
                </a:solidFill>
                <a:latin typeface="Arial Narrow" pitchFamily="34" charset="0"/>
              </a:rPr>
              <a:t>Open-E DSS V7 </a:t>
            </a:r>
            <a:r>
              <a:rPr lang="pl-PL" b="1" kern="0" dirty="0" smtClean="0">
                <a:solidFill>
                  <a:srgbClr val="C00000"/>
                </a:solidFill>
                <a:latin typeface="Arial Narrow" pitchFamily="34" charset="0"/>
              </a:rPr>
              <a:t>with Multipath </a:t>
            </a:r>
            <a:r>
              <a:rPr lang="en-US" b="1" kern="0" dirty="0" smtClean="0">
                <a:solidFill>
                  <a:srgbClr val="C00000"/>
                </a:solidFill>
                <a:latin typeface="Arial Narrow" pitchFamily="34" charset="0"/>
              </a:rPr>
              <a:t>Active-Active </a:t>
            </a:r>
            <a:r>
              <a:rPr lang="en-US" b="1" kern="0" dirty="0" err="1" smtClean="0">
                <a:solidFill>
                  <a:srgbClr val="C00000"/>
                </a:solidFill>
                <a:latin typeface="Arial Narrow" pitchFamily="34" charset="0"/>
              </a:rPr>
              <a:t>iSCSI</a:t>
            </a:r>
            <a:r>
              <a:rPr lang="en-US" b="1" kern="0" dirty="0" smtClean="0">
                <a:solidFill>
                  <a:srgbClr val="C00000"/>
                </a:solidFill>
                <a:latin typeface="Arial Narrow" pitchFamily="34" charset="0"/>
              </a:rPr>
              <a:t> Failover</a:t>
            </a:r>
            <a:endParaRPr lang="en-US" b="1" kern="0" dirty="0">
              <a:solidFill>
                <a:srgbClr val="C00000"/>
              </a:solidFill>
              <a:latin typeface="Arial Narrow" pitchFamily="34" charset="0"/>
            </a:endParaRPr>
          </a:p>
        </p:txBody>
      </p:sp>
      <p:pic>
        <p:nvPicPr>
          <p:cNvPr id="306" name="Obraz 23" descr="Obudowa_1.jpg"/>
          <p:cNvPicPr>
            <a:picLocks noChangeAspect="1"/>
          </p:cNvPicPr>
          <p:nvPr/>
        </p:nvPicPr>
        <p:blipFill>
          <a:blip r:embed="rId2" cstate="print"/>
          <a:srcRect/>
          <a:stretch>
            <a:fillRect/>
          </a:stretch>
        </p:blipFill>
        <p:spPr bwMode="auto">
          <a:xfrm>
            <a:off x="1411569" y="696118"/>
            <a:ext cx="584285" cy="710230"/>
          </a:xfrm>
          <a:prstGeom prst="rect">
            <a:avLst/>
          </a:prstGeom>
          <a:noFill/>
          <a:ln w="9525">
            <a:noFill/>
            <a:miter lim="800000"/>
            <a:headEnd/>
            <a:tailEnd/>
          </a:ln>
        </p:spPr>
      </p:pic>
      <p:cxnSp>
        <p:nvCxnSpPr>
          <p:cNvPr id="424" name="Straight Connector 5"/>
          <p:cNvCxnSpPr>
            <a:cxnSpLocks/>
          </p:cNvCxnSpPr>
          <p:nvPr/>
        </p:nvCxnSpPr>
        <p:spPr bwMode="auto">
          <a:xfrm>
            <a:off x="3734942" y="3027744"/>
            <a:ext cx="0" cy="21204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26" name="Prostokąt 114"/>
          <p:cNvSpPr>
            <a:spLocks noChangeArrowheads="1"/>
          </p:cNvSpPr>
          <p:nvPr/>
        </p:nvSpPr>
        <p:spPr bwMode="auto">
          <a:xfrm>
            <a:off x="6400800" y="3257911"/>
            <a:ext cx="2609850" cy="2993420"/>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cxnSp>
        <p:nvCxnSpPr>
          <p:cNvPr id="427" name="Straight Connector 41"/>
          <p:cNvCxnSpPr>
            <a:cxnSpLocks noChangeShapeType="1"/>
          </p:cNvCxnSpPr>
          <p:nvPr/>
        </p:nvCxnSpPr>
        <p:spPr bwMode="auto">
          <a:xfrm>
            <a:off x="4893851" y="2672719"/>
            <a:ext cx="0" cy="367695"/>
          </a:xfrm>
          <a:prstGeom prst="line">
            <a:avLst/>
          </a:prstGeom>
          <a:noFill/>
          <a:ln w="12700" algn="ctr">
            <a:solidFill>
              <a:schemeClr val="bg2"/>
            </a:solidFill>
            <a:round/>
            <a:headEnd/>
            <a:tailEnd/>
          </a:ln>
        </p:spPr>
      </p:cxnSp>
      <p:sp>
        <p:nvSpPr>
          <p:cNvPr id="428" name="Prostokąt 95"/>
          <p:cNvSpPr>
            <a:spLocks noChangeArrowheads="1"/>
          </p:cNvSpPr>
          <p:nvPr/>
        </p:nvSpPr>
        <p:spPr bwMode="auto">
          <a:xfrm>
            <a:off x="114300" y="3283185"/>
            <a:ext cx="2609850" cy="2981137"/>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sp>
        <p:nvSpPr>
          <p:cNvPr id="429" name="Rectangle 1"/>
          <p:cNvSpPr>
            <a:spLocks noChangeArrowheads="1"/>
          </p:cNvSpPr>
          <p:nvPr/>
        </p:nvSpPr>
        <p:spPr bwMode="auto">
          <a:xfrm>
            <a:off x="7484171" y="2575298"/>
            <a:ext cx="1722437"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(DSS</a:t>
            </a:r>
            <a:r>
              <a:rPr lang="pl-PL" sz="1200" b="1" dirty="0">
                <a:solidFill>
                  <a:schemeClr val="accent2"/>
                </a:solidFill>
                <a:latin typeface="Arial Narrow" pitchFamily="34" charset="0"/>
                <a:ea typeface="Calibri" pitchFamily="34" charset="0"/>
                <a:cs typeface="Times New Roman" pitchFamily="18" charset="0"/>
              </a:rPr>
              <a:t>2</a:t>
            </a:r>
            <a:r>
              <a:rPr lang="en-US" sz="1200" b="1" dirty="0">
                <a:solidFill>
                  <a:schemeClr val="accent2"/>
                </a:solidFill>
                <a:latin typeface="Arial Narrow" pitchFamily="34" charset="0"/>
                <a:ea typeface="Calibri" pitchFamily="34" charset="0"/>
                <a:cs typeface="Times New Roman" pitchFamily="18" charset="0"/>
              </a:rPr>
              <a:t>)</a:t>
            </a:r>
          </a:p>
          <a:p>
            <a:r>
              <a:rPr lang="en-US" sz="1600" b="1" dirty="0" smtClean="0">
                <a:solidFill>
                  <a:srgbClr val="800000"/>
                </a:solidFill>
                <a:latin typeface="Arial Narrow" pitchFamily="34" charset="0"/>
                <a:ea typeface="Calibri" pitchFamily="34" charset="0"/>
                <a:cs typeface="Times New Roman" pitchFamily="18" charset="0"/>
              </a:rPr>
              <a:t>node-b</a:t>
            </a:r>
            <a:endParaRPr lang="pl-PL" sz="1600" b="1" dirty="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a:t>
            </a:r>
            <a:r>
              <a:rPr lang="en-US" sz="1200" dirty="0" smtClean="0">
                <a:solidFill>
                  <a:schemeClr val="accent2"/>
                </a:solidFill>
                <a:latin typeface="Arial Narrow" pitchFamily="34" charset="0"/>
                <a:ea typeface="Calibri" pitchFamily="34" charset="0"/>
                <a:cs typeface="Times New Roman" pitchFamily="18" charset="0"/>
              </a:rPr>
              <a:t>21</a:t>
            </a:r>
            <a:endParaRPr lang="en-US" sz="1200" dirty="0">
              <a:solidFill>
                <a:schemeClr val="accent2"/>
              </a:solidFill>
              <a:latin typeface="Arial Narrow" pitchFamily="34" charset="0"/>
              <a:ea typeface="Calibri" pitchFamily="34" charset="0"/>
              <a:cs typeface="Times New Roman" pitchFamily="18" charset="0"/>
            </a:endParaRPr>
          </a:p>
        </p:txBody>
      </p:sp>
      <p:sp>
        <p:nvSpPr>
          <p:cNvPr id="430" name="Rectangle 1"/>
          <p:cNvSpPr>
            <a:spLocks noChangeArrowheads="1"/>
          </p:cNvSpPr>
          <p:nvPr/>
        </p:nvSpPr>
        <p:spPr bwMode="auto">
          <a:xfrm>
            <a:off x="35860" y="2575299"/>
            <a:ext cx="1878013" cy="707886"/>
          </a:xfrm>
          <a:prstGeom prst="rect">
            <a:avLst/>
          </a:prstGeom>
          <a:noFill/>
          <a:ln w="9525">
            <a:noFill/>
            <a:miter lim="800000"/>
            <a:headEnd/>
            <a:tailEnd/>
          </a:ln>
        </p:spPr>
        <p:txBody>
          <a:bodyPr anchor="ctr">
            <a:spAutoFit/>
          </a:bodyPr>
          <a:lstStyle/>
          <a:p>
            <a:r>
              <a:rPr lang="en-US" sz="1200" b="1" dirty="0">
                <a:solidFill>
                  <a:schemeClr val="accent2"/>
                </a:solidFill>
                <a:latin typeface="Arial Narrow" pitchFamily="34" charset="0"/>
                <a:ea typeface="Calibri" pitchFamily="34" charset="0"/>
                <a:cs typeface="Times New Roman" pitchFamily="18" charset="0"/>
              </a:rPr>
              <a:t>Data Server (DSS</a:t>
            </a:r>
            <a:r>
              <a:rPr lang="pl-PL" sz="1200" b="1" dirty="0">
                <a:solidFill>
                  <a:schemeClr val="accent2"/>
                </a:solidFill>
                <a:latin typeface="Arial Narrow" pitchFamily="34" charset="0"/>
                <a:ea typeface="Calibri" pitchFamily="34" charset="0"/>
                <a:cs typeface="Times New Roman" pitchFamily="18" charset="0"/>
              </a:rPr>
              <a:t>1</a:t>
            </a:r>
            <a:r>
              <a:rPr lang="en-US" sz="1200" b="1" dirty="0">
                <a:solidFill>
                  <a:schemeClr val="accent2"/>
                </a:solidFill>
                <a:latin typeface="Arial Narrow" pitchFamily="34" charset="0"/>
                <a:ea typeface="Calibri" pitchFamily="34" charset="0"/>
                <a:cs typeface="Times New Roman" pitchFamily="18" charset="0"/>
              </a:rPr>
              <a:t>)</a:t>
            </a:r>
          </a:p>
          <a:p>
            <a:r>
              <a:rPr lang="en-US" sz="1600" b="1" dirty="0">
                <a:solidFill>
                  <a:srgbClr val="008000"/>
                </a:solidFill>
                <a:latin typeface="Arial Narrow" pitchFamily="34" charset="0"/>
                <a:ea typeface="Calibri" pitchFamily="34" charset="0"/>
                <a:cs typeface="Times New Roman" pitchFamily="18" charset="0"/>
              </a:rPr>
              <a:t>node-a</a:t>
            </a:r>
            <a:endParaRPr lang="pl-PL" sz="1600" dirty="0">
              <a:solidFill>
                <a:schemeClr val="accent2"/>
              </a:solidFill>
              <a:latin typeface="Arial Narrow" pitchFamily="34" charset="0"/>
              <a:ea typeface="Calibri" pitchFamily="34" charset="0"/>
              <a:cs typeface="Times New Roman" pitchFamily="18" charset="0"/>
            </a:endParaRPr>
          </a:p>
          <a:p>
            <a:r>
              <a:rPr lang="en-US" sz="1200" dirty="0" smtClean="0">
                <a:solidFill>
                  <a:schemeClr val="accent2"/>
                </a:solidFill>
                <a:latin typeface="Arial Narrow" pitchFamily="34" charset="0"/>
                <a:ea typeface="Calibri" pitchFamily="34" charset="0"/>
                <a:cs typeface="Times New Roman" pitchFamily="18" charset="0"/>
              </a:rPr>
              <a:t>IP Address</a:t>
            </a:r>
            <a:r>
              <a:rPr lang="pl-PL" sz="1200" dirty="0" smtClean="0">
                <a:solidFill>
                  <a:schemeClr val="accent2"/>
                </a:solidFill>
                <a:latin typeface="Arial Narrow" pitchFamily="34" charset="0"/>
                <a:ea typeface="Calibri" pitchFamily="34" charset="0"/>
                <a:cs typeface="Times New Roman" pitchFamily="18" charset="0"/>
              </a:rPr>
              <a:t>:192.168.0.220</a:t>
            </a:r>
            <a:endParaRPr lang="en-US" sz="1200" dirty="0">
              <a:solidFill>
                <a:schemeClr val="accent2"/>
              </a:solidFill>
              <a:latin typeface="Arial Narrow" pitchFamily="34" charset="0"/>
              <a:ea typeface="Calibri" pitchFamily="34" charset="0"/>
              <a:cs typeface="Times New Roman" pitchFamily="18" charset="0"/>
            </a:endParaRPr>
          </a:p>
        </p:txBody>
      </p:sp>
      <p:pic>
        <p:nvPicPr>
          <p:cNvPr id="431" name="Picture 28"/>
          <p:cNvPicPr>
            <a:picLocks noChangeAspect="1" noChangeArrowheads="1"/>
          </p:cNvPicPr>
          <p:nvPr/>
        </p:nvPicPr>
        <p:blipFill>
          <a:blip r:embed="rId3" cstate="print"/>
          <a:srcRect/>
          <a:stretch>
            <a:fillRect/>
          </a:stretch>
        </p:blipFill>
        <p:spPr bwMode="auto">
          <a:xfrm>
            <a:off x="7527755" y="5472000"/>
            <a:ext cx="460800" cy="252000"/>
          </a:xfrm>
          <a:prstGeom prst="rect">
            <a:avLst/>
          </a:prstGeom>
          <a:noFill/>
          <a:ln w="9525">
            <a:noFill/>
            <a:round/>
            <a:headEnd/>
            <a:tailEnd/>
          </a:ln>
        </p:spPr>
      </p:pic>
      <p:sp>
        <p:nvSpPr>
          <p:cNvPr id="432" name="Text Box 7"/>
          <p:cNvSpPr txBox="1">
            <a:spLocks noChangeArrowheads="1"/>
          </p:cNvSpPr>
          <p:nvPr/>
        </p:nvSpPr>
        <p:spPr bwMode="auto">
          <a:xfrm>
            <a:off x="7943027" y="5447066"/>
            <a:ext cx="1133673" cy="2002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r>
              <a:rPr lang="pl-PL" sz="800" b="1" dirty="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433" name="Text Box 7"/>
          <p:cNvSpPr txBox="1">
            <a:spLocks noChangeArrowheads="1"/>
          </p:cNvSpPr>
          <p:nvPr/>
        </p:nvSpPr>
        <p:spPr bwMode="auto">
          <a:xfrm>
            <a:off x="124663" y="5437338"/>
            <a:ext cx="1134969" cy="2100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dirty="0">
                <a:solidFill>
                  <a:srgbClr val="666666"/>
                </a:solidFill>
                <a:latin typeface="Arial Narrow" pitchFamily="34" charset="0"/>
              </a:rPr>
              <a:t>Volume Groups</a:t>
            </a:r>
            <a:r>
              <a:rPr lang="pl-PL" sz="800" b="1" dirty="0">
                <a:solidFill>
                  <a:srgbClr val="666666"/>
                </a:solidFill>
                <a:latin typeface="Arial Narrow" pitchFamily="34" charset="0"/>
              </a:rPr>
              <a:t> </a:t>
            </a:r>
            <a:r>
              <a:rPr lang="pl-PL" sz="800" b="1" dirty="0" smtClean="0">
                <a:solidFill>
                  <a:srgbClr val="666666"/>
                </a:solidFill>
                <a:latin typeface="Arial Narrow" pitchFamily="34" charset="0"/>
              </a:rPr>
              <a:t>(vg00)</a:t>
            </a:r>
            <a:endParaRPr lang="en-GB" sz="800" b="1" dirty="0">
              <a:solidFill>
                <a:srgbClr val="666666"/>
              </a:solidFill>
              <a:latin typeface="Arial Narrow" pitchFamily="34" charset="0"/>
            </a:endParaRPr>
          </a:p>
        </p:txBody>
      </p:sp>
      <p:pic>
        <p:nvPicPr>
          <p:cNvPr id="434" name="Picture 28"/>
          <p:cNvPicPr>
            <a:picLocks noChangeAspect="1" noChangeArrowheads="1"/>
          </p:cNvPicPr>
          <p:nvPr/>
        </p:nvPicPr>
        <p:blipFill>
          <a:blip r:embed="rId3" cstate="print"/>
          <a:srcRect/>
          <a:stretch>
            <a:fillRect/>
          </a:stretch>
        </p:blipFill>
        <p:spPr bwMode="auto">
          <a:xfrm>
            <a:off x="1188000" y="5472000"/>
            <a:ext cx="460800" cy="252000"/>
          </a:xfrm>
          <a:prstGeom prst="rect">
            <a:avLst/>
          </a:prstGeom>
          <a:noFill/>
          <a:ln w="9525">
            <a:noFill/>
            <a:round/>
            <a:headEnd/>
            <a:tailEnd/>
          </a:ln>
        </p:spPr>
      </p:pic>
      <p:sp>
        <p:nvSpPr>
          <p:cNvPr id="435" name="Rectangle 1"/>
          <p:cNvSpPr>
            <a:spLocks noChangeArrowheads="1"/>
          </p:cNvSpPr>
          <p:nvPr/>
        </p:nvSpPr>
        <p:spPr bwMode="auto">
          <a:xfrm>
            <a:off x="2871690" y="5892338"/>
            <a:ext cx="3661829" cy="246221"/>
          </a:xfrm>
          <a:prstGeom prst="rect">
            <a:avLst/>
          </a:prstGeom>
          <a:noFill/>
          <a:ln w="9525">
            <a:noFill/>
            <a:miter lim="800000"/>
            <a:headEnd/>
            <a:tailEnd/>
          </a:ln>
        </p:spPr>
        <p:txBody>
          <a:bodyPr wrap="square" anchor="ctr">
            <a:spAutoFit/>
          </a:bodyPr>
          <a:lstStyle/>
          <a:p>
            <a:pPr algn="ctr"/>
            <a:r>
              <a:rPr lang="en-US" sz="1000" b="1" dirty="0">
                <a:solidFill>
                  <a:srgbClr val="00B050"/>
                </a:solidFill>
                <a:latin typeface="Arial Narrow" pitchFamily="34" charset="0"/>
                <a:ea typeface="Calibri" pitchFamily="34" charset="0"/>
                <a:cs typeface="Times New Roman" pitchFamily="18" charset="0"/>
              </a:rPr>
              <a:t>iSCSI</a:t>
            </a:r>
            <a:r>
              <a:rPr lang="pl-PL" sz="1000" b="1" dirty="0">
                <a:solidFill>
                  <a:srgbClr val="00B050"/>
                </a:solidFill>
                <a:latin typeface="Arial Narrow" pitchFamily="34" charset="0"/>
                <a:ea typeface="Calibri" pitchFamily="34" charset="0"/>
                <a:cs typeface="Times New Roman" pitchFamily="18" charset="0"/>
              </a:rPr>
              <a:t> </a:t>
            </a:r>
            <a:r>
              <a:rPr lang="en-US" sz="1000" b="1" dirty="0">
                <a:solidFill>
                  <a:srgbClr val="00B050"/>
                </a:solidFill>
                <a:latin typeface="Arial Narrow" pitchFamily="34" charset="0"/>
                <a:ea typeface="Calibri" pitchFamily="34" charset="0"/>
                <a:cs typeface="Times New Roman" pitchFamily="18" charset="0"/>
              </a:rPr>
              <a:t>Failover/Volume </a:t>
            </a:r>
            <a:r>
              <a:rPr lang="en-US" sz="1000" b="1" dirty="0" smtClean="0">
                <a:solidFill>
                  <a:srgbClr val="00B050"/>
                </a:solidFill>
                <a:latin typeface="Arial Narrow" pitchFamily="34" charset="0"/>
                <a:ea typeface="Calibri" pitchFamily="34" charset="0"/>
                <a:cs typeface="Times New Roman" pitchFamily="18" charset="0"/>
              </a:rPr>
              <a:t>Replication</a:t>
            </a:r>
            <a:r>
              <a:rPr lang="pl-PL" sz="1000" b="1" dirty="0" smtClean="0">
                <a:solidFill>
                  <a:srgbClr val="00B050"/>
                </a:solidFill>
                <a:latin typeface="Arial Narrow" pitchFamily="34" charset="0"/>
                <a:ea typeface="Calibri" pitchFamily="34" charset="0"/>
                <a:cs typeface="Times New Roman" pitchFamily="18" charset="0"/>
              </a:rPr>
              <a:t> (eth5)</a:t>
            </a:r>
            <a:endParaRPr lang="en-US" sz="1000" b="1" dirty="0">
              <a:solidFill>
                <a:srgbClr val="00B050"/>
              </a:solidFill>
              <a:latin typeface="Arial Narrow" pitchFamily="34" charset="0"/>
              <a:ea typeface="Calibri" pitchFamily="34" charset="0"/>
              <a:cs typeface="Times New Roman" pitchFamily="18" charset="0"/>
            </a:endParaRPr>
          </a:p>
        </p:txBody>
      </p:sp>
      <p:pic>
        <p:nvPicPr>
          <p:cNvPr id="436" name="Picture 15"/>
          <p:cNvPicPr>
            <a:picLocks noChangeAspect="1" noChangeArrowheads="1"/>
          </p:cNvPicPr>
          <p:nvPr/>
        </p:nvPicPr>
        <p:blipFill>
          <a:blip r:embed="rId4" cstate="print"/>
          <a:srcRect/>
          <a:stretch>
            <a:fillRect/>
          </a:stretch>
        </p:blipFill>
        <p:spPr bwMode="auto">
          <a:xfrm>
            <a:off x="7266975" y="5976386"/>
            <a:ext cx="330878" cy="252000"/>
          </a:xfrm>
          <a:prstGeom prst="rect">
            <a:avLst/>
          </a:prstGeom>
          <a:noFill/>
          <a:ln w="9525">
            <a:noFill/>
            <a:round/>
            <a:headEnd/>
            <a:tailEnd/>
          </a:ln>
        </p:spPr>
      </p:pic>
      <p:sp>
        <p:nvSpPr>
          <p:cNvPr id="437" name="Text Box 5"/>
          <p:cNvSpPr txBox="1">
            <a:spLocks noChangeArrowheads="1"/>
          </p:cNvSpPr>
          <p:nvPr/>
        </p:nvSpPr>
        <p:spPr bwMode="auto">
          <a:xfrm>
            <a:off x="8320333" y="6031358"/>
            <a:ext cx="779705" cy="22066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438" name="Picture 27"/>
          <p:cNvPicPr>
            <a:picLocks noChangeAspect="1" noChangeArrowheads="1"/>
          </p:cNvPicPr>
          <p:nvPr/>
        </p:nvPicPr>
        <p:blipFill>
          <a:blip r:embed="rId5" cstate="print"/>
          <a:srcRect/>
          <a:stretch>
            <a:fillRect/>
          </a:stretch>
        </p:blipFill>
        <p:spPr bwMode="auto">
          <a:xfrm>
            <a:off x="1890075" y="3060000"/>
            <a:ext cx="689272" cy="473874"/>
          </a:xfrm>
          <a:prstGeom prst="rect">
            <a:avLst/>
          </a:prstGeom>
          <a:noFill/>
          <a:ln w="9525">
            <a:noFill/>
            <a:round/>
            <a:headEnd/>
            <a:tailEnd/>
          </a:ln>
        </p:spPr>
      </p:pic>
      <p:pic>
        <p:nvPicPr>
          <p:cNvPr id="439" name="Picture 27"/>
          <p:cNvPicPr>
            <a:picLocks noChangeArrowheads="1"/>
          </p:cNvPicPr>
          <p:nvPr/>
        </p:nvPicPr>
        <p:blipFill>
          <a:blip r:embed="rId5" cstate="print"/>
          <a:srcRect/>
          <a:stretch>
            <a:fillRect/>
          </a:stretch>
        </p:blipFill>
        <p:spPr bwMode="auto">
          <a:xfrm>
            <a:off x="6837343" y="3060000"/>
            <a:ext cx="677069" cy="475789"/>
          </a:xfrm>
          <a:prstGeom prst="rect">
            <a:avLst/>
          </a:prstGeom>
          <a:noFill/>
          <a:ln w="9525">
            <a:noFill/>
            <a:round/>
            <a:headEnd/>
            <a:tailEnd/>
          </a:ln>
        </p:spPr>
      </p:pic>
      <p:sp>
        <p:nvSpPr>
          <p:cNvPr id="440" name="Rectangle 1"/>
          <p:cNvSpPr>
            <a:spLocks noChangeArrowheads="1"/>
          </p:cNvSpPr>
          <p:nvPr/>
        </p:nvSpPr>
        <p:spPr bwMode="auto">
          <a:xfrm>
            <a:off x="69404" y="3247425"/>
            <a:ext cx="1656184" cy="261610"/>
          </a:xfrm>
          <a:prstGeom prst="rect">
            <a:avLst/>
          </a:prstGeom>
          <a:noFill/>
          <a:ln w="9525">
            <a:noFill/>
            <a:miter lim="800000"/>
            <a:headEnd/>
            <a:tailEnd/>
          </a:ln>
          <a:effectLst/>
        </p:spPr>
        <p:txBody>
          <a:bodyPr wrap="square" anchor="ctr">
            <a:spAutoFit/>
          </a:bodyPr>
          <a:lstStyle/>
          <a:p>
            <a:pPr>
              <a:defRPr/>
            </a:pPr>
            <a:r>
              <a:rPr lang="en-US" sz="1100" b="1" dirty="0">
                <a:solidFill>
                  <a:schemeClr val="tx2">
                    <a:lumMod val="65000"/>
                    <a:lumOff val="35000"/>
                  </a:schemeClr>
                </a:solidFill>
                <a:latin typeface="Arial Narrow" pitchFamily="34" charset="0"/>
                <a:ea typeface="Calibri" pitchFamily="34" charset="0"/>
                <a:cs typeface="Times New Roman" pitchFamily="18" charset="0"/>
              </a:rPr>
              <a:t>RAID System </a:t>
            </a:r>
            <a:r>
              <a:rPr lang="en-US" sz="1100" b="1" dirty="0" smtClean="0">
                <a:solidFill>
                  <a:schemeClr val="tx2">
                    <a:lumMod val="65000"/>
                    <a:lumOff val="35000"/>
                  </a:schemeClr>
                </a:solidFill>
                <a:latin typeface="Arial Narrow" pitchFamily="34" charset="0"/>
                <a:ea typeface="Calibri" pitchFamily="34" charset="0"/>
                <a:cs typeface="Times New Roman" pitchFamily="18" charset="0"/>
              </a:rPr>
              <a:t>1</a:t>
            </a:r>
            <a:endParaRPr lang="en-US" sz="1000" b="1" dirty="0">
              <a:solidFill>
                <a:srgbClr val="0000FF"/>
              </a:solidFill>
              <a:latin typeface="Arial Narrow" pitchFamily="34" charset="0"/>
            </a:endParaRPr>
          </a:p>
        </p:txBody>
      </p:sp>
      <p:pic>
        <p:nvPicPr>
          <p:cNvPr id="441" name="Picture 22" descr="storage-server4(open)large.png"/>
          <p:cNvPicPr>
            <a:picLocks/>
          </p:cNvPicPr>
          <p:nvPr/>
        </p:nvPicPr>
        <p:blipFill>
          <a:blip r:embed="rId6" cstate="print"/>
          <a:srcRect/>
          <a:stretch>
            <a:fillRect/>
          </a:stretch>
        </p:blipFill>
        <p:spPr bwMode="auto">
          <a:xfrm>
            <a:off x="2177827" y="2772000"/>
            <a:ext cx="936000" cy="648000"/>
          </a:xfrm>
          <a:prstGeom prst="rect">
            <a:avLst/>
          </a:prstGeom>
          <a:noFill/>
          <a:ln w="9525">
            <a:noFill/>
            <a:miter lim="800000"/>
            <a:headEnd/>
            <a:tailEnd/>
          </a:ln>
        </p:spPr>
      </p:pic>
      <p:cxnSp>
        <p:nvCxnSpPr>
          <p:cNvPr id="442" name="Straight Connector 5"/>
          <p:cNvCxnSpPr/>
          <p:nvPr/>
        </p:nvCxnSpPr>
        <p:spPr bwMode="auto">
          <a:xfrm>
            <a:off x="3113827" y="3326559"/>
            <a:ext cx="0" cy="4356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43" name="Straight Connector 41"/>
          <p:cNvCxnSpPr>
            <a:cxnSpLocks noChangeShapeType="1"/>
          </p:cNvCxnSpPr>
          <p:nvPr/>
        </p:nvCxnSpPr>
        <p:spPr bwMode="auto">
          <a:xfrm flipH="1" flipV="1">
            <a:off x="6180106" y="3763861"/>
            <a:ext cx="590018" cy="0"/>
          </a:xfrm>
          <a:prstGeom prst="line">
            <a:avLst/>
          </a:prstGeom>
          <a:noFill/>
          <a:ln w="12700" algn="ctr">
            <a:solidFill>
              <a:schemeClr val="bg2"/>
            </a:solidFill>
            <a:round/>
            <a:headEnd/>
            <a:tailEnd/>
          </a:ln>
        </p:spPr>
      </p:cxnSp>
      <p:cxnSp>
        <p:nvCxnSpPr>
          <p:cNvPr id="444" name="Straight Connector 41"/>
          <p:cNvCxnSpPr>
            <a:cxnSpLocks noChangeShapeType="1"/>
          </p:cNvCxnSpPr>
          <p:nvPr/>
        </p:nvCxnSpPr>
        <p:spPr bwMode="auto">
          <a:xfrm flipH="1" flipV="1">
            <a:off x="2425310" y="3757395"/>
            <a:ext cx="681836" cy="0"/>
          </a:xfrm>
          <a:prstGeom prst="line">
            <a:avLst/>
          </a:prstGeom>
          <a:noFill/>
          <a:ln w="12700" algn="ctr">
            <a:solidFill>
              <a:schemeClr val="bg2"/>
            </a:solidFill>
            <a:round/>
            <a:headEnd/>
            <a:tailEnd/>
          </a:ln>
        </p:spPr>
      </p:cxnSp>
      <p:cxnSp>
        <p:nvCxnSpPr>
          <p:cNvPr id="445" name="Straight Connector 5"/>
          <p:cNvCxnSpPr/>
          <p:nvPr/>
        </p:nvCxnSpPr>
        <p:spPr bwMode="auto">
          <a:xfrm>
            <a:off x="6180973" y="3312524"/>
            <a:ext cx="2" cy="45201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46" name="Straight Connector 5"/>
          <p:cNvCxnSpPr/>
          <p:nvPr/>
        </p:nvCxnSpPr>
        <p:spPr bwMode="auto">
          <a:xfrm flipH="1">
            <a:off x="3720498" y="3359857"/>
            <a:ext cx="0" cy="71595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47" name="Straight Connector 41"/>
          <p:cNvCxnSpPr>
            <a:cxnSpLocks noChangeShapeType="1"/>
          </p:cNvCxnSpPr>
          <p:nvPr/>
        </p:nvCxnSpPr>
        <p:spPr bwMode="auto">
          <a:xfrm flipH="1">
            <a:off x="4891470" y="3036163"/>
            <a:ext cx="350278" cy="0"/>
          </a:xfrm>
          <a:prstGeom prst="line">
            <a:avLst/>
          </a:prstGeom>
          <a:noFill/>
          <a:ln w="12700" algn="ctr">
            <a:solidFill>
              <a:schemeClr val="bg2"/>
            </a:solidFill>
            <a:round/>
            <a:headEnd/>
            <a:tailEnd/>
          </a:ln>
        </p:spPr>
      </p:cxnSp>
      <p:cxnSp>
        <p:nvCxnSpPr>
          <p:cNvPr id="448" name="Straight Connector 5"/>
          <p:cNvCxnSpPr/>
          <p:nvPr/>
        </p:nvCxnSpPr>
        <p:spPr bwMode="auto">
          <a:xfrm>
            <a:off x="5244129" y="3030890"/>
            <a:ext cx="1" cy="25748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50" name="Rectangle 1"/>
          <p:cNvSpPr>
            <a:spLocks noChangeArrowheads="1"/>
          </p:cNvSpPr>
          <p:nvPr/>
        </p:nvSpPr>
        <p:spPr bwMode="auto">
          <a:xfrm>
            <a:off x="3749809" y="2087944"/>
            <a:ext cx="1769829" cy="584775"/>
          </a:xfrm>
          <a:prstGeom prst="rect">
            <a:avLst/>
          </a:prstGeom>
          <a:noFill/>
          <a:ln w="9525">
            <a:noFill/>
            <a:miter lim="800000"/>
            <a:headEnd/>
            <a:tailEnd/>
          </a:ln>
        </p:spPr>
        <p:txBody>
          <a:bodyPr wrap="square" anchor="ctr">
            <a:spAutoFit/>
          </a:bodyPr>
          <a:lstStyle/>
          <a:p>
            <a:r>
              <a:rPr lang="pl-PL" sz="1100" b="1" dirty="0">
                <a:solidFill>
                  <a:schemeClr val="accent2"/>
                </a:solidFill>
                <a:latin typeface="Arial Narrow" pitchFamily="34" charset="0"/>
                <a:ea typeface="Calibri" pitchFamily="34" charset="0"/>
                <a:cs typeface="Times New Roman" pitchFamily="18" charset="0"/>
              </a:rPr>
              <a:t>PING </a:t>
            </a:r>
            <a:r>
              <a:rPr lang="pl-PL" sz="1100" b="1" dirty="0" smtClean="0">
                <a:solidFill>
                  <a:schemeClr val="accent2"/>
                </a:solidFill>
                <a:latin typeface="Arial Narrow" pitchFamily="34" charset="0"/>
                <a:ea typeface="Calibri" pitchFamily="34" charset="0"/>
                <a:cs typeface="Times New Roman" pitchFamily="18" charset="0"/>
              </a:rPr>
              <a:t>NODES</a:t>
            </a:r>
            <a:endParaRPr lang="pl-PL" sz="1100" b="1" dirty="0">
              <a:solidFill>
                <a:schemeClr val="accent2"/>
              </a:solidFill>
              <a:latin typeface="Arial Narrow" pitchFamily="34" charset="0"/>
              <a:ea typeface="Calibri" pitchFamily="34" charset="0"/>
              <a:cs typeface="Times New Roman" pitchFamily="18" charset="0"/>
            </a:endParaRPr>
          </a:p>
          <a:p>
            <a:r>
              <a:rPr lang="pl-PL" sz="1000" dirty="0" smtClean="0">
                <a:solidFill>
                  <a:schemeClr val="accent2"/>
                </a:solidFill>
                <a:latin typeface="Arial Narrow" pitchFamily="34" charset="0"/>
                <a:ea typeface="Calibri" pitchFamily="34" charset="0"/>
                <a:cs typeface="Times New Roman" pitchFamily="18" charset="0"/>
              </a:rPr>
              <a:t>IP </a:t>
            </a:r>
            <a:r>
              <a:rPr lang="en-US" sz="1000" dirty="0" smtClean="0">
                <a:solidFill>
                  <a:schemeClr val="accent2"/>
                </a:solidFill>
                <a:latin typeface="Arial Narrow" pitchFamily="34" charset="0"/>
                <a:ea typeface="Calibri" pitchFamily="34" charset="0"/>
                <a:cs typeface="Times New Roman" pitchFamily="18" charset="0"/>
              </a:rPr>
              <a:t>Address</a:t>
            </a:r>
            <a:r>
              <a:rPr lang="pl-PL" sz="1000" dirty="0" smtClean="0">
                <a:solidFill>
                  <a:schemeClr val="accent2"/>
                </a:solidFill>
                <a:latin typeface="Arial Narrow" pitchFamily="34" charset="0"/>
                <a:ea typeface="Calibri" pitchFamily="34" charset="0"/>
                <a:cs typeface="Times New Roman" pitchFamily="18" charset="0"/>
              </a:rPr>
              <a:t>es</a:t>
            </a:r>
            <a:r>
              <a:rPr lang="en-US" sz="1000" dirty="0" smtClean="0">
                <a:solidFill>
                  <a:schemeClr val="accent2"/>
                </a:solidFill>
                <a:latin typeface="Arial Narrow" pitchFamily="34" charset="0"/>
                <a:ea typeface="Calibri" pitchFamily="34" charset="0"/>
                <a:cs typeface="Times New Roman" pitchFamily="18" charset="0"/>
              </a:rPr>
              <a:t> </a:t>
            </a:r>
            <a:r>
              <a:rPr lang="pl-PL" sz="1000" dirty="0" smtClean="0">
                <a:solidFill>
                  <a:schemeClr val="accent2"/>
                </a:solidFill>
                <a:latin typeface="Arial Narrow" pitchFamily="34" charset="0"/>
                <a:ea typeface="Calibri" pitchFamily="34" charset="0"/>
                <a:cs typeface="Times New Roman" pitchFamily="18" charset="0"/>
              </a:rPr>
              <a:t>: 192.168.1.107, </a:t>
            </a:r>
          </a:p>
          <a:p>
            <a:r>
              <a:rPr lang="pl-PL" sz="1000" dirty="0" smtClean="0">
                <a:solidFill>
                  <a:schemeClr val="accent2"/>
                </a:solidFill>
                <a:latin typeface="Arial Narrow" pitchFamily="34" charset="0"/>
                <a:ea typeface="Calibri" pitchFamily="34" charset="0"/>
                <a:cs typeface="Times New Roman" pitchFamily="18" charset="0"/>
              </a:rPr>
              <a:t>192.168.2.107</a:t>
            </a:r>
            <a:endParaRPr lang="en-US" sz="1000" dirty="0">
              <a:solidFill>
                <a:schemeClr val="accent2"/>
              </a:solidFill>
              <a:latin typeface="Arial Narrow" pitchFamily="34" charset="0"/>
              <a:ea typeface="Calibri" pitchFamily="34" charset="0"/>
              <a:cs typeface="Times New Roman" pitchFamily="18" charset="0"/>
            </a:endParaRPr>
          </a:p>
        </p:txBody>
      </p:sp>
      <p:sp>
        <p:nvSpPr>
          <p:cNvPr id="452" name="Text Box 7"/>
          <p:cNvSpPr txBox="1">
            <a:spLocks noChangeArrowheads="1"/>
          </p:cNvSpPr>
          <p:nvPr/>
        </p:nvSpPr>
        <p:spPr bwMode="auto">
          <a:xfrm>
            <a:off x="142844" y="4393039"/>
            <a:ext cx="2124900" cy="48997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Multipath</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bond1        </a:t>
            </a:r>
            <a:r>
              <a:rPr lang="pl-PL" sz="800" dirty="0" smtClean="0">
                <a:solidFill>
                  <a:schemeClr val="accent2"/>
                </a:solidFill>
                <a:latin typeface="Arial Narrow" pitchFamily="34" charset="0"/>
                <a:ea typeface="Calibri" pitchFamily="34" charset="0"/>
                <a:cs typeface="Times New Roman" pitchFamily="18" charset="0"/>
              </a:rPr>
              <a:t>IP:192.168.2.220    </a:t>
            </a:r>
            <a:r>
              <a:rPr lang="pl-PL" sz="1100" b="1" dirty="0" smtClean="0">
                <a:solidFill>
                  <a:srgbClr val="666666"/>
                </a:solidFill>
                <a:latin typeface="Arial Narrow" pitchFamily="34" charset="0"/>
              </a:rPr>
              <a:t>(eth3, eth4)</a:t>
            </a:r>
            <a:endParaRPr lang="en-US" sz="1100" b="1" dirty="0">
              <a:solidFill>
                <a:srgbClr val="666666"/>
              </a:solidFill>
              <a:latin typeface="Arial Narrow" pitchFamily="34" charset="0"/>
            </a:endParaRPr>
          </a:p>
        </p:txBody>
      </p:sp>
      <p:sp>
        <p:nvSpPr>
          <p:cNvPr id="453" name="Text Box 7"/>
          <p:cNvSpPr txBox="1">
            <a:spLocks noChangeArrowheads="1"/>
          </p:cNvSpPr>
          <p:nvPr/>
        </p:nvSpPr>
        <p:spPr bwMode="auto">
          <a:xfrm>
            <a:off x="957978" y="3661164"/>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454" name="Text Box 7"/>
          <p:cNvSpPr txBox="1">
            <a:spLocks noChangeArrowheads="1"/>
          </p:cNvSpPr>
          <p:nvPr/>
        </p:nvSpPr>
        <p:spPr bwMode="auto">
          <a:xfrm>
            <a:off x="3878933" y="3031401"/>
            <a:ext cx="648071" cy="216024"/>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1</a:t>
            </a:r>
            <a:endParaRPr lang="en-US" sz="1100" b="1" dirty="0">
              <a:solidFill>
                <a:srgbClr val="666666"/>
              </a:solidFill>
              <a:latin typeface="Arial Narrow" pitchFamily="34" charset="0"/>
            </a:endParaRPr>
          </a:p>
        </p:txBody>
      </p:sp>
      <p:sp>
        <p:nvSpPr>
          <p:cNvPr id="455" name="Text Box 7"/>
          <p:cNvSpPr txBox="1">
            <a:spLocks noChangeArrowheads="1"/>
          </p:cNvSpPr>
          <p:nvPr/>
        </p:nvSpPr>
        <p:spPr bwMode="auto">
          <a:xfrm>
            <a:off x="5465654" y="3007263"/>
            <a:ext cx="720080" cy="22009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a:solidFill>
                  <a:srgbClr val="666666"/>
                </a:solidFill>
                <a:latin typeface="Arial Narrow" pitchFamily="34" charset="0"/>
              </a:rPr>
              <a:t>Switch</a:t>
            </a:r>
            <a:r>
              <a:rPr lang="pl-PL" sz="1100" b="1" dirty="0">
                <a:solidFill>
                  <a:srgbClr val="666666"/>
                </a:solidFill>
                <a:latin typeface="Arial Narrow" pitchFamily="34" charset="0"/>
              </a:rPr>
              <a:t> 2</a:t>
            </a:r>
            <a:endParaRPr lang="en-US" sz="1100" b="1" dirty="0">
              <a:solidFill>
                <a:srgbClr val="666666"/>
              </a:solidFill>
              <a:latin typeface="Arial Narrow" pitchFamily="34" charset="0"/>
            </a:endParaRPr>
          </a:p>
        </p:txBody>
      </p:sp>
      <p:sp>
        <p:nvSpPr>
          <p:cNvPr id="456" name="Rectangle 1"/>
          <p:cNvSpPr>
            <a:spLocks noChangeArrowheads="1"/>
          </p:cNvSpPr>
          <p:nvPr/>
        </p:nvSpPr>
        <p:spPr bwMode="auto">
          <a:xfrm>
            <a:off x="74645" y="3899758"/>
            <a:ext cx="2453646" cy="507831"/>
          </a:xfrm>
          <a:prstGeom prst="rect">
            <a:avLst/>
          </a:prstGeom>
          <a:noFill/>
          <a:ln w="9525">
            <a:noFill/>
            <a:miter lim="800000"/>
            <a:headEnd/>
            <a:tailEnd/>
          </a:ln>
        </p:spPr>
        <p:txBody>
          <a:bodyPr wrap="square"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smtClean="0">
                <a:solidFill>
                  <a:srgbClr val="666666"/>
                </a:solidFill>
                <a:latin typeface="Arial Narrow" pitchFamily="34" charset="0"/>
                <a:ea typeface="Calibri" pitchFamily="34" charset="0"/>
                <a:cs typeface="Times New Roman" pitchFamily="18" charset="0"/>
              </a:rPr>
              <a:t>  </a:t>
            </a:r>
            <a:r>
              <a:rPr lang="en-US" sz="800" b="1" dirty="0">
                <a:solidFill>
                  <a:srgbClr val="666666"/>
                </a:solidFill>
                <a:latin typeface="Arial Narrow" pitchFamily="34" charset="0"/>
                <a:ea typeface="Calibri" pitchFamily="34" charset="0"/>
                <a:cs typeface="Times New Roman" pitchFamily="18" charset="0"/>
              </a:rPr>
              <a:t>Storage </a:t>
            </a:r>
            <a:r>
              <a:rPr lang="pl-PL" sz="800" b="1" dirty="0">
                <a:solidFill>
                  <a:srgbClr val="666666"/>
                </a:solidFill>
                <a:latin typeface="Arial Narrow" pitchFamily="34" charset="0"/>
                <a:ea typeface="Calibri" pitchFamily="34" charset="0"/>
                <a:cs typeface="Times New Roman" pitchFamily="18" charset="0"/>
              </a:rPr>
              <a:t> </a:t>
            </a:r>
            <a:r>
              <a:rPr lang="en-US" sz="800" b="1" dirty="0">
                <a:solidFill>
                  <a:srgbClr val="666666"/>
                </a:solidFill>
                <a:latin typeface="Arial Narrow" pitchFamily="34" charset="0"/>
                <a:ea typeface="Calibri" pitchFamily="34" charset="0"/>
                <a:cs typeface="Times New Roman" pitchFamily="18" charset="0"/>
              </a:rPr>
              <a:t>Client Access,  Multipath</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Auxiliary </a:t>
            </a:r>
            <a:r>
              <a:rPr lang="en-US" sz="800" b="1" dirty="0">
                <a:solidFill>
                  <a:srgbClr val="666666"/>
                </a:solidFill>
                <a:latin typeface="Arial Narrow" pitchFamily="34" charset="0"/>
                <a:ea typeface="Calibri" pitchFamily="34" charset="0"/>
                <a:cs typeface="Times New Roman" pitchFamily="18" charset="0"/>
              </a:rPr>
              <a:t>connection</a:t>
            </a:r>
            <a:r>
              <a:rPr lang="pl-PL" sz="800" b="1" dirty="0">
                <a:solidFill>
                  <a:srgbClr val="666666"/>
                </a:solidFill>
                <a:latin typeface="Arial Narrow" pitchFamily="34" charset="0"/>
                <a:ea typeface="Calibri" pitchFamily="34" charset="0"/>
                <a:cs typeface="Times New Roman" pitchFamily="18" charset="0"/>
              </a:rPr>
              <a:t> (</a:t>
            </a:r>
            <a:r>
              <a:rPr lang="en-US" sz="800" b="1" dirty="0">
                <a:solidFill>
                  <a:srgbClr val="666666"/>
                </a:solidFill>
                <a:latin typeface="Arial Narrow" pitchFamily="34" charset="0"/>
                <a:ea typeface="Calibri" pitchFamily="34" charset="0"/>
                <a:cs typeface="Times New Roman" pitchFamily="18" charset="0"/>
              </a:rPr>
              <a:t>Heartbeat</a:t>
            </a:r>
            <a:r>
              <a:rPr lang="pl-PL" sz="800" b="1" dirty="0">
                <a:solidFill>
                  <a:srgbClr val="666666"/>
                </a:solidFill>
                <a:latin typeface="Arial Narrow" pitchFamily="34" charset="0"/>
                <a:ea typeface="Calibri" pitchFamily="34" charset="0"/>
                <a:cs typeface="Times New Roman" pitchFamily="18" charset="0"/>
              </a:rPr>
              <a:t>)</a:t>
            </a:r>
            <a:endParaRPr lang="en-US" sz="800" b="1" dirty="0">
              <a:solidFill>
                <a:srgbClr val="666666"/>
              </a:solidFill>
              <a:latin typeface="Arial Narrow" pitchFamily="34" charset="0"/>
              <a:ea typeface="Calibri" pitchFamily="34" charset="0"/>
              <a:cs typeface="Times New Roman" pitchFamily="18" charset="0"/>
            </a:endParaRPr>
          </a:p>
          <a:p>
            <a:r>
              <a:rPr lang="pl-PL" sz="800" b="1" dirty="0" smtClean="0">
                <a:solidFill>
                  <a:srgbClr val="666666"/>
                </a:solidFill>
                <a:latin typeface="Arial Narrow" pitchFamily="34" charset="0"/>
              </a:rPr>
              <a:t>  </a:t>
            </a:r>
            <a:r>
              <a:rPr lang="pl-PL" sz="1100" b="1" dirty="0" smtClean="0">
                <a:solidFill>
                  <a:srgbClr val="666666"/>
                </a:solidFill>
                <a:latin typeface="Arial Narrow" pitchFamily="34" charset="0"/>
              </a:rPr>
              <a:t>bond0</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IP:192.168.1.220   </a:t>
            </a:r>
            <a:r>
              <a:rPr lang="pl-PL" sz="1100" b="1" dirty="0" smtClean="0">
                <a:solidFill>
                  <a:srgbClr val="666666"/>
                </a:solidFill>
                <a:latin typeface="Arial Narrow" pitchFamily="34" charset="0"/>
              </a:rPr>
              <a:t>(eth1, eth2)</a:t>
            </a:r>
            <a:endParaRPr lang="en-US" sz="800" dirty="0">
              <a:solidFill>
                <a:schemeClr val="accent2"/>
              </a:solidFill>
              <a:latin typeface="Arial Narrow" pitchFamily="34" charset="0"/>
              <a:ea typeface="Calibri" pitchFamily="34" charset="0"/>
              <a:cs typeface="Times New Roman" pitchFamily="18" charset="0"/>
            </a:endParaRPr>
          </a:p>
        </p:txBody>
      </p:sp>
      <p:sp>
        <p:nvSpPr>
          <p:cNvPr id="457" name="Rectangle 1"/>
          <p:cNvSpPr>
            <a:spLocks noChangeArrowheads="1"/>
          </p:cNvSpPr>
          <p:nvPr/>
        </p:nvSpPr>
        <p:spPr bwMode="auto">
          <a:xfrm>
            <a:off x="121299" y="3526900"/>
            <a:ext cx="2146446" cy="396000"/>
          </a:xfrm>
          <a:prstGeom prst="rect">
            <a:avLst/>
          </a:prstGeom>
          <a:noFill/>
          <a:ln w="9525">
            <a:noFill/>
            <a:miter lim="800000"/>
            <a:headEnd/>
            <a:tailEnd/>
          </a:ln>
        </p:spPr>
        <p:txBody>
          <a:bodyPr wrap="square" anchor="ctr">
            <a:spAutoFit/>
          </a:bodyPr>
          <a:lstStyle/>
          <a:p>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IP:192.168.0.220        </a:t>
            </a:r>
            <a:r>
              <a:rPr lang="pl-PL" sz="1100" b="1" dirty="0" smtClean="0">
                <a:solidFill>
                  <a:srgbClr val="666666"/>
                </a:solidFill>
                <a:latin typeface="Arial Narrow" pitchFamily="34" charset="0"/>
              </a:rPr>
              <a:t>eth0</a:t>
            </a:r>
            <a:endParaRPr lang="en-US" sz="1100" b="1" dirty="0" smtClean="0">
              <a:solidFill>
                <a:srgbClr val="666666"/>
              </a:solidFill>
              <a:latin typeface="Arial Narrow" pitchFamily="34" charset="0"/>
            </a:endParaRPr>
          </a:p>
        </p:txBody>
      </p:sp>
      <p:pic>
        <p:nvPicPr>
          <p:cNvPr id="458" name="Picture 23"/>
          <p:cNvPicPr>
            <a:picLocks noChangeAspect="1" noChangeArrowheads="1"/>
          </p:cNvPicPr>
          <p:nvPr/>
        </p:nvPicPr>
        <p:blipFill>
          <a:blip r:embed="rId7" cstate="print"/>
          <a:srcRect/>
          <a:stretch>
            <a:fillRect/>
          </a:stretch>
        </p:blipFill>
        <p:spPr bwMode="auto">
          <a:xfrm>
            <a:off x="2232025" y="3598836"/>
            <a:ext cx="429861" cy="324000"/>
          </a:xfrm>
          <a:prstGeom prst="rect">
            <a:avLst/>
          </a:prstGeom>
          <a:noFill/>
          <a:ln w="9525">
            <a:noFill/>
            <a:round/>
            <a:headEnd/>
            <a:tailEnd/>
          </a:ln>
        </p:spPr>
      </p:pic>
      <p:cxnSp>
        <p:nvCxnSpPr>
          <p:cNvPr id="460" name="Straight Connector 41"/>
          <p:cNvCxnSpPr>
            <a:cxnSpLocks noChangeShapeType="1"/>
          </p:cNvCxnSpPr>
          <p:nvPr/>
        </p:nvCxnSpPr>
        <p:spPr bwMode="auto">
          <a:xfrm flipH="1">
            <a:off x="3944897" y="3298309"/>
            <a:ext cx="1515415" cy="0"/>
          </a:xfrm>
          <a:prstGeom prst="line">
            <a:avLst/>
          </a:prstGeom>
          <a:noFill/>
          <a:ln w="12700" algn="ctr">
            <a:solidFill>
              <a:schemeClr val="bg2"/>
            </a:solidFill>
            <a:round/>
            <a:headEnd/>
            <a:tailEnd/>
          </a:ln>
        </p:spPr>
      </p:cxnSp>
      <p:cxnSp>
        <p:nvCxnSpPr>
          <p:cNvPr id="461" name="Straight Connector 41"/>
          <p:cNvCxnSpPr>
            <a:cxnSpLocks noChangeShapeType="1"/>
          </p:cNvCxnSpPr>
          <p:nvPr/>
        </p:nvCxnSpPr>
        <p:spPr bwMode="auto">
          <a:xfrm flipH="1">
            <a:off x="2579347" y="5337075"/>
            <a:ext cx="4010663" cy="0"/>
          </a:xfrm>
          <a:prstGeom prst="line">
            <a:avLst/>
          </a:prstGeom>
          <a:noFill/>
          <a:ln w="12700" algn="ctr">
            <a:solidFill>
              <a:schemeClr val="bg2"/>
            </a:solidFill>
            <a:round/>
            <a:headEnd/>
            <a:tailEnd/>
          </a:ln>
        </p:spPr>
      </p:cxnSp>
      <p:sp>
        <p:nvSpPr>
          <p:cNvPr id="464" name="Text Box 7"/>
          <p:cNvSpPr txBox="1">
            <a:spLocks noChangeArrowheads="1"/>
          </p:cNvSpPr>
          <p:nvPr/>
        </p:nvSpPr>
        <p:spPr bwMode="auto">
          <a:xfrm>
            <a:off x="7742874" y="3670495"/>
            <a:ext cx="1304271"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b="1" dirty="0">
              <a:solidFill>
                <a:srgbClr val="666666"/>
              </a:solidFill>
              <a:latin typeface="Arial Narrow" pitchFamily="34" charset="0"/>
            </a:endParaRPr>
          </a:p>
        </p:txBody>
      </p:sp>
      <p:sp>
        <p:nvSpPr>
          <p:cNvPr id="465" name="Rectangle 1"/>
          <p:cNvSpPr>
            <a:spLocks noChangeArrowheads="1"/>
          </p:cNvSpPr>
          <p:nvPr/>
        </p:nvSpPr>
        <p:spPr bwMode="auto">
          <a:xfrm>
            <a:off x="6929455" y="3529362"/>
            <a:ext cx="2071702" cy="396000"/>
          </a:xfrm>
          <a:prstGeom prst="rect">
            <a:avLst/>
          </a:prstGeom>
          <a:noFill/>
          <a:ln w="9525">
            <a:noFill/>
            <a:miter lim="800000"/>
            <a:headEnd/>
            <a:tailEnd/>
          </a:ln>
        </p:spPr>
        <p:txBody>
          <a:bodyPr wrap="square" anchor="ctr">
            <a:spAutoFit/>
          </a:bodyPr>
          <a:lstStyle/>
          <a:p>
            <a:pPr algn="r"/>
            <a:r>
              <a:rPr lang="pl-PL" sz="800" b="1" dirty="0" smtClean="0">
                <a:solidFill>
                  <a:srgbClr val="666666"/>
                </a:solidFill>
                <a:latin typeface="Arial Narrow" pitchFamily="34" charset="0"/>
                <a:ea typeface="Calibri" pitchFamily="34" charset="0"/>
                <a:cs typeface="Times New Roman" pitchFamily="18" charset="0"/>
              </a:rPr>
              <a:t>Port </a:t>
            </a:r>
            <a:r>
              <a:rPr lang="en-US" sz="800" b="1" dirty="0" smtClean="0">
                <a:solidFill>
                  <a:srgbClr val="666666"/>
                </a:solidFill>
                <a:latin typeface="Arial Narrow" pitchFamily="34" charset="0"/>
                <a:ea typeface="Calibri" pitchFamily="34" charset="0"/>
                <a:cs typeface="Times New Roman" pitchFamily="18" charset="0"/>
              </a:rPr>
              <a:t>used</a:t>
            </a:r>
            <a:r>
              <a:rPr lang="pl-PL" sz="800" b="1" dirty="0" smtClean="0">
                <a:solidFill>
                  <a:srgbClr val="666666"/>
                </a:solidFill>
                <a:latin typeface="Arial Narrow" pitchFamily="34" charset="0"/>
                <a:ea typeface="Calibri" pitchFamily="34" charset="0"/>
                <a:cs typeface="Times New Roman" pitchFamily="18" charset="0"/>
              </a:rPr>
              <a:t> for WEB GUI  </a:t>
            </a:r>
            <a:r>
              <a:rPr lang="en-US" sz="800" b="1" dirty="0" smtClean="0">
                <a:solidFill>
                  <a:srgbClr val="666666"/>
                </a:solidFill>
                <a:latin typeface="Arial Narrow" pitchFamily="34" charset="0"/>
                <a:ea typeface="Calibri" pitchFamily="34" charset="0"/>
                <a:cs typeface="Times New Roman" pitchFamily="18" charset="0"/>
              </a:rPr>
              <a:t>management </a:t>
            </a:r>
          </a:p>
          <a:p>
            <a:r>
              <a:rPr lang="pl-PL" sz="1100" b="1" dirty="0" smtClean="0">
                <a:solidFill>
                  <a:srgbClr val="666666"/>
                </a:solidFill>
                <a:latin typeface="Arial Narrow" pitchFamily="34" charset="0"/>
              </a:rPr>
              <a:t>eth0 </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IP:192.168.0.22</a:t>
            </a:r>
            <a:r>
              <a:rPr lang="en-US" sz="800" dirty="0" smtClean="0">
                <a:solidFill>
                  <a:schemeClr val="accent2"/>
                </a:solidFill>
                <a:latin typeface="Arial Narrow" pitchFamily="34" charset="0"/>
                <a:ea typeface="Calibri" pitchFamily="34" charset="0"/>
                <a:cs typeface="Times New Roman" pitchFamily="18" charset="0"/>
              </a:rPr>
              <a:t>1</a:t>
            </a:r>
            <a:endParaRPr lang="en-US" sz="1100" b="1" dirty="0" smtClean="0">
              <a:solidFill>
                <a:srgbClr val="666666"/>
              </a:solidFill>
              <a:latin typeface="Arial Narrow" pitchFamily="34" charset="0"/>
            </a:endParaRPr>
          </a:p>
        </p:txBody>
      </p:sp>
      <p:sp>
        <p:nvSpPr>
          <p:cNvPr id="466" name="Text Box 7"/>
          <p:cNvSpPr txBox="1">
            <a:spLocks noChangeArrowheads="1"/>
          </p:cNvSpPr>
          <p:nvPr/>
        </p:nvSpPr>
        <p:spPr bwMode="auto">
          <a:xfrm>
            <a:off x="6923333" y="4411402"/>
            <a:ext cx="2077823" cy="504000"/>
          </a:xfrm>
          <a:prstGeom prst="rect">
            <a:avLst/>
          </a:prstGeom>
          <a:noFill/>
          <a:ln w="9525">
            <a:noFill/>
            <a:round/>
            <a:headEnd/>
            <a:tailEnd/>
          </a:ln>
        </p:spPr>
        <p:txBody>
          <a:bodyPr lIns="90000" tIns="45000" rIns="90000" bIns="450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Storage</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Client  Access, </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Multipath, </a:t>
            </a:r>
            <a:endParaRPr lang="pl-PL" sz="800" b="1" dirty="0" smtClean="0">
              <a:solidFill>
                <a:srgbClr val="666666"/>
              </a:solidFill>
              <a:latin typeface="Arial Narrow" pitchFamily="34" charset="0"/>
              <a:ea typeface="Calibri" pitchFamily="34" charset="0"/>
              <a:cs typeface="Times New Roman" pitchFamily="18" charset="0"/>
            </a:endParaRP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smtClean="0">
                <a:solidFill>
                  <a:srgbClr val="666666"/>
                </a:solidFill>
                <a:latin typeface="Arial Narrow" pitchFamily="34" charset="0"/>
                <a:ea typeface="Calibri" pitchFamily="34" charset="0"/>
                <a:cs typeface="Times New Roman" pitchFamily="18" charset="0"/>
              </a:rPr>
              <a:t>Auxiliary connection</a:t>
            </a:r>
            <a:r>
              <a:rPr lang="pl-PL" sz="800" b="1" dirty="0" smtClean="0">
                <a:solidFill>
                  <a:srgbClr val="666666"/>
                </a:solidFill>
                <a:latin typeface="Arial Narrow" pitchFamily="34" charset="0"/>
                <a:ea typeface="Calibri" pitchFamily="34" charset="0"/>
                <a:cs typeface="Times New Roman" pitchFamily="18" charset="0"/>
              </a:rPr>
              <a:t> (</a:t>
            </a:r>
            <a:r>
              <a:rPr lang="en-US" sz="800" b="1" dirty="0" smtClean="0">
                <a:solidFill>
                  <a:srgbClr val="666666"/>
                </a:solidFill>
                <a:latin typeface="Arial Narrow" pitchFamily="34" charset="0"/>
                <a:ea typeface="Calibri" pitchFamily="34" charset="0"/>
                <a:cs typeface="Times New Roman" pitchFamily="18" charset="0"/>
              </a:rPr>
              <a:t>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(eth3, eth4)      </a:t>
            </a:r>
            <a:r>
              <a:rPr lang="pl-PL" sz="800" dirty="0" smtClean="0">
                <a:solidFill>
                  <a:schemeClr val="accent2"/>
                </a:solidFill>
                <a:latin typeface="Arial Narrow" pitchFamily="34" charset="0"/>
                <a:ea typeface="Calibri" pitchFamily="34" charset="0"/>
                <a:cs typeface="Times New Roman" pitchFamily="18" charset="0"/>
              </a:rPr>
              <a:t>IP:192.168.2.22</a:t>
            </a:r>
            <a:r>
              <a:rPr lang="en-US" sz="800" dirty="0" smtClean="0">
                <a:solidFill>
                  <a:schemeClr val="accent2"/>
                </a:solidFill>
                <a:latin typeface="Arial Narrow" pitchFamily="34" charset="0"/>
                <a:ea typeface="Calibri" pitchFamily="34" charset="0"/>
                <a:cs typeface="Times New Roman" pitchFamily="18" charset="0"/>
              </a:rPr>
              <a:t>1</a:t>
            </a:r>
            <a:r>
              <a:rPr lang="pl-PL" sz="800" dirty="0" smtClean="0">
                <a:solidFill>
                  <a:schemeClr val="accent2"/>
                </a:solidFill>
                <a:latin typeface="Arial Narrow" pitchFamily="34" charset="0"/>
                <a:ea typeface="Calibri" pitchFamily="34" charset="0"/>
                <a:cs typeface="Times New Roman" pitchFamily="18" charset="0"/>
              </a:rPr>
              <a:t>    </a:t>
            </a:r>
            <a:r>
              <a:rPr lang="pl-PL" sz="1100" b="1" dirty="0" smtClean="0">
                <a:solidFill>
                  <a:srgbClr val="666666"/>
                </a:solidFill>
                <a:latin typeface="Arial Narrow" pitchFamily="34" charset="0"/>
              </a:rPr>
              <a:t>bond1  </a:t>
            </a:r>
            <a:endParaRPr lang="en-US" sz="1100" b="1" dirty="0">
              <a:solidFill>
                <a:srgbClr val="666666"/>
              </a:solidFill>
              <a:latin typeface="Arial Narrow" pitchFamily="34" charset="0"/>
            </a:endParaRPr>
          </a:p>
        </p:txBody>
      </p:sp>
      <p:sp>
        <p:nvSpPr>
          <p:cNvPr id="467" name="Rectangle 1"/>
          <p:cNvSpPr>
            <a:spLocks noChangeArrowheads="1"/>
          </p:cNvSpPr>
          <p:nvPr/>
        </p:nvSpPr>
        <p:spPr bwMode="auto">
          <a:xfrm>
            <a:off x="6904700" y="3921524"/>
            <a:ext cx="2096456" cy="507831"/>
          </a:xfrm>
          <a:prstGeom prst="rect">
            <a:avLst/>
          </a:prstGeom>
          <a:noFill/>
          <a:ln w="9525">
            <a:noFill/>
            <a:miter lim="800000"/>
            <a:headEnd/>
            <a:tailEnd/>
          </a:ln>
        </p:spPr>
        <p:txBody>
          <a:bodyPr wrap="square" anchor="ctr">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a:solidFill>
                  <a:srgbClr val="666666"/>
                </a:solidFill>
                <a:latin typeface="Arial Narrow" pitchFamily="34" charset="0"/>
                <a:ea typeface="Calibri" pitchFamily="34" charset="0"/>
                <a:cs typeface="Times New Roman" pitchFamily="18" charset="0"/>
              </a:rPr>
              <a:t>Storage</a:t>
            </a:r>
            <a:r>
              <a:rPr lang="pl-PL" sz="800" b="1" dirty="0">
                <a:solidFill>
                  <a:srgbClr val="666666"/>
                </a:solidFill>
                <a:latin typeface="Arial Narrow" pitchFamily="34" charset="0"/>
                <a:ea typeface="Calibri" pitchFamily="34" charset="0"/>
                <a:cs typeface="Times New Roman" pitchFamily="18" charset="0"/>
              </a:rPr>
              <a:t> </a:t>
            </a:r>
            <a:r>
              <a:rPr lang="en-US" sz="800" b="1" dirty="0">
                <a:solidFill>
                  <a:srgbClr val="666666"/>
                </a:solidFill>
                <a:latin typeface="Arial Narrow" pitchFamily="34" charset="0"/>
                <a:ea typeface="Calibri" pitchFamily="34" charset="0"/>
                <a:cs typeface="Times New Roman" pitchFamily="18" charset="0"/>
              </a:rPr>
              <a:t>Client  Access, </a:t>
            </a:r>
            <a:r>
              <a:rPr lang="pl-PL" sz="800" b="1" dirty="0">
                <a:solidFill>
                  <a:srgbClr val="666666"/>
                </a:solidFill>
                <a:latin typeface="Arial Narrow" pitchFamily="34" charset="0"/>
                <a:ea typeface="Calibri" pitchFamily="34" charset="0"/>
                <a:cs typeface="Times New Roman" pitchFamily="18" charset="0"/>
              </a:rPr>
              <a:t> </a:t>
            </a:r>
            <a:r>
              <a:rPr lang="en-US" sz="800" b="1" dirty="0">
                <a:solidFill>
                  <a:srgbClr val="666666"/>
                </a:solidFill>
                <a:latin typeface="Arial Narrow" pitchFamily="34" charset="0"/>
                <a:ea typeface="Calibri" pitchFamily="34" charset="0"/>
                <a:cs typeface="Times New Roman" pitchFamily="18" charset="0"/>
              </a:rPr>
              <a:t>Multipath</a:t>
            </a: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b="1" dirty="0">
                <a:solidFill>
                  <a:srgbClr val="666666"/>
                </a:solidFill>
                <a:latin typeface="Arial Narrow" pitchFamily="34" charset="0"/>
                <a:ea typeface="Calibri" pitchFamily="34" charset="0"/>
                <a:cs typeface="Times New Roman" pitchFamily="18" charset="0"/>
              </a:rPr>
              <a:t>Auxiliary connection</a:t>
            </a:r>
            <a:r>
              <a:rPr lang="pl-PL" sz="800" b="1" dirty="0">
                <a:solidFill>
                  <a:srgbClr val="666666"/>
                </a:solidFill>
                <a:latin typeface="Arial Narrow" pitchFamily="34" charset="0"/>
                <a:ea typeface="Calibri" pitchFamily="34" charset="0"/>
                <a:cs typeface="Times New Roman" pitchFamily="18" charset="0"/>
              </a:rPr>
              <a:t> (</a:t>
            </a:r>
            <a:r>
              <a:rPr lang="en-US" sz="800" b="1" dirty="0">
                <a:solidFill>
                  <a:srgbClr val="666666"/>
                </a:solidFill>
                <a:latin typeface="Arial Narrow" pitchFamily="34" charset="0"/>
                <a:ea typeface="Calibri" pitchFamily="34" charset="0"/>
                <a:cs typeface="Times New Roman" pitchFamily="18" charset="0"/>
              </a:rPr>
              <a:t>Heartbeat</a:t>
            </a:r>
            <a:r>
              <a:rPr lang="pl-PL" sz="800" b="1" dirty="0">
                <a:solidFill>
                  <a:srgbClr val="666666"/>
                </a:solidFill>
                <a:latin typeface="Arial Narrow" pitchFamily="34" charset="0"/>
                <a:ea typeface="Calibri" pitchFamily="34" charset="0"/>
                <a:cs typeface="Times New Roman" pitchFamily="18" charset="0"/>
              </a:rPr>
              <a:t>)</a:t>
            </a:r>
            <a:endParaRPr lang="pl-PL" sz="800" b="1" dirty="0" smtClean="0">
              <a:solidFill>
                <a:srgbClr val="666666"/>
              </a:solidFill>
              <a:latin typeface="Arial Narrow" pitchFamily="34" charset="0"/>
              <a:ea typeface="Calibri" pitchFamily="34" charset="0"/>
              <a:cs typeface="Times New Roman" pitchFamily="18" charset="0"/>
            </a:endParaRPr>
          </a:p>
          <a:p>
            <a:r>
              <a:rPr lang="pl-PL" sz="1100" b="1" dirty="0" smtClean="0">
                <a:solidFill>
                  <a:srgbClr val="666666"/>
                </a:solidFill>
                <a:latin typeface="Arial Narrow" pitchFamily="34" charset="0"/>
                <a:ea typeface="Calibri" pitchFamily="34" charset="0"/>
                <a:cs typeface="Times New Roman" pitchFamily="18" charset="0"/>
              </a:rPr>
              <a:t> (</a:t>
            </a:r>
            <a:r>
              <a:rPr lang="pl-PL" sz="1100" b="1" dirty="0" smtClean="0">
                <a:solidFill>
                  <a:srgbClr val="666666"/>
                </a:solidFill>
                <a:latin typeface="Arial Narrow" pitchFamily="34" charset="0"/>
              </a:rPr>
              <a:t>eth1, eth2)</a:t>
            </a:r>
            <a:r>
              <a:rPr lang="pl-PL" sz="800" b="1" dirty="0" smtClean="0">
                <a:solidFill>
                  <a:srgbClr val="666666"/>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IP:192.168.1.22</a:t>
            </a:r>
            <a:r>
              <a:rPr lang="en-US" sz="800" dirty="0" smtClean="0">
                <a:solidFill>
                  <a:schemeClr val="accent2"/>
                </a:solidFill>
                <a:latin typeface="Arial Narrow" pitchFamily="34" charset="0"/>
                <a:ea typeface="Calibri" pitchFamily="34" charset="0"/>
                <a:cs typeface="Times New Roman" pitchFamily="18" charset="0"/>
              </a:rPr>
              <a:t>1</a:t>
            </a:r>
            <a:r>
              <a:rPr lang="pl-PL" sz="800" dirty="0" smtClean="0">
                <a:solidFill>
                  <a:schemeClr val="accent2"/>
                </a:solidFill>
                <a:latin typeface="Arial Narrow" pitchFamily="34" charset="0"/>
                <a:ea typeface="Calibri" pitchFamily="34" charset="0"/>
                <a:cs typeface="Times New Roman" pitchFamily="18" charset="0"/>
              </a:rPr>
              <a:t>     </a:t>
            </a:r>
            <a:r>
              <a:rPr lang="pl-PL" sz="1100" b="1" dirty="0" smtClean="0">
                <a:solidFill>
                  <a:srgbClr val="666666"/>
                </a:solidFill>
                <a:latin typeface="Arial Narrow" pitchFamily="34" charset="0"/>
              </a:rPr>
              <a:t>bond0</a:t>
            </a:r>
            <a:r>
              <a:rPr lang="pl-PL" sz="1100" b="1" dirty="0" smtClean="0">
                <a:solidFill>
                  <a:srgbClr val="666666"/>
                </a:solidFill>
                <a:latin typeface="Arial Narrow" pitchFamily="34" charset="0"/>
                <a:ea typeface="Calibri" pitchFamily="34" charset="0"/>
                <a:cs typeface="Times New Roman" pitchFamily="18" charset="0"/>
              </a:rPr>
              <a:t> </a:t>
            </a:r>
            <a:endParaRPr lang="en-US" sz="1100" dirty="0">
              <a:solidFill>
                <a:schemeClr val="accent2"/>
              </a:solidFill>
              <a:latin typeface="Arial Narrow" pitchFamily="34" charset="0"/>
              <a:ea typeface="Calibri" pitchFamily="34" charset="0"/>
              <a:cs typeface="Times New Roman" pitchFamily="18" charset="0"/>
            </a:endParaRPr>
          </a:p>
        </p:txBody>
      </p:sp>
      <p:sp>
        <p:nvSpPr>
          <p:cNvPr id="469" name="Rectangle 8"/>
          <p:cNvSpPr>
            <a:spLocks noChangeArrowheads="1"/>
          </p:cNvSpPr>
          <p:nvPr/>
        </p:nvSpPr>
        <p:spPr bwMode="auto">
          <a:xfrm>
            <a:off x="251520" y="816360"/>
            <a:ext cx="1106286" cy="261610"/>
          </a:xfrm>
          <a:prstGeom prst="rect">
            <a:avLst/>
          </a:prstGeom>
          <a:noFill/>
          <a:ln w="9525">
            <a:noFill/>
            <a:miter lim="800000"/>
            <a:headEnd/>
            <a:tailEnd/>
          </a:ln>
        </p:spPr>
        <p:txBody>
          <a:bodyPr wrap="square">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0000FF"/>
                </a:solidFill>
                <a:latin typeface="Arial Narrow" pitchFamily="34" charset="0"/>
                <a:cs typeface="Lucida Sans Unicode" pitchFamily="34" charset="0"/>
              </a:rPr>
              <a:t>Storage client</a:t>
            </a:r>
            <a:r>
              <a:rPr lang="de-DE" sz="1100" b="1" dirty="0" smtClean="0">
                <a:solidFill>
                  <a:srgbClr val="0000FF"/>
                </a:solidFill>
                <a:latin typeface="Arial Narrow" pitchFamily="34" charset="0"/>
                <a:cs typeface="Lucida Sans Unicode" pitchFamily="34" charset="0"/>
              </a:rPr>
              <a:t> </a:t>
            </a:r>
            <a:r>
              <a:rPr lang="pl-PL" sz="1100" b="1" dirty="0" smtClean="0">
                <a:solidFill>
                  <a:srgbClr val="0000FF"/>
                </a:solidFill>
                <a:latin typeface="Arial Narrow" pitchFamily="34" charset="0"/>
                <a:cs typeface="Lucida Sans Unicode" pitchFamily="34" charset="0"/>
              </a:rPr>
              <a:t>1</a:t>
            </a:r>
            <a:r>
              <a:rPr lang="de-DE" sz="1100" b="1" dirty="0" smtClean="0">
                <a:solidFill>
                  <a:srgbClr val="0000FF"/>
                </a:solidFill>
                <a:latin typeface="Arial Narrow" pitchFamily="34" charset="0"/>
                <a:cs typeface="Lucida Sans Unicode" pitchFamily="34" charset="0"/>
              </a:rPr>
              <a:t> </a:t>
            </a:r>
          </a:p>
        </p:txBody>
      </p:sp>
      <p:sp>
        <p:nvSpPr>
          <p:cNvPr id="470" name="Rectangle 1"/>
          <p:cNvSpPr>
            <a:spLocks noChangeArrowheads="1"/>
          </p:cNvSpPr>
          <p:nvPr/>
        </p:nvSpPr>
        <p:spPr bwMode="auto">
          <a:xfrm>
            <a:off x="256320" y="1353348"/>
            <a:ext cx="1882426" cy="246221"/>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0.101</a:t>
            </a:r>
            <a:r>
              <a:rPr lang="pl-PL" sz="1000" dirty="0" smtClean="0">
                <a:solidFill>
                  <a:schemeClr val="accent2"/>
                </a:solidFill>
                <a:latin typeface="Arial Narrow" pitchFamily="34" charset="0"/>
                <a:ea typeface="Calibri" pitchFamily="34" charset="0"/>
                <a:cs typeface="Times New Roman" pitchFamily="18" charset="0"/>
              </a:rPr>
              <a:t>     </a:t>
            </a:r>
            <a:r>
              <a:rPr lang="pl-PL" sz="1000" b="1" dirty="0" smtClean="0">
                <a:solidFill>
                  <a:srgbClr val="666666"/>
                </a:solidFill>
                <a:latin typeface="Arial Narrow" pitchFamily="34" charset="0"/>
              </a:rPr>
              <a:t>eth0</a:t>
            </a:r>
            <a:endParaRPr lang="en-US" sz="1000" b="1" dirty="0" smtClean="0">
              <a:solidFill>
                <a:srgbClr val="666666"/>
              </a:solidFill>
              <a:latin typeface="Arial Narrow" pitchFamily="34" charset="0"/>
            </a:endParaRPr>
          </a:p>
        </p:txBody>
      </p:sp>
      <p:sp>
        <p:nvSpPr>
          <p:cNvPr id="471" name="Rectangle 1"/>
          <p:cNvSpPr>
            <a:spLocks noChangeArrowheads="1"/>
          </p:cNvSpPr>
          <p:nvPr/>
        </p:nvSpPr>
        <p:spPr bwMode="auto">
          <a:xfrm>
            <a:off x="251520" y="1704515"/>
            <a:ext cx="1106286" cy="400110"/>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21.101</a:t>
            </a:r>
            <a:endParaRPr lang="pl-PL" sz="1000" b="1" dirty="0" smtClean="0">
              <a:solidFill>
                <a:srgbClr val="666666"/>
              </a:solidFill>
              <a:latin typeface="Arial Narrow" pitchFamily="34" charset="0"/>
            </a:endParaRPr>
          </a:p>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22.101</a:t>
            </a:r>
            <a:endParaRPr lang="en-US" sz="1000" b="1" dirty="0" smtClean="0">
              <a:solidFill>
                <a:srgbClr val="666666"/>
              </a:solidFill>
              <a:latin typeface="Arial Narrow" pitchFamily="34" charset="0"/>
            </a:endParaRPr>
          </a:p>
        </p:txBody>
      </p:sp>
      <p:cxnSp>
        <p:nvCxnSpPr>
          <p:cNvPr id="473" name="Straight Connector 5"/>
          <p:cNvCxnSpPr/>
          <p:nvPr/>
        </p:nvCxnSpPr>
        <p:spPr bwMode="auto">
          <a:xfrm flipH="1">
            <a:off x="3540638" y="1436830"/>
            <a:ext cx="462" cy="4068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74" name="Prostokąt 114"/>
          <p:cNvSpPr>
            <a:spLocks noChangeArrowheads="1"/>
          </p:cNvSpPr>
          <p:nvPr/>
        </p:nvSpPr>
        <p:spPr bwMode="auto">
          <a:xfrm>
            <a:off x="158759" y="1194954"/>
            <a:ext cx="2299357" cy="1335366"/>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pic>
        <p:nvPicPr>
          <p:cNvPr id="475" name="Obraz 23" descr="Obudowa_1.jpg"/>
          <p:cNvPicPr>
            <a:picLocks noChangeAspect="1"/>
          </p:cNvPicPr>
          <p:nvPr/>
        </p:nvPicPr>
        <p:blipFill>
          <a:blip r:embed="rId2" cstate="print"/>
          <a:srcRect/>
          <a:stretch>
            <a:fillRect/>
          </a:stretch>
        </p:blipFill>
        <p:spPr bwMode="auto">
          <a:xfrm>
            <a:off x="1411569" y="696118"/>
            <a:ext cx="584285" cy="710230"/>
          </a:xfrm>
          <a:prstGeom prst="rect">
            <a:avLst/>
          </a:prstGeom>
          <a:noFill/>
          <a:ln w="9525">
            <a:noFill/>
            <a:miter lim="800000"/>
            <a:headEnd/>
            <a:tailEnd/>
          </a:ln>
        </p:spPr>
      </p:pic>
      <p:cxnSp>
        <p:nvCxnSpPr>
          <p:cNvPr id="476" name="Straight Connector 5"/>
          <p:cNvCxnSpPr/>
          <p:nvPr/>
        </p:nvCxnSpPr>
        <p:spPr bwMode="auto">
          <a:xfrm flipH="1">
            <a:off x="2215333" y="1440097"/>
            <a:ext cx="132963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78" name="Straight Connector 5"/>
          <p:cNvCxnSpPr/>
          <p:nvPr/>
        </p:nvCxnSpPr>
        <p:spPr bwMode="auto">
          <a:xfrm flipH="1" flipV="1">
            <a:off x="2266953" y="2339438"/>
            <a:ext cx="1176236" cy="211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79" name="Straight Connector 5"/>
          <p:cNvCxnSpPr/>
          <p:nvPr/>
        </p:nvCxnSpPr>
        <p:spPr bwMode="auto">
          <a:xfrm flipH="1" flipV="1">
            <a:off x="3443190" y="2343330"/>
            <a:ext cx="0" cy="97137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480" name="Picture 23"/>
          <p:cNvPicPr>
            <a:picLocks noChangeAspect="1" noChangeArrowheads="1"/>
          </p:cNvPicPr>
          <p:nvPr/>
        </p:nvPicPr>
        <p:blipFill>
          <a:blip r:embed="rId7" cstate="print"/>
          <a:srcRect/>
          <a:stretch>
            <a:fillRect/>
          </a:stretch>
        </p:blipFill>
        <p:spPr bwMode="auto">
          <a:xfrm>
            <a:off x="1947969" y="1260000"/>
            <a:ext cx="429861" cy="324000"/>
          </a:xfrm>
          <a:prstGeom prst="rect">
            <a:avLst/>
          </a:prstGeom>
          <a:noFill/>
          <a:ln w="9525">
            <a:noFill/>
            <a:round/>
            <a:headEnd/>
            <a:tailEnd/>
          </a:ln>
        </p:spPr>
      </p:pic>
      <p:pic>
        <p:nvPicPr>
          <p:cNvPr id="482" name="Picture 23"/>
          <p:cNvPicPr>
            <a:picLocks noChangeAspect="1" noChangeArrowheads="1"/>
          </p:cNvPicPr>
          <p:nvPr/>
        </p:nvPicPr>
        <p:blipFill>
          <a:blip r:embed="rId7" cstate="print"/>
          <a:srcRect/>
          <a:stretch>
            <a:fillRect/>
          </a:stretch>
        </p:blipFill>
        <p:spPr bwMode="auto">
          <a:xfrm>
            <a:off x="1947969" y="2160048"/>
            <a:ext cx="429861" cy="324000"/>
          </a:xfrm>
          <a:prstGeom prst="rect">
            <a:avLst/>
          </a:prstGeom>
          <a:noFill/>
          <a:ln w="9525">
            <a:noFill/>
            <a:round/>
            <a:headEnd/>
            <a:tailEnd/>
          </a:ln>
        </p:spPr>
      </p:pic>
      <p:cxnSp>
        <p:nvCxnSpPr>
          <p:cNvPr id="484" name="Straight Connector 41"/>
          <p:cNvCxnSpPr>
            <a:cxnSpLocks noChangeShapeType="1"/>
          </p:cNvCxnSpPr>
          <p:nvPr/>
        </p:nvCxnSpPr>
        <p:spPr bwMode="auto">
          <a:xfrm flipH="1">
            <a:off x="3625190" y="4678771"/>
            <a:ext cx="691200" cy="0"/>
          </a:xfrm>
          <a:prstGeom prst="line">
            <a:avLst/>
          </a:prstGeom>
          <a:noFill/>
          <a:ln w="12700" algn="ctr">
            <a:solidFill>
              <a:schemeClr val="bg2"/>
            </a:solidFill>
            <a:round/>
            <a:headEnd/>
            <a:tailEnd/>
          </a:ln>
        </p:spPr>
      </p:cxnSp>
      <p:cxnSp>
        <p:nvCxnSpPr>
          <p:cNvPr id="486" name="Straight Connector 41"/>
          <p:cNvCxnSpPr>
            <a:cxnSpLocks noChangeShapeType="1"/>
          </p:cNvCxnSpPr>
          <p:nvPr/>
        </p:nvCxnSpPr>
        <p:spPr bwMode="auto">
          <a:xfrm flipV="1">
            <a:off x="2556000" y="4174331"/>
            <a:ext cx="1744538" cy="0"/>
          </a:xfrm>
          <a:prstGeom prst="line">
            <a:avLst/>
          </a:prstGeom>
          <a:noFill/>
          <a:ln w="12700" algn="ctr">
            <a:solidFill>
              <a:schemeClr val="bg2"/>
            </a:solidFill>
            <a:round/>
            <a:headEnd/>
            <a:tailEnd/>
          </a:ln>
        </p:spPr>
      </p:cxnSp>
      <p:pic>
        <p:nvPicPr>
          <p:cNvPr id="488" name="Picture 23"/>
          <p:cNvPicPr>
            <a:picLocks noChangeAspect="1" noChangeArrowheads="1"/>
          </p:cNvPicPr>
          <p:nvPr/>
        </p:nvPicPr>
        <p:blipFill>
          <a:blip r:embed="rId7" cstate="print"/>
          <a:srcRect/>
          <a:stretch>
            <a:fillRect/>
          </a:stretch>
        </p:blipFill>
        <p:spPr bwMode="auto">
          <a:xfrm>
            <a:off x="2232000" y="5131374"/>
            <a:ext cx="429861" cy="324000"/>
          </a:xfrm>
          <a:prstGeom prst="rect">
            <a:avLst/>
          </a:prstGeom>
          <a:noFill/>
          <a:ln w="9525">
            <a:noFill/>
            <a:round/>
            <a:headEnd/>
            <a:tailEnd/>
          </a:ln>
        </p:spPr>
      </p:pic>
      <p:sp>
        <p:nvSpPr>
          <p:cNvPr id="489" name="Text Box 7"/>
          <p:cNvSpPr txBox="1">
            <a:spLocks noChangeArrowheads="1"/>
          </p:cNvSpPr>
          <p:nvPr/>
        </p:nvSpPr>
        <p:spPr bwMode="auto">
          <a:xfrm>
            <a:off x="6948264" y="4896000"/>
            <a:ext cx="2016224" cy="462742"/>
          </a:xfrm>
          <a:prstGeom prst="rect">
            <a:avLst/>
          </a:prstGeom>
          <a:noFill/>
          <a:ln w="9525">
            <a:noFill/>
            <a:round/>
            <a:headEnd/>
            <a:tailEnd/>
          </a:ln>
        </p:spPr>
        <p:txBody>
          <a:bodyPr lIns="90000" tIns="45000" rIns="90000" bIns="45000"/>
          <a:lstStyle/>
          <a:p>
            <a:pPr algn="r"/>
            <a:r>
              <a:rPr lang="en-US" sz="800" b="1" dirty="0">
                <a:solidFill>
                  <a:srgbClr val="666666"/>
                </a:solidFill>
                <a:latin typeface="Arial Narrow" pitchFamily="34" charset="0"/>
                <a:ea typeface="Calibri" pitchFamily="34" charset="0"/>
                <a:cs typeface="Times New Roman" pitchFamily="18" charset="0"/>
              </a:rPr>
              <a:t>Volume Replication </a:t>
            </a:r>
            <a:r>
              <a:rPr lang="pl-PL" sz="800" b="1" dirty="0">
                <a:solidFill>
                  <a:srgbClr val="666666"/>
                </a:solidFill>
                <a:latin typeface="Arial Narrow" pitchFamily="34" charset="0"/>
                <a:ea typeface="Calibri" pitchFamily="34" charset="0"/>
                <a:cs typeface="Times New Roman" pitchFamily="18" charset="0"/>
              </a:rPr>
              <a:t>,</a:t>
            </a:r>
          </a:p>
          <a:p>
            <a:pPr algn="r"/>
            <a:r>
              <a:rPr lang="pl-PL" sz="800" b="1" dirty="0">
                <a:solidFill>
                  <a:schemeClr val="tx1">
                    <a:lumMod val="50000"/>
                    <a:lumOff val="50000"/>
                  </a:schemeClr>
                </a:solidFill>
                <a:latin typeface="Arial Narrow" pitchFamily="34" charset="0"/>
              </a:rPr>
              <a:t> </a:t>
            </a:r>
            <a:r>
              <a:rPr lang="pl-PL" sz="800" b="1" dirty="0">
                <a:solidFill>
                  <a:srgbClr val="666666"/>
                </a:solidFill>
                <a:latin typeface="Arial Narrow" pitchFamily="34" charset="0"/>
                <a:ea typeface="Calibri" pitchFamily="34" charset="0"/>
                <a:cs typeface="Times New Roman" pitchFamily="18" charset="0"/>
              </a:rPr>
              <a:t>Auxilliary connection (Heartbeat</a:t>
            </a:r>
            <a:r>
              <a:rPr lang="pl-PL" sz="800" b="1" dirty="0" smtClean="0">
                <a:solidFill>
                  <a:srgbClr val="666666"/>
                </a:solidFill>
                <a:latin typeface="Arial Narrow" pitchFamily="34" charset="0"/>
                <a:ea typeface="Calibri" pitchFamily="34" charset="0"/>
                <a:cs typeface="Times New Roman" pitchFamily="18" charset="0"/>
              </a:rPr>
              <a:t>)</a:t>
            </a:r>
            <a:endParaRPr lang="en-US" sz="800" b="1" dirty="0" smtClean="0">
              <a:solidFill>
                <a:srgbClr val="666666"/>
              </a:solidFill>
              <a:latin typeface="Arial Narrow" pitchFamily="34" charset="0"/>
              <a:ea typeface="Calibri" pitchFamily="34"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eth5                  </a:t>
            </a:r>
            <a:r>
              <a:rPr lang="pl-PL" sz="800" dirty="0" smtClean="0">
                <a:solidFill>
                  <a:schemeClr val="accent2"/>
                </a:solidFill>
                <a:latin typeface="Arial Narrow" pitchFamily="34" charset="0"/>
                <a:ea typeface="Calibri" pitchFamily="34" charset="0"/>
                <a:cs typeface="Times New Roman" pitchFamily="18" charset="0"/>
              </a:rPr>
              <a:t>IP:192.168.5.221</a:t>
            </a:r>
            <a:endParaRPr lang="pl-PL" sz="1100" b="1" dirty="0" smtClean="0">
              <a:solidFill>
                <a:srgbClr val="666666"/>
              </a:solidFill>
              <a:latin typeface="Arial Narrow"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cxnSp>
        <p:nvCxnSpPr>
          <p:cNvPr id="491" name="Straight Connector 5"/>
          <p:cNvCxnSpPr>
            <a:cxnSpLocks/>
          </p:cNvCxnSpPr>
          <p:nvPr/>
        </p:nvCxnSpPr>
        <p:spPr bwMode="auto">
          <a:xfrm flipH="1">
            <a:off x="3626644" y="3414799"/>
            <a:ext cx="970" cy="73572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93" name="Straight Connector 5"/>
          <p:cNvCxnSpPr>
            <a:cxnSpLocks/>
          </p:cNvCxnSpPr>
          <p:nvPr/>
        </p:nvCxnSpPr>
        <p:spPr bwMode="auto">
          <a:xfrm>
            <a:off x="5467316" y="3383830"/>
            <a:ext cx="0" cy="76359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494" name="Straight Connector 5"/>
          <p:cNvCxnSpPr/>
          <p:nvPr/>
        </p:nvCxnSpPr>
        <p:spPr bwMode="auto">
          <a:xfrm flipH="1">
            <a:off x="4689836" y="4176001"/>
            <a:ext cx="1790168" cy="3"/>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96" name="Text Box 7"/>
          <p:cNvSpPr txBox="1">
            <a:spLocks noChangeArrowheads="1"/>
          </p:cNvSpPr>
          <p:nvPr/>
        </p:nvSpPr>
        <p:spPr bwMode="auto">
          <a:xfrm>
            <a:off x="142839" y="4926708"/>
            <a:ext cx="2286016" cy="462742"/>
          </a:xfrm>
          <a:prstGeom prst="rect">
            <a:avLst/>
          </a:prstGeom>
          <a:noFill/>
          <a:ln w="9525">
            <a:noFill/>
            <a:round/>
            <a:headEnd/>
            <a:tailEnd/>
          </a:ln>
        </p:spPr>
        <p:txBody>
          <a:bodyPr lIns="90000" tIns="45000" rIns="90000" bIns="45000"/>
          <a:lstStyle/>
          <a:p>
            <a:r>
              <a:rPr lang="en-US" sz="800" b="1" dirty="0">
                <a:solidFill>
                  <a:srgbClr val="666666"/>
                </a:solidFill>
                <a:latin typeface="Arial Narrow" pitchFamily="34" charset="0"/>
                <a:ea typeface="Calibri" pitchFamily="34" charset="0"/>
                <a:cs typeface="Times New Roman" pitchFamily="18" charset="0"/>
              </a:rPr>
              <a:t>Volume </a:t>
            </a:r>
            <a:r>
              <a:rPr lang="en-US" sz="800" b="1" dirty="0" smtClean="0">
                <a:solidFill>
                  <a:srgbClr val="666666"/>
                </a:solidFill>
                <a:latin typeface="Arial Narrow" pitchFamily="34" charset="0"/>
                <a:ea typeface="Calibri" pitchFamily="34" charset="0"/>
                <a:cs typeface="Times New Roman" pitchFamily="18" charset="0"/>
              </a:rPr>
              <a:t>Replication</a:t>
            </a:r>
            <a:r>
              <a:rPr lang="pl-PL" sz="800" b="1" dirty="0" smtClean="0">
                <a:solidFill>
                  <a:srgbClr val="666666"/>
                </a:solidFill>
                <a:latin typeface="Arial Narrow" pitchFamily="34" charset="0"/>
                <a:ea typeface="Calibri" pitchFamily="34" charset="0"/>
                <a:cs typeface="Times New Roman" pitchFamily="18" charset="0"/>
              </a:rPr>
              <a:t>, </a:t>
            </a:r>
          </a:p>
          <a:p>
            <a:r>
              <a:rPr lang="pl-PL" sz="800" b="1" dirty="0" smtClean="0">
                <a:solidFill>
                  <a:srgbClr val="666666"/>
                </a:solidFill>
                <a:latin typeface="Arial Narrow" pitchFamily="34" charset="0"/>
                <a:ea typeface="Calibri" pitchFamily="34" charset="0"/>
                <a:cs typeface="Times New Roman" pitchFamily="18" charset="0"/>
              </a:rPr>
              <a:t>Auxilliary connection (Heartbeat)</a:t>
            </a:r>
            <a:r>
              <a:rPr lang="en-US" sz="800" b="1" dirty="0" smtClean="0">
                <a:solidFill>
                  <a:schemeClr val="tx1">
                    <a:lumMod val="50000"/>
                    <a:lumOff val="50000"/>
                  </a:schemeClr>
                </a:solidFill>
                <a:latin typeface="Arial Narrow" pitchFamily="34" charset="0"/>
              </a:rPr>
              <a:t> </a:t>
            </a:r>
            <a:endParaRPr lang="pl-PL" sz="800" b="1" dirty="0" smtClean="0">
              <a:solidFill>
                <a:schemeClr val="tx1">
                  <a:lumMod val="50000"/>
                  <a:lumOff val="50000"/>
                </a:schemeClr>
              </a:solidFill>
              <a:latin typeface="Arial Narrow" pitchFamily="34" charset="0"/>
            </a:endParaRPr>
          </a:p>
          <a:p>
            <a:r>
              <a:rPr lang="pl-PL" sz="800" b="1" dirty="0">
                <a:solidFill>
                  <a:schemeClr val="tx1">
                    <a:lumMod val="50000"/>
                    <a:lumOff val="50000"/>
                  </a:schemeClr>
                </a:solidFill>
                <a:latin typeface="Arial Narrow" pitchFamily="34" charset="0"/>
                <a:ea typeface="Calibri" pitchFamily="34" charset="0"/>
                <a:cs typeface="Times New Roman" pitchFamily="18" charset="0"/>
              </a:rPr>
              <a:t> </a:t>
            </a:r>
            <a:r>
              <a:rPr lang="pl-PL" sz="800" b="1" dirty="0" smtClean="0">
                <a:solidFill>
                  <a:schemeClr val="tx1">
                    <a:lumMod val="50000"/>
                    <a:lumOff val="50000"/>
                  </a:schemeClr>
                </a:solidFill>
                <a:latin typeface="Arial Narrow" pitchFamily="34" charset="0"/>
                <a:ea typeface="Calibri" pitchFamily="34" charset="0"/>
                <a:cs typeface="Times New Roman" pitchFamily="18" charset="0"/>
              </a:rPr>
              <a:t>                        </a:t>
            </a:r>
            <a:r>
              <a:rPr lang="pl-PL" sz="800" dirty="0" smtClean="0">
                <a:solidFill>
                  <a:schemeClr val="accent2"/>
                </a:solidFill>
                <a:latin typeface="Arial Narrow" pitchFamily="34" charset="0"/>
                <a:ea typeface="Calibri" pitchFamily="34" charset="0"/>
                <a:cs typeface="Times New Roman" pitchFamily="18" charset="0"/>
              </a:rPr>
              <a:t>IP:192.168.5.220                   </a:t>
            </a:r>
            <a:r>
              <a:rPr lang="pl-PL" sz="1100" b="1" dirty="0" smtClean="0">
                <a:solidFill>
                  <a:srgbClr val="666666"/>
                </a:solidFill>
                <a:latin typeface="Arial Narrow" pitchFamily="34" charset="0"/>
              </a:rPr>
              <a:t>eth5</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666666"/>
                </a:solidFill>
                <a:latin typeface="Arial Narrow" pitchFamily="34" charset="0"/>
              </a:rPr>
              <a:t> </a:t>
            </a:r>
            <a:endParaRPr lang="en-US" sz="1100" b="1" dirty="0">
              <a:solidFill>
                <a:srgbClr val="666666"/>
              </a:solidFill>
              <a:latin typeface="Arial Narrow" pitchFamily="34" charset="0"/>
            </a:endParaRPr>
          </a:p>
        </p:txBody>
      </p:sp>
      <p:sp>
        <p:nvSpPr>
          <p:cNvPr id="502" name="Rounded Rectangle 88"/>
          <p:cNvSpPr/>
          <p:nvPr/>
        </p:nvSpPr>
        <p:spPr bwMode="auto">
          <a:xfrm>
            <a:off x="3668290" y="4836547"/>
            <a:ext cx="1746000" cy="432000"/>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503" name="Rounded Rectangle 88"/>
          <p:cNvSpPr/>
          <p:nvPr/>
        </p:nvSpPr>
        <p:spPr bwMode="auto">
          <a:xfrm>
            <a:off x="3668286" y="4204617"/>
            <a:ext cx="1764000" cy="432000"/>
          </a:xfrm>
          <a:prstGeom prst="roundRect">
            <a:avLst/>
          </a:prstGeom>
          <a:noFill/>
          <a:ln w="12700">
            <a:solidFill>
              <a:srgbClr val="C00000"/>
            </a:solidFill>
            <a:round/>
            <a:headEnd/>
            <a:tailEnd/>
          </a:ln>
        </p:spPr>
        <p:txBody>
          <a:bodyPr rtlCol="0" anchor="ctr"/>
          <a:lstStyle/>
          <a:p>
            <a:pPr algn="ctr"/>
            <a:endParaRPr lang="en-US" dirty="0">
              <a:solidFill>
                <a:srgbClr val="FF0000"/>
              </a:solidFill>
            </a:endParaRPr>
          </a:p>
        </p:txBody>
      </p:sp>
      <p:sp>
        <p:nvSpPr>
          <p:cNvPr id="504" name="Text Box 7"/>
          <p:cNvSpPr txBox="1">
            <a:spLocks noChangeArrowheads="1"/>
          </p:cNvSpPr>
          <p:nvPr/>
        </p:nvSpPr>
        <p:spPr bwMode="auto">
          <a:xfrm>
            <a:off x="158759" y="5725382"/>
            <a:ext cx="1431184" cy="23010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a:t>
            </a:r>
            <a:r>
              <a:rPr lang="pl-PL" sz="800" b="1" dirty="0" smtClean="0">
                <a:solidFill>
                  <a:srgbClr val="666666"/>
                </a:solidFill>
                <a:latin typeface="Arial Narrow" pitchFamily="34" charset="0"/>
              </a:rPr>
              <a:t> (lv0000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505" name="Text Box 5"/>
          <p:cNvSpPr txBox="1">
            <a:spLocks noChangeArrowheads="1"/>
          </p:cNvSpPr>
          <p:nvPr/>
        </p:nvSpPr>
        <p:spPr bwMode="auto">
          <a:xfrm>
            <a:off x="158759" y="6013325"/>
            <a:ext cx="702921" cy="20104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 </a:t>
            </a:r>
            <a:r>
              <a:rPr lang="en-US" sz="800" b="1" dirty="0">
                <a:solidFill>
                  <a:srgbClr val="666666"/>
                </a:solidFill>
                <a:latin typeface="Arial Narrow" pitchFamily="34" charset="0"/>
              </a:rPr>
              <a:t>targets</a:t>
            </a:r>
          </a:p>
        </p:txBody>
      </p:sp>
      <p:pic>
        <p:nvPicPr>
          <p:cNvPr id="506" name="Picture 15"/>
          <p:cNvPicPr>
            <a:picLocks noChangeAspect="1" noChangeArrowheads="1"/>
          </p:cNvPicPr>
          <p:nvPr/>
        </p:nvPicPr>
        <p:blipFill>
          <a:blip r:embed="rId4" cstate="print"/>
          <a:srcRect/>
          <a:stretch>
            <a:fillRect/>
          </a:stretch>
        </p:blipFill>
        <p:spPr bwMode="auto">
          <a:xfrm>
            <a:off x="1518127" y="5976000"/>
            <a:ext cx="329538" cy="252000"/>
          </a:xfrm>
          <a:prstGeom prst="rect">
            <a:avLst/>
          </a:prstGeom>
          <a:noFill/>
          <a:ln w="9525">
            <a:noFill/>
            <a:round/>
            <a:headEnd/>
            <a:tailEnd/>
          </a:ln>
        </p:spPr>
      </p:pic>
      <p:pic>
        <p:nvPicPr>
          <p:cNvPr id="507"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2010249" y="5688432"/>
            <a:ext cx="252000" cy="252000"/>
          </a:xfrm>
          <a:prstGeom prst="rect">
            <a:avLst/>
          </a:prstGeom>
          <a:noFill/>
          <a:ln w="9525">
            <a:noFill/>
            <a:round/>
            <a:headEnd/>
            <a:tailEnd/>
          </a:ln>
        </p:spPr>
      </p:pic>
      <p:pic>
        <p:nvPicPr>
          <p:cNvPr id="508" name="Picture 15"/>
          <p:cNvPicPr>
            <a:picLocks noChangeAspect="1" noChangeArrowheads="1"/>
          </p:cNvPicPr>
          <p:nvPr/>
        </p:nvPicPr>
        <p:blipFill>
          <a:blip r:embed="rId4" cstate="print"/>
          <a:srcRect/>
          <a:stretch>
            <a:fillRect/>
          </a:stretch>
        </p:blipFill>
        <p:spPr bwMode="auto">
          <a:xfrm>
            <a:off x="1947969" y="5976000"/>
            <a:ext cx="329538" cy="252000"/>
          </a:xfrm>
          <a:prstGeom prst="rect">
            <a:avLst/>
          </a:prstGeom>
          <a:noFill/>
          <a:ln w="9525">
            <a:noFill/>
            <a:round/>
            <a:headEnd/>
            <a:tailEnd/>
          </a:ln>
        </p:spPr>
      </p:pic>
      <p:pic>
        <p:nvPicPr>
          <p:cNvPr id="509"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1556896" y="5688000"/>
            <a:ext cx="252000" cy="252000"/>
          </a:xfrm>
          <a:prstGeom prst="rect">
            <a:avLst/>
          </a:prstGeom>
          <a:noFill/>
          <a:ln w="9525">
            <a:noFill/>
            <a:round/>
            <a:headEnd/>
            <a:tailEnd/>
          </a:ln>
        </p:spPr>
      </p:pic>
      <p:pic>
        <p:nvPicPr>
          <p:cNvPr id="510"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7301405" y="5688000"/>
            <a:ext cx="252000" cy="252000"/>
          </a:xfrm>
          <a:prstGeom prst="rect">
            <a:avLst/>
          </a:prstGeom>
          <a:noFill/>
          <a:ln w="9525">
            <a:noFill/>
            <a:round/>
            <a:headEnd/>
            <a:tailEnd/>
          </a:ln>
        </p:spPr>
      </p:pic>
      <p:pic>
        <p:nvPicPr>
          <p:cNvPr id="511" name="Picture 2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6863954" y="5689253"/>
            <a:ext cx="252000" cy="252000"/>
          </a:xfrm>
          <a:prstGeom prst="rect">
            <a:avLst/>
          </a:prstGeom>
          <a:noFill/>
          <a:ln w="9525">
            <a:noFill/>
            <a:round/>
            <a:headEnd/>
            <a:tailEnd/>
          </a:ln>
        </p:spPr>
      </p:pic>
      <p:sp>
        <p:nvSpPr>
          <p:cNvPr id="512" name="Text Box 7"/>
          <p:cNvSpPr txBox="1">
            <a:spLocks noChangeArrowheads="1"/>
          </p:cNvSpPr>
          <p:nvPr/>
        </p:nvSpPr>
        <p:spPr bwMode="auto">
          <a:xfrm>
            <a:off x="7644491" y="5706255"/>
            <a:ext cx="1578062" cy="22038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b="1" dirty="0">
                <a:solidFill>
                  <a:srgbClr val="666666"/>
                </a:solidFill>
                <a:latin typeface="Arial Narrow" pitchFamily="34" charset="0"/>
              </a:rPr>
              <a:t>i</a:t>
            </a:r>
            <a:r>
              <a:rPr lang="en-GB" sz="800" b="1" dirty="0">
                <a:solidFill>
                  <a:srgbClr val="666666"/>
                </a:solidFill>
                <a:latin typeface="Arial Narrow" pitchFamily="34" charset="0"/>
              </a:rPr>
              <a:t>S</a:t>
            </a:r>
            <a:r>
              <a:rPr lang="pl-PL" sz="800" b="1" dirty="0">
                <a:solidFill>
                  <a:srgbClr val="666666"/>
                </a:solidFill>
                <a:latin typeface="Arial Narrow" pitchFamily="34" charset="0"/>
              </a:rPr>
              <a:t>CSI</a:t>
            </a:r>
            <a:r>
              <a:rPr lang="en-GB" sz="800" b="1" dirty="0">
                <a:solidFill>
                  <a:srgbClr val="666666"/>
                </a:solidFill>
                <a:latin typeface="Arial Narrow" pitchFamily="34" charset="0"/>
              </a:rPr>
              <a:t> </a:t>
            </a:r>
            <a:r>
              <a:rPr lang="en-GB" sz="800" b="1" dirty="0" smtClean="0">
                <a:solidFill>
                  <a:srgbClr val="666666"/>
                </a:solidFill>
                <a:latin typeface="Arial Narrow" pitchFamily="34" charset="0"/>
              </a:rPr>
              <a:t>volumes </a:t>
            </a:r>
            <a:r>
              <a:rPr lang="pl-PL" sz="800" b="1" dirty="0" smtClean="0">
                <a:solidFill>
                  <a:srgbClr val="666666"/>
                </a:solidFill>
                <a:latin typeface="Arial Narrow" pitchFamily="34" charset="0"/>
              </a:rPr>
              <a:t>(lv0000</a:t>
            </a:r>
            <a:r>
              <a:rPr lang="de-DE" sz="800" b="1" dirty="0" smtClean="0">
                <a:solidFill>
                  <a:srgbClr val="666666"/>
                </a:solidFill>
                <a:latin typeface="Arial Narrow" pitchFamily="34" charset="0"/>
              </a:rPr>
              <a:t>, lv0</a:t>
            </a:r>
            <a:r>
              <a:rPr lang="pl-PL" sz="800" b="1" dirty="0" smtClean="0">
                <a:solidFill>
                  <a:srgbClr val="666666"/>
                </a:solidFill>
                <a:latin typeface="Arial Narrow" pitchFamily="34" charset="0"/>
              </a:rPr>
              <a:t>00</a:t>
            </a:r>
            <a:r>
              <a:rPr lang="de-DE" sz="800" b="1" dirty="0" smtClean="0">
                <a:solidFill>
                  <a:srgbClr val="666666"/>
                </a:solidFill>
                <a:latin typeface="Arial Narrow" pitchFamily="34" charset="0"/>
              </a:rPr>
              <a:t>1</a:t>
            </a:r>
            <a:r>
              <a:rPr lang="pl-PL" sz="800" b="1" dirty="0" smtClean="0">
                <a:solidFill>
                  <a:srgbClr val="666666"/>
                </a:solidFill>
                <a:latin typeface="Arial Narrow" pitchFamily="34" charset="0"/>
              </a:rPr>
              <a:t>)</a:t>
            </a:r>
            <a:endParaRPr lang="en-GB" sz="800" b="1" dirty="0">
              <a:solidFill>
                <a:srgbClr val="666666"/>
              </a:solidFill>
              <a:latin typeface="Arial Narrow" pitchFamily="34" charset="0"/>
            </a:endParaRPr>
          </a:p>
        </p:txBody>
      </p:sp>
      <p:sp>
        <p:nvSpPr>
          <p:cNvPr id="513" name="Rectangle 1"/>
          <p:cNvSpPr>
            <a:spLocks noChangeArrowheads="1"/>
          </p:cNvSpPr>
          <p:nvPr/>
        </p:nvSpPr>
        <p:spPr bwMode="auto">
          <a:xfrm>
            <a:off x="3608013" y="4806998"/>
            <a:ext cx="1895000" cy="486000"/>
          </a:xfrm>
          <a:prstGeom prst="rect">
            <a:avLst/>
          </a:prstGeom>
          <a:noFill/>
          <a:ln w="9525">
            <a:noFill/>
            <a:miter lim="800000"/>
            <a:headEnd/>
            <a:tailEnd/>
          </a:ln>
        </p:spPr>
        <p:txBody>
          <a:bodyPr wrap="square" anchor="ctr">
            <a:spAutoFit/>
          </a:bodyPr>
          <a:lstStyle/>
          <a:p>
            <a:pPr algn="ctr"/>
            <a:r>
              <a:rPr lang="en-US" sz="850" dirty="0" smtClean="0">
                <a:solidFill>
                  <a:schemeClr val="accent2"/>
                </a:solidFill>
                <a:latin typeface="Arial Narrow" pitchFamily="34" charset="0"/>
                <a:ea typeface="Calibri" pitchFamily="34" charset="0"/>
                <a:cs typeface="Times New Roman" pitchFamily="18" charset="0"/>
              </a:rPr>
              <a:t>Resources</a:t>
            </a:r>
            <a:r>
              <a:rPr lang="pl-PL" sz="850" dirty="0" smtClean="0">
                <a:solidFill>
                  <a:schemeClr val="accent2"/>
                </a:solidFill>
                <a:latin typeface="Arial Narrow" pitchFamily="34" charset="0"/>
                <a:ea typeface="Calibri" pitchFamily="34" charset="0"/>
                <a:cs typeface="Times New Roman" pitchFamily="18" charset="0"/>
              </a:rPr>
              <a:t> Pools </a:t>
            </a:r>
            <a:r>
              <a:rPr lang="pl-PL" sz="850" dirty="0">
                <a:solidFill>
                  <a:schemeClr val="accent2"/>
                </a:solidFill>
                <a:latin typeface="Arial Narrow" pitchFamily="34" charset="0"/>
                <a:ea typeface="Calibri" pitchFamily="34" charset="0"/>
                <a:cs typeface="Times New Roman" pitchFamily="18" charset="0"/>
              </a:rPr>
              <a:t>and Virtual </a:t>
            </a:r>
            <a:r>
              <a:rPr lang="en-US" sz="850" dirty="0">
                <a:solidFill>
                  <a:schemeClr val="accent2"/>
                </a:solidFill>
                <a:latin typeface="Arial Narrow" pitchFamily="34" charset="0"/>
                <a:ea typeface="Calibri" pitchFamily="34" charset="0"/>
                <a:cs typeface="Times New Roman" pitchFamily="18" charset="0"/>
              </a:rPr>
              <a:t>IP </a:t>
            </a:r>
            <a:r>
              <a:rPr lang="en-US" sz="850" dirty="0" smtClean="0">
                <a:solidFill>
                  <a:schemeClr val="accent2"/>
                </a:solidFill>
                <a:latin typeface="Arial Narrow" pitchFamily="34" charset="0"/>
                <a:ea typeface="Calibri" pitchFamily="34" charset="0"/>
                <a:cs typeface="Times New Roman" pitchFamily="18" charset="0"/>
              </a:rPr>
              <a:t>Address</a:t>
            </a:r>
            <a:r>
              <a:rPr lang="pl-PL" sz="850" dirty="0" smtClean="0">
                <a:solidFill>
                  <a:schemeClr val="accent2"/>
                </a:solidFill>
                <a:latin typeface="Arial Narrow" pitchFamily="34" charset="0"/>
                <a:ea typeface="Calibri" pitchFamily="34" charset="0"/>
                <a:cs typeface="Times New Roman" pitchFamily="18" charset="0"/>
              </a:rPr>
              <a:t>es:</a:t>
            </a:r>
            <a:endParaRPr lang="pl-PL" sz="850" dirty="0">
              <a:solidFill>
                <a:schemeClr val="accent2"/>
              </a:solidFill>
              <a:latin typeface="Arial Narrow" pitchFamily="34" charset="0"/>
              <a:ea typeface="Calibri" pitchFamily="34" charset="0"/>
              <a:cs typeface="Times New Roman" pitchFamily="18" charset="0"/>
            </a:endParaRPr>
          </a:p>
          <a:p>
            <a:pPr algn="ctr"/>
            <a:r>
              <a:rPr lang="pl-PL" sz="850" dirty="0">
                <a:solidFill>
                  <a:schemeClr val="accent2"/>
                </a:solidFill>
                <a:latin typeface="Arial Narrow" pitchFamily="34" charset="0"/>
                <a:ea typeface="Calibri" pitchFamily="34" charset="0"/>
                <a:cs typeface="Times New Roman" pitchFamily="18" charset="0"/>
              </a:rPr>
              <a:t>Node-a </a:t>
            </a:r>
            <a:r>
              <a:rPr lang="pl-PL" sz="850" dirty="0" smtClean="0">
                <a:solidFill>
                  <a:schemeClr val="accent2"/>
                </a:solidFill>
                <a:latin typeface="Arial Narrow" pitchFamily="34" charset="0"/>
                <a:ea typeface="Calibri" pitchFamily="34" charset="0"/>
                <a:cs typeface="Times New Roman" pitchFamily="18" charset="0"/>
              </a:rPr>
              <a:t>192.168.31.100</a:t>
            </a:r>
            <a:r>
              <a:rPr lang="pl-PL" sz="850" dirty="0">
                <a:solidFill>
                  <a:schemeClr val="accent2"/>
                </a:solidFill>
                <a:latin typeface="Arial Narrow" pitchFamily="34" charset="0"/>
                <a:ea typeface="Calibri" pitchFamily="34" charset="0"/>
                <a:cs typeface="Times New Roman" pitchFamily="18" charset="0"/>
              </a:rPr>
              <a:t>;  iSCSI Target </a:t>
            </a:r>
            <a:r>
              <a:rPr lang="pl-PL" sz="850" dirty="0" smtClean="0">
                <a:solidFill>
                  <a:schemeClr val="accent2"/>
                </a:solidFill>
                <a:latin typeface="Arial Narrow" pitchFamily="34" charset="0"/>
                <a:ea typeface="Calibri" pitchFamily="34" charset="0"/>
                <a:cs typeface="Times New Roman" pitchFamily="18" charset="0"/>
              </a:rPr>
              <a:t>0 </a:t>
            </a:r>
          </a:p>
          <a:p>
            <a:pPr algn="ctr"/>
            <a:r>
              <a:rPr lang="pl-PL" sz="850" dirty="0" smtClean="0">
                <a:solidFill>
                  <a:schemeClr val="accent2"/>
                </a:solidFill>
                <a:latin typeface="Arial Narrow" pitchFamily="34" charset="0"/>
                <a:ea typeface="Calibri" pitchFamily="34" charset="0"/>
                <a:cs typeface="Times New Roman" pitchFamily="18" charset="0"/>
              </a:rPr>
              <a:t>Node-b 192.168.32.100;  iSCSI Target 1</a:t>
            </a:r>
            <a:endParaRPr lang="en-US" sz="850" dirty="0">
              <a:solidFill>
                <a:schemeClr val="accent2"/>
              </a:solidFill>
              <a:latin typeface="Arial Narrow" pitchFamily="34" charset="0"/>
              <a:ea typeface="Calibri" pitchFamily="34" charset="0"/>
              <a:cs typeface="Times New Roman" pitchFamily="18" charset="0"/>
            </a:endParaRPr>
          </a:p>
        </p:txBody>
      </p:sp>
      <p:pic>
        <p:nvPicPr>
          <p:cNvPr id="514" name="Picture 15"/>
          <p:cNvPicPr>
            <a:picLocks noChangeAspect="1" noChangeArrowheads="1"/>
          </p:cNvPicPr>
          <p:nvPr/>
        </p:nvPicPr>
        <p:blipFill>
          <a:blip r:embed="rId4" cstate="print"/>
          <a:srcRect/>
          <a:stretch>
            <a:fillRect/>
          </a:stretch>
        </p:blipFill>
        <p:spPr bwMode="auto">
          <a:xfrm>
            <a:off x="6851329" y="5976000"/>
            <a:ext cx="330878" cy="252000"/>
          </a:xfrm>
          <a:prstGeom prst="rect">
            <a:avLst/>
          </a:prstGeom>
          <a:noFill/>
          <a:ln w="9525">
            <a:noFill/>
            <a:round/>
            <a:headEnd/>
            <a:tailEnd/>
          </a:ln>
        </p:spPr>
      </p:pic>
      <p:sp>
        <p:nvSpPr>
          <p:cNvPr id="516" name="Rectangle 515"/>
          <p:cNvSpPr/>
          <p:nvPr/>
        </p:nvSpPr>
        <p:spPr>
          <a:xfrm>
            <a:off x="35860" y="6216848"/>
            <a:ext cx="9064177" cy="430887"/>
          </a:xfrm>
          <a:prstGeom prst="rect">
            <a:avLst/>
          </a:prstGeom>
        </p:spPr>
        <p:txBody>
          <a:bodyPr wrap="square">
            <a:spAutoFit/>
          </a:bodyPr>
          <a:lstStyle/>
          <a:p>
            <a:r>
              <a:rPr lang="en-US" sz="1100" b="1" dirty="0">
                <a:solidFill>
                  <a:srgbClr val="C00000"/>
                </a:solidFill>
                <a:latin typeface="Arial Narrow" pitchFamily="34" charset="0"/>
              </a:rPr>
              <a:t>NOTE: </a:t>
            </a:r>
            <a:endParaRPr lang="pl-PL" sz="1100" b="1" dirty="0" smtClean="0">
              <a:solidFill>
                <a:srgbClr val="C00000"/>
              </a:solidFill>
              <a:latin typeface="Arial Narrow" pitchFamily="34" charset="0"/>
            </a:endParaRPr>
          </a:p>
          <a:p>
            <a:r>
              <a:rPr lang="en-US" sz="1100" b="1" dirty="0" smtClean="0">
                <a:latin typeface="Arial Narrow" pitchFamily="34" charset="0"/>
              </a:rPr>
              <a:t>To </a:t>
            </a:r>
            <a:r>
              <a:rPr lang="en-US" sz="1100" b="1" dirty="0">
                <a:latin typeface="Arial Narrow" pitchFamily="34" charset="0"/>
              </a:rPr>
              <a:t>prevent switching loops, it's recommended to use RSTP (802.1w) or </a:t>
            </a:r>
            <a:r>
              <a:rPr lang="pl-PL" sz="1100" b="1" dirty="0" smtClean="0">
                <a:latin typeface="Arial Narrow" pitchFamily="34" charset="0"/>
              </a:rPr>
              <a:t> Port </a:t>
            </a:r>
            <a:r>
              <a:rPr lang="en-US" sz="1100" b="1" dirty="0" err="1" smtClean="0">
                <a:latin typeface="Arial Narrow" pitchFamily="34" charset="0"/>
              </a:rPr>
              <a:t>Trunking</a:t>
            </a:r>
            <a:r>
              <a:rPr lang="pl-PL" sz="1100" b="1" dirty="0" smtClean="0">
                <a:latin typeface="Arial Narrow" pitchFamily="34" charset="0"/>
              </a:rPr>
              <a:t> </a:t>
            </a:r>
            <a:r>
              <a:rPr lang="en-US" sz="1100" b="1" dirty="0" smtClean="0">
                <a:latin typeface="Arial Narrow" pitchFamily="34" charset="0"/>
              </a:rPr>
              <a:t>on </a:t>
            </a:r>
            <a:r>
              <a:rPr lang="en-US" sz="1100" b="1" dirty="0">
                <a:latin typeface="Arial Narrow" pitchFamily="34" charset="0"/>
              </a:rPr>
              <a:t>network switches used to build </a:t>
            </a:r>
            <a:r>
              <a:rPr lang="en-US" sz="1100" b="1" dirty="0" smtClean="0">
                <a:latin typeface="Arial Narrow" pitchFamily="34" charset="0"/>
              </a:rPr>
              <a:t>A-A </a:t>
            </a:r>
            <a:r>
              <a:rPr lang="en-US" sz="1100" b="1" dirty="0">
                <a:latin typeface="Arial Narrow" pitchFamily="34" charset="0"/>
              </a:rPr>
              <a:t>Failover network topology.</a:t>
            </a:r>
            <a:endParaRPr lang="pl-PL" sz="1100" b="1" dirty="0">
              <a:latin typeface="Arial Narrow" pitchFamily="34" charset="0"/>
            </a:endParaRPr>
          </a:p>
        </p:txBody>
      </p:sp>
      <p:sp>
        <p:nvSpPr>
          <p:cNvPr id="517" name="Rectangle 1"/>
          <p:cNvSpPr>
            <a:spLocks noChangeArrowheads="1"/>
          </p:cNvSpPr>
          <p:nvPr/>
        </p:nvSpPr>
        <p:spPr bwMode="auto">
          <a:xfrm>
            <a:off x="256320" y="2150418"/>
            <a:ext cx="1106286" cy="400110"/>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31.101</a:t>
            </a:r>
            <a:r>
              <a:rPr lang="pl-PL" sz="1000" dirty="0" smtClean="0">
                <a:solidFill>
                  <a:schemeClr val="accent2"/>
                </a:solidFill>
                <a:latin typeface="Arial Narrow" pitchFamily="34" charset="0"/>
                <a:ea typeface="Calibri" pitchFamily="34" charset="0"/>
                <a:cs typeface="Times New Roman" pitchFamily="18" charset="0"/>
              </a:rPr>
              <a:t>    IP:192.168.</a:t>
            </a:r>
            <a:r>
              <a:rPr lang="pl-PL" sz="1000" b="1" dirty="0" smtClean="0">
                <a:solidFill>
                  <a:schemeClr val="accent2"/>
                </a:solidFill>
                <a:latin typeface="Arial Narrow" pitchFamily="34" charset="0"/>
                <a:ea typeface="Calibri" pitchFamily="34" charset="0"/>
                <a:cs typeface="Times New Roman" pitchFamily="18" charset="0"/>
              </a:rPr>
              <a:t>32.101</a:t>
            </a:r>
            <a:endParaRPr lang="en-US" sz="1000" b="1" dirty="0" smtClean="0">
              <a:solidFill>
                <a:srgbClr val="666666"/>
              </a:solidFill>
              <a:latin typeface="Arial Narrow" pitchFamily="34" charset="0"/>
            </a:endParaRPr>
          </a:p>
        </p:txBody>
      </p:sp>
      <p:sp>
        <p:nvSpPr>
          <p:cNvPr id="518" name="Rectangle 1"/>
          <p:cNvSpPr>
            <a:spLocks noChangeArrowheads="1"/>
          </p:cNvSpPr>
          <p:nvPr/>
        </p:nvSpPr>
        <p:spPr bwMode="auto">
          <a:xfrm>
            <a:off x="1211503" y="1782117"/>
            <a:ext cx="799581" cy="246221"/>
          </a:xfrm>
          <a:prstGeom prst="rect">
            <a:avLst/>
          </a:prstGeom>
          <a:noFill/>
          <a:ln w="9525">
            <a:noFill/>
            <a:miter lim="800000"/>
            <a:headEnd/>
            <a:tailEnd/>
          </a:ln>
        </p:spPr>
        <p:txBody>
          <a:bodyPr wrap="square" anchor="ctr">
            <a:spAutoFit/>
          </a:bodyPr>
          <a:lstStyle/>
          <a:p>
            <a:r>
              <a:rPr lang="pl-PL" sz="1000" b="1" dirty="0" smtClean="0">
                <a:solidFill>
                  <a:srgbClr val="666666"/>
                </a:solidFill>
                <a:latin typeface="Arial Narrow" pitchFamily="34" charset="0"/>
              </a:rPr>
              <a:t>eth2</a:t>
            </a:r>
            <a:r>
              <a:rPr lang="de-DE" sz="1000" b="1" dirty="0" smtClean="0">
                <a:solidFill>
                  <a:srgbClr val="666666"/>
                </a:solidFill>
                <a:latin typeface="Arial Narrow" pitchFamily="34" charset="0"/>
              </a:rPr>
              <a:t> (MPIO)</a:t>
            </a:r>
            <a:endParaRPr lang="en-US" sz="1000" b="1" dirty="0" smtClean="0">
              <a:solidFill>
                <a:srgbClr val="666666"/>
              </a:solidFill>
              <a:latin typeface="Arial Narrow" pitchFamily="34" charset="0"/>
            </a:endParaRPr>
          </a:p>
        </p:txBody>
      </p:sp>
      <p:sp>
        <p:nvSpPr>
          <p:cNvPr id="519" name="Rectangle 1"/>
          <p:cNvSpPr>
            <a:spLocks noChangeArrowheads="1"/>
          </p:cNvSpPr>
          <p:nvPr/>
        </p:nvSpPr>
        <p:spPr bwMode="auto">
          <a:xfrm>
            <a:off x="1224487" y="2223470"/>
            <a:ext cx="799581" cy="246221"/>
          </a:xfrm>
          <a:prstGeom prst="rect">
            <a:avLst/>
          </a:prstGeom>
          <a:noFill/>
          <a:ln w="9525">
            <a:noFill/>
            <a:miter lim="800000"/>
            <a:headEnd/>
            <a:tailEnd/>
          </a:ln>
        </p:spPr>
        <p:txBody>
          <a:bodyPr wrap="square" anchor="ctr">
            <a:spAutoFit/>
          </a:bodyPr>
          <a:lstStyle/>
          <a:p>
            <a:r>
              <a:rPr lang="pl-PL" sz="1000" b="1" dirty="0" smtClean="0">
                <a:solidFill>
                  <a:srgbClr val="666666"/>
                </a:solidFill>
                <a:latin typeface="Arial Narrow" pitchFamily="34" charset="0"/>
              </a:rPr>
              <a:t>eth3</a:t>
            </a:r>
            <a:r>
              <a:rPr lang="de-DE" sz="1000" b="1" dirty="0" smtClean="0">
                <a:solidFill>
                  <a:srgbClr val="666666"/>
                </a:solidFill>
                <a:latin typeface="Arial Narrow" pitchFamily="34" charset="0"/>
              </a:rPr>
              <a:t> (MPIO)</a:t>
            </a:r>
            <a:endParaRPr lang="en-US" sz="1000" b="1" dirty="0" smtClean="0">
              <a:solidFill>
                <a:srgbClr val="666666"/>
              </a:solidFill>
              <a:latin typeface="Arial Narrow" pitchFamily="34" charset="0"/>
            </a:endParaRPr>
          </a:p>
        </p:txBody>
      </p:sp>
      <p:cxnSp>
        <p:nvCxnSpPr>
          <p:cNvPr id="521" name="Straight Connector 5"/>
          <p:cNvCxnSpPr>
            <a:cxnSpLocks/>
          </p:cNvCxnSpPr>
          <p:nvPr/>
        </p:nvCxnSpPr>
        <p:spPr bwMode="auto">
          <a:xfrm>
            <a:off x="5372323" y="3373177"/>
            <a:ext cx="0" cy="690317"/>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522" name="Picture 22" descr="storage-server4(open)large.png"/>
          <p:cNvPicPr>
            <a:picLocks/>
          </p:cNvPicPr>
          <p:nvPr/>
        </p:nvPicPr>
        <p:blipFill>
          <a:blip r:embed="rId6" cstate="print"/>
          <a:srcRect/>
          <a:stretch>
            <a:fillRect/>
          </a:stretch>
        </p:blipFill>
        <p:spPr bwMode="auto">
          <a:xfrm>
            <a:off x="6156000" y="2772000"/>
            <a:ext cx="936000" cy="648000"/>
          </a:xfrm>
          <a:prstGeom prst="rect">
            <a:avLst/>
          </a:prstGeom>
          <a:noFill/>
          <a:ln w="9525">
            <a:noFill/>
            <a:miter lim="800000"/>
            <a:headEnd/>
            <a:tailEnd/>
          </a:ln>
        </p:spPr>
      </p:pic>
      <p:sp>
        <p:nvSpPr>
          <p:cNvPr id="523" name="Rectangle 1"/>
          <p:cNvSpPr>
            <a:spLocks noChangeArrowheads="1"/>
          </p:cNvSpPr>
          <p:nvPr/>
        </p:nvSpPr>
        <p:spPr bwMode="auto">
          <a:xfrm>
            <a:off x="7465617" y="3228375"/>
            <a:ext cx="1681952" cy="261610"/>
          </a:xfrm>
          <a:prstGeom prst="rect">
            <a:avLst/>
          </a:prstGeom>
          <a:noFill/>
          <a:ln w="9525">
            <a:noFill/>
            <a:miter lim="800000"/>
            <a:headEnd/>
            <a:tailEnd/>
          </a:ln>
          <a:effectLst/>
        </p:spPr>
        <p:txBody>
          <a:bodyPr wrap="square" anchor="ctr">
            <a:spAutoFit/>
          </a:bodyPr>
          <a:lstStyle/>
          <a:p>
            <a:pPr>
              <a:defRPr/>
            </a:pP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                   </a:t>
            </a:r>
            <a:r>
              <a:rPr lang="en-US" sz="1100" b="1" dirty="0" smtClean="0">
                <a:solidFill>
                  <a:schemeClr val="tx2">
                    <a:lumMod val="65000"/>
                    <a:lumOff val="35000"/>
                  </a:schemeClr>
                </a:solidFill>
                <a:latin typeface="Arial Narrow" pitchFamily="34" charset="0"/>
                <a:ea typeface="Calibri" pitchFamily="34" charset="0"/>
                <a:cs typeface="Times New Roman" pitchFamily="18" charset="0"/>
              </a:rPr>
              <a:t>RAID </a:t>
            </a:r>
            <a:r>
              <a:rPr lang="en-US" sz="1100" b="1" dirty="0">
                <a:solidFill>
                  <a:schemeClr val="tx2">
                    <a:lumMod val="65000"/>
                    <a:lumOff val="35000"/>
                  </a:schemeClr>
                </a:solidFill>
                <a:latin typeface="Arial Narrow" pitchFamily="34" charset="0"/>
                <a:ea typeface="Calibri" pitchFamily="34" charset="0"/>
                <a:cs typeface="Times New Roman" pitchFamily="18" charset="0"/>
              </a:rPr>
              <a:t>System </a:t>
            </a:r>
            <a:r>
              <a:rPr lang="pl-PL" sz="1100" b="1" dirty="0" smtClean="0">
                <a:solidFill>
                  <a:schemeClr val="tx2">
                    <a:lumMod val="65000"/>
                    <a:lumOff val="35000"/>
                  </a:schemeClr>
                </a:solidFill>
                <a:latin typeface="Arial Narrow" pitchFamily="34" charset="0"/>
                <a:ea typeface="Calibri" pitchFamily="34" charset="0"/>
                <a:cs typeface="Times New Roman" pitchFamily="18" charset="0"/>
              </a:rPr>
              <a:t>2 </a:t>
            </a:r>
            <a:endParaRPr lang="en-US" sz="1000" b="1" dirty="0">
              <a:solidFill>
                <a:srgbClr val="0000FF"/>
              </a:solidFill>
              <a:latin typeface="Arial Narrow" pitchFamily="34" charset="0"/>
            </a:endParaRPr>
          </a:p>
        </p:txBody>
      </p:sp>
      <p:sp>
        <p:nvSpPr>
          <p:cNvPr id="525" name="Prostokąt 183"/>
          <p:cNvSpPr/>
          <p:nvPr/>
        </p:nvSpPr>
        <p:spPr>
          <a:xfrm>
            <a:off x="2954739" y="5134320"/>
            <a:ext cx="3227697" cy="769441"/>
          </a:xfrm>
          <a:prstGeom prst="rect">
            <a:avLst/>
          </a:prstGeom>
        </p:spPr>
        <p:txBody>
          <a:bodyPr wrap="square">
            <a:spAutoFit/>
          </a:bodyPr>
          <a:lstStyle/>
          <a:p>
            <a:pPr algn="just"/>
            <a:r>
              <a:rPr lang="pl-PL" sz="900" b="1" dirty="0" smtClean="0">
                <a:solidFill>
                  <a:srgbClr val="C00000"/>
                </a:solidFill>
                <a:latin typeface="Arial Narrow" pitchFamily="34" charset="0"/>
              </a:rPr>
              <a:t>Note</a:t>
            </a:r>
            <a:r>
              <a:rPr lang="en-US" sz="900" dirty="0" smtClean="0">
                <a:solidFill>
                  <a:srgbClr val="C00000"/>
                </a:solidFill>
                <a:latin typeface="Arial Narrow" pitchFamily="34" charset="0"/>
              </a:rPr>
              <a:t>: </a:t>
            </a:r>
            <a:endParaRPr lang="pl-PL" sz="900" dirty="0" smtClean="0">
              <a:solidFill>
                <a:srgbClr val="C00000"/>
              </a:solidFill>
              <a:latin typeface="Arial Narrow" pitchFamily="34" charset="0"/>
            </a:endParaRPr>
          </a:p>
          <a:p>
            <a:pPr algn="just"/>
            <a:endParaRPr lang="pl-PL" sz="200" dirty="0" smtClean="0">
              <a:solidFill>
                <a:schemeClr val="tx1">
                  <a:lumMod val="65000"/>
                  <a:lumOff val="35000"/>
                </a:schemeClr>
              </a:solidFill>
              <a:latin typeface="Arial Narrow" pitchFamily="34" charset="0"/>
            </a:endParaRPr>
          </a:p>
          <a:p>
            <a:pPr algn="just"/>
            <a:r>
              <a:rPr lang="en-US" sz="800" dirty="0" smtClean="0">
                <a:solidFill>
                  <a:schemeClr val="tx1">
                    <a:lumMod val="65000"/>
                    <a:lumOff val="35000"/>
                  </a:schemeClr>
                </a:solidFill>
                <a:latin typeface="Arial Narrow" pitchFamily="34" charset="0"/>
              </a:rPr>
              <a:t>It is strongly recommended to use direct point-to-point and if possible 10Gb connection for the volume replication. Optionally Round-Robin-Bonding with 1Gb or 10Gb ports can be configured for the volume replication. The volume replication connection can work over the switch, but the most reliable is </a:t>
            </a:r>
            <a:r>
              <a:rPr lang="pl-PL" sz="800" dirty="0" smtClean="0">
                <a:solidFill>
                  <a:schemeClr val="tx1">
                    <a:lumMod val="65000"/>
                    <a:lumOff val="35000"/>
                  </a:schemeClr>
                </a:solidFill>
                <a:latin typeface="Arial Narrow" pitchFamily="34" charset="0"/>
              </a:rPr>
              <a:t>a </a:t>
            </a:r>
            <a:r>
              <a:rPr lang="en-US" sz="800" dirty="0" smtClean="0">
                <a:solidFill>
                  <a:schemeClr val="tx1">
                    <a:lumMod val="65000"/>
                    <a:lumOff val="35000"/>
                  </a:schemeClr>
                </a:solidFill>
                <a:latin typeface="Arial Narrow" pitchFamily="34" charset="0"/>
              </a:rPr>
              <a:t>direct connection.</a:t>
            </a:r>
            <a:endParaRPr lang="en-US" sz="800" dirty="0">
              <a:solidFill>
                <a:schemeClr val="tx1">
                  <a:lumMod val="65000"/>
                  <a:lumOff val="35000"/>
                </a:schemeClr>
              </a:solidFill>
              <a:latin typeface="Arial Narrow" pitchFamily="34" charset="0"/>
            </a:endParaRPr>
          </a:p>
        </p:txBody>
      </p:sp>
      <p:cxnSp>
        <p:nvCxnSpPr>
          <p:cNvPr id="526" name="Łącznik prosty ze strzałką 191"/>
          <p:cNvCxnSpPr/>
          <p:nvPr/>
        </p:nvCxnSpPr>
        <p:spPr bwMode="auto">
          <a:xfrm flipH="1">
            <a:off x="2752580" y="5248075"/>
            <a:ext cx="268865" cy="0"/>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pic>
        <p:nvPicPr>
          <p:cNvPr id="554"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480000" y="5131374"/>
            <a:ext cx="429861" cy="323314"/>
          </a:xfrm>
          <a:prstGeom prst="rect">
            <a:avLst/>
          </a:prstGeom>
          <a:noFill/>
          <a:ln w="9525">
            <a:noFill/>
            <a:round/>
            <a:headEnd/>
            <a:tailEnd/>
          </a:ln>
        </p:spPr>
      </p:pic>
      <p:grpSp>
        <p:nvGrpSpPr>
          <p:cNvPr id="573" name="Group 572"/>
          <p:cNvGrpSpPr/>
          <p:nvPr/>
        </p:nvGrpSpPr>
        <p:grpSpPr>
          <a:xfrm>
            <a:off x="5436320" y="4146210"/>
            <a:ext cx="36000" cy="57600"/>
            <a:chOff x="5404295" y="4069382"/>
            <a:chExt cx="36000" cy="57600"/>
          </a:xfrm>
        </p:grpSpPr>
        <p:cxnSp>
          <p:nvCxnSpPr>
            <p:cNvPr id="574"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75"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76"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cxnSp>
        <p:nvCxnSpPr>
          <p:cNvPr id="577" name="Straight Connector 5"/>
          <p:cNvCxnSpPr>
            <a:cxnSpLocks/>
          </p:cNvCxnSpPr>
          <p:nvPr/>
        </p:nvCxnSpPr>
        <p:spPr bwMode="auto">
          <a:xfrm>
            <a:off x="5657909" y="3333645"/>
            <a:ext cx="0" cy="81587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78" name="Straight Connector 5"/>
          <p:cNvCxnSpPr>
            <a:cxnSpLocks/>
          </p:cNvCxnSpPr>
          <p:nvPr/>
        </p:nvCxnSpPr>
        <p:spPr bwMode="auto">
          <a:xfrm>
            <a:off x="5466677" y="4202236"/>
            <a:ext cx="0" cy="481683"/>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grpSp>
        <p:nvGrpSpPr>
          <p:cNvPr id="584" name="Group 583"/>
          <p:cNvGrpSpPr/>
          <p:nvPr/>
        </p:nvGrpSpPr>
        <p:grpSpPr>
          <a:xfrm>
            <a:off x="3509311" y="1842865"/>
            <a:ext cx="36000" cy="57600"/>
            <a:chOff x="5404295" y="4069382"/>
            <a:chExt cx="36000" cy="57600"/>
          </a:xfrm>
        </p:grpSpPr>
        <p:cxnSp>
          <p:nvCxnSpPr>
            <p:cNvPr id="585"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86"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87"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cxnSp>
        <p:nvCxnSpPr>
          <p:cNvPr id="588" name="Straight Connector 5"/>
          <p:cNvCxnSpPr/>
          <p:nvPr/>
        </p:nvCxnSpPr>
        <p:spPr bwMode="auto">
          <a:xfrm>
            <a:off x="5348960" y="1972698"/>
            <a:ext cx="0" cy="1288745"/>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89" name="Straight Connector 5"/>
          <p:cNvCxnSpPr/>
          <p:nvPr/>
        </p:nvCxnSpPr>
        <p:spPr bwMode="auto">
          <a:xfrm flipH="1">
            <a:off x="3539753" y="1900465"/>
            <a:ext cx="462" cy="1409473"/>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591" name="Straight Arrow Connector 54"/>
          <p:cNvCxnSpPr>
            <a:cxnSpLocks noChangeShapeType="1"/>
          </p:cNvCxnSpPr>
          <p:nvPr/>
        </p:nvCxnSpPr>
        <p:spPr bwMode="auto">
          <a:xfrm>
            <a:off x="2274073" y="6149800"/>
            <a:ext cx="4540195" cy="15903"/>
          </a:xfrm>
          <a:prstGeom prst="straightConnector1">
            <a:avLst/>
          </a:prstGeom>
          <a:noFill/>
          <a:ln w="19050" algn="ctr">
            <a:solidFill>
              <a:srgbClr val="00B050"/>
            </a:solidFill>
            <a:prstDash val="sysDash"/>
            <a:round/>
            <a:headEnd type="arrow"/>
            <a:tailEnd type="arrow" w="med" len="med"/>
          </a:ln>
        </p:spPr>
      </p:cxnSp>
      <p:pic>
        <p:nvPicPr>
          <p:cNvPr id="592" name="Picture 28"/>
          <p:cNvPicPr>
            <a:picLocks noChangeAspect="1" noChangeArrowheads="1"/>
          </p:cNvPicPr>
          <p:nvPr/>
        </p:nvPicPr>
        <p:blipFill>
          <a:blip r:embed="rId10" cstate="print"/>
          <a:srcRect/>
          <a:stretch>
            <a:fillRect/>
          </a:stretch>
        </p:blipFill>
        <p:spPr bwMode="auto">
          <a:xfrm>
            <a:off x="4421108" y="6083568"/>
            <a:ext cx="460551" cy="252000"/>
          </a:xfrm>
          <a:prstGeom prst="rect">
            <a:avLst/>
          </a:prstGeom>
          <a:noFill/>
          <a:ln w="9525">
            <a:noFill/>
            <a:round/>
            <a:headEnd/>
            <a:tailEnd/>
          </a:ln>
        </p:spPr>
      </p:pic>
      <p:sp>
        <p:nvSpPr>
          <p:cNvPr id="593" name="Rectangle 8"/>
          <p:cNvSpPr>
            <a:spLocks noChangeArrowheads="1"/>
          </p:cNvSpPr>
          <p:nvPr/>
        </p:nvSpPr>
        <p:spPr bwMode="auto">
          <a:xfrm>
            <a:off x="7753334" y="856168"/>
            <a:ext cx="1106286" cy="261610"/>
          </a:xfrm>
          <a:prstGeom prst="rect">
            <a:avLst/>
          </a:prstGeom>
          <a:noFill/>
          <a:ln w="9525">
            <a:noFill/>
            <a:miter lim="800000"/>
            <a:headEnd/>
            <a:tailEnd/>
          </a:ln>
        </p:spPr>
        <p:txBody>
          <a:bodyPr wrap="square">
            <a:spAutoFit/>
          </a:bodyPr>
          <a:lstStyle/>
          <a:p>
            <a:pP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100" b="1" dirty="0" smtClean="0">
                <a:solidFill>
                  <a:srgbClr val="0000FF"/>
                </a:solidFill>
                <a:latin typeface="Arial Narrow" pitchFamily="34" charset="0"/>
                <a:cs typeface="Lucida Sans Unicode" pitchFamily="34" charset="0"/>
              </a:rPr>
              <a:t>Storage client</a:t>
            </a:r>
            <a:r>
              <a:rPr lang="de-DE" sz="1100" b="1" dirty="0" smtClean="0">
                <a:solidFill>
                  <a:srgbClr val="0000FF"/>
                </a:solidFill>
                <a:latin typeface="Arial Narrow" pitchFamily="34" charset="0"/>
                <a:cs typeface="Lucida Sans Unicode" pitchFamily="34" charset="0"/>
              </a:rPr>
              <a:t> </a:t>
            </a:r>
            <a:r>
              <a:rPr lang="pl-PL" sz="1100" b="1" dirty="0" smtClean="0">
                <a:solidFill>
                  <a:srgbClr val="0000FF"/>
                </a:solidFill>
                <a:latin typeface="Arial Narrow" pitchFamily="34" charset="0"/>
                <a:cs typeface="Lucida Sans Unicode" pitchFamily="34" charset="0"/>
              </a:rPr>
              <a:t>2</a:t>
            </a:r>
            <a:r>
              <a:rPr lang="de-DE" sz="1100" b="1" dirty="0" smtClean="0">
                <a:solidFill>
                  <a:srgbClr val="0000FF"/>
                </a:solidFill>
                <a:latin typeface="Arial Narrow" pitchFamily="34" charset="0"/>
                <a:cs typeface="Lucida Sans Unicode" pitchFamily="34" charset="0"/>
              </a:rPr>
              <a:t> </a:t>
            </a:r>
          </a:p>
        </p:txBody>
      </p:sp>
      <p:sp>
        <p:nvSpPr>
          <p:cNvPr id="594" name="Rectangle 1"/>
          <p:cNvSpPr>
            <a:spLocks noChangeArrowheads="1"/>
          </p:cNvSpPr>
          <p:nvPr/>
        </p:nvSpPr>
        <p:spPr bwMode="auto">
          <a:xfrm>
            <a:off x="7133856" y="1353600"/>
            <a:ext cx="1645501" cy="246221"/>
          </a:xfrm>
          <a:prstGeom prst="rect">
            <a:avLst/>
          </a:prstGeom>
          <a:noFill/>
          <a:ln w="9525">
            <a:noFill/>
            <a:miter lim="800000"/>
            <a:headEnd/>
            <a:tailEnd/>
          </a:ln>
        </p:spPr>
        <p:txBody>
          <a:bodyPr wrap="square" anchor="ctr">
            <a:spAutoFit/>
          </a:bodyPr>
          <a:lstStyle/>
          <a:p>
            <a:r>
              <a:rPr lang="pl-PL" sz="1000" b="1" dirty="0" smtClean="0">
                <a:solidFill>
                  <a:srgbClr val="666666"/>
                </a:solidFill>
                <a:latin typeface="Arial Narrow" pitchFamily="34" charset="0"/>
              </a:rPr>
              <a:t>      eth0    </a:t>
            </a:r>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0.102</a:t>
            </a:r>
            <a:endParaRPr lang="en-US" sz="1000" b="1" dirty="0" smtClean="0">
              <a:solidFill>
                <a:srgbClr val="666666"/>
              </a:solidFill>
              <a:latin typeface="Arial Narrow" pitchFamily="34" charset="0"/>
            </a:endParaRPr>
          </a:p>
        </p:txBody>
      </p:sp>
      <p:sp>
        <p:nvSpPr>
          <p:cNvPr id="595" name="Rectangle 1"/>
          <p:cNvSpPr>
            <a:spLocks noChangeArrowheads="1"/>
          </p:cNvSpPr>
          <p:nvPr/>
        </p:nvSpPr>
        <p:spPr bwMode="auto">
          <a:xfrm>
            <a:off x="7640034" y="1721763"/>
            <a:ext cx="1106286" cy="400110"/>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21.102</a:t>
            </a:r>
            <a:endParaRPr lang="pl-PL" sz="1000" b="1" dirty="0" smtClean="0">
              <a:solidFill>
                <a:srgbClr val="666666"/>
              </a:solidFill>
              <a:latin typeface="Arial Narrow" pitchFamily="34" charset="0"/>
            </a:endParaRPr>
          </a:p>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22.102</a:t>
            </a:r>
            <a:endParaRPr lang="en-US" sz="1000" b="1" dirty="0" smtClean="0">
              <a:solidFill>
                <a:srgbClr val="666666"/>
              </a:solidFill>
              <a:latin typeface="Arial Narrow" pitchFamily="34" charset="0"/>
            </a:endParaRPr>
          </a:p>
        </p:txBody>
      </p:sp>
      <p:sp>
        <p:nvSpPr>
          <p:cNvPr id="596" name="Prostokąt 114"/>
          <p:cNvSpPr>
            <a:spLocks noChangeArrowheads="1"/>
          </p:cNvSpPr>
          <p:nvPr/>
        </p:nvSpPr>
        <p:spPr bwMode="auto">
          <a:xfrm>
            <a:off x="6480000" y="1228703"/>
            <a:ext cx="2299357" cy="1335366"/>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dirty="0">
              <a:solidFill>
                <a:schemeClr val="bg1"/>
              </a:solidFill>
              <a:cs typeface="Lucida Sans Unicode" pitchFamily="34" charset="0"/>
            </a:endParaRPr>
          </a:p>
        </p:txBody>
      </p:sp>
      <p:pic>
        <p:nvPicPr>
          <p:cNvPr id="597" name="Obraz 23" descr="Obudowa_1.jpg"/>
          <p:cNvPicPr>
            <a:picLocks noChangeAspect="1"/>
          </p:cNvPicPr>
          <p:nvPr/>
        </p:nvPicPr>
        <p:blipFill>
          <a:blip r:embed="rId2" cstate="print"/>
          <a:srcRect/>
          <a:stretch>
            <a:fillRect/>
          </a:stretch>
        </p:blipFill>
        <p:spPr bwMode="auto">
          <a:xfrm>
            <a:off x="7078828" y="729867"/>
            <a:ext cx="584285" cy="710230"/>
          </a:xfrm>
          <a:prstGeom prst="rect">
            <a:avLst/>
          </a:prstGeom>
          <a:noFill/>
          <a:ln w="9525">
            <a:noFill/>
            <a:miter lim="800000"/>
            <a:headEnd/>
            <a:tailEnd/>
          </a:ln>
          <a:scene3d>
            <a:camera prst="orthographicFront">
              <a:rot lat="0" lon="10799960" rev="0"/>
            </a:camera>
            <a:lightRig rig="threePt" dir="t"/>
          </a:scene3d>
        </p:spPr>
      </p:pic>
      <p:sp>
        <p:nvSpPr>
          <p:cNvPr id="601" name="Rectangle 1"/>
          <p:cNvSpPr>
            <a:spLocks noChangeArrowheads="1"/>
          </p:cNvSpPr>
          <p:nvPr/>
        </p:nvSpPr>
        <p:spPr bwMode="auto">
          <a:xfrm>
            <a:off x="7664719" y="2166910"/>
            <a:ext cx="1106286" cy="400110"/>
          </a:xfrm>
          <a:prstGeom prst="rect">
            <a:avLst/>
          </a:prstGeom>
          <a:noFill/>
          <a:ln w="9525">
            <a:noFill/>
            <a:miter lim="800000"/>
            <a:headEnd/>
            <a:tailEnd/>
          </a:ln>
        </p:spPr>
        <p:txBody>
          <a:bodyPr wrap="square" anchor="ctr">
            <a:spAutoFit/>
          </a:bodyPr>
          <a:lstStyle/>
          <a:p>
            <a:r>
              <a:rPr lang="pl-PL" sz="1000" dirty="0" smtClean="0">
                <a:solidFill>
                  <a:schemeClr val="accent2"/>
                </a:solidFill>
                <a:latin typeface="Arial Narrow" pitchFamily="34" charset="0"/>
                <a:ea typeface="Calibri" pitchFamily="34" charset="0"/>
                <a:cs typeface="Times New Roman" pitchFamily="18" charset="0"/>
              </a:rPr>
              <a:t>IP:192.168.</a:t>
            </a:r>
            <a:r>
              <a:rPr lang="pl-PL" sz="1000" b="1" dirty="0" smtClean="0">
                <a:solidFill>
                  <a:schemeClr val="accent2"/>
                </a:solidFill>
                <a:latin typeface="Arial Narrow" pitchFamily="34" charset="0"/>
                <a:ea typeface="Calibri" pitchFamily="34" charset="0"/>
                <a:cs typeface="Times New Roman" pitchFamily="18" charset="0"/>
              </a:rPr>
              <a:t>31.102</a:t>
            </a:r>
            <a:r>
              <a:rPr lang="pl-PL" sz="1000" dirty="0" smtClean="0">
                <a:solidFill>
                  <a:schemeClr val="accent2"/>
                </a:solidFill>
                <a:latin typeface="Arial Narrow" pitchFamily="34" charset="0"/>
                <a:ea typeface="Calibri" pitchFamily="34" charset="0"/>
                <a:cs typeface="Times New Roman" pitchFamily="18" charset="0"/>
              </a:rPr>
              <a:t>    IP:192.168.</a:t>
            </a:r>
            <a:r>
              <a:rPr lang="pl-PL" sz="1000" b="1" dirty="0" smtClean="0">
                <a:solidFill>
                  <a:schemeClr val="accent2"/>
                </a:solidFill>
                <a:latin typeface="Arial Narrow" pitchFamily="34" charset="0"/>
                <a:ea typeface="Calibri" pitchFamily="34" charset="0"/>
                <a:cs typeface="Times New Roman" pitchFamily="18" charset="0"/>
              </a:rPr>
              <a:t>32.102</a:t>
            </a:r>
            <a:endParaRPr lang="en-US" sz="1000" b="1" dirty="0" smtClean="0">
              <a:solidFill>
                <a:srgbClr val="666666"/>
              </a:solidFill>
              <a:latin typeface="Arial Narrow" pitchFamily="34" charset="0"/>
            </a:endParaRPr>
          </a:p>
        </p:txBody>
      </p:sp>
      <p:sp>
        <p:nvSpPr>
          <p:cNvPr id="602" name="Rectangle 1"/>
          <p:cNvSpPr>
            <a:spLocks noChangeArrowheads="1"/>
          </p:cNvSpPr>
          <p:nvPr/>
        </p:nvSpPr>
        <p:spPr bwMode="auto">
          <a:xfrm>
            <a:off x="6971179" y="1799542"/>
            <a:ext cx="799581" cy="246221"/>
          </a:xfrm>
          <a:prstGeom prst="rect">
            <a:avLst/>
          </a:prstGeom>
          <a:noFill/>
          <a:ln w="9525">
            <a:noFill/>
            <a:miter lim="800000"/>
            <a:headEnd/>
            <a:tailEnd/>
          </a:ln>
        </p:spPr>
        <p:txBody>
          <a:bodyPr wrap="square" anchor="ctr">
            <a:spAutoFit/>
          </a:bodyPr>
          <a:lstStyle/>
          <a:p>
            <a:r>
              <a:rPr lang="pl-PL" sz="1000" b="1" dirty="0" smtClean="0">
                <a:solidFill>
                  <a:srgbClr val="666666"/>
                </a:solidFill>
                <a:latin typeface="Arial Narrow" pitchFamily="34" charset="0"/>
              </a:rPr>
              <a:t>eth2</a:t>
            </a:r>
            <a:r>
              <a:rPr lang="de-DE" sz="1000" b="1" dirty="0" smtClean="0">
                <a:solidFill>
                  <a:srgbClr val="666666"/>
                </a:solidFill>
                <a:latin typeface="Arial Narrow" pitchFamily="34" charset="0"/>
              </a:rPr>
              <a:t> (MPIO)</a:t>
            </a:r>
            <a:endParaRPr lang="en-US" sz="1000" b="1" dirty="0" smtClean="0">
              <a:solidFill>
                <a:srgbClr val="666666"/>
              </a:solidFill>
              <a:latin typeface="Arial Narrow" pitchFamily="34" charset="0"/>
            </a:endParaRPr>
          </a:p>
        </p:txBody>
      </p:sp>
      <p:sp>
        <p:nvSpPr>
          <p:cNvPr id="603" name="Rectangle 1"/>
          <p:cNvSpPr>
            <a:spLocks noChangeArrowheads="1"/>
          </p:cNvSpPr>
          <p:nvPr/>
        </p:nvSpPr>
        <p:spPr bwMode="auto">
          <a:xfrm>
            <a:off x="6980380" y="2209780"/>
            <a:ext cx="799581" cy="246221"/>
          </a:xfrm>
          <a:prstGeom prst="rect">
            <a:avLst/>
          </a:prstGeom>
          <a:noFill/>
          <a:ln w="9525">
            <a:noFill/>
            <a:miter lim="800000"/>
            <a:headEnd/>
            <a:tailEnd/>
          </a:ln>
        </p:spPr>
        <p:txBody>
          <a:bodyPr wrap="square" anchor="ctr">
            <a:spAutoFit/>
          </a:bodyPr>
          <a:lstStyle/>
          <a:p>
            <a:r>
              <a:rPr lang="pl-PL" sz="1000" b="1" dirty="0" smtClean="0">
                <a:solidFill>
                  <a:srgbClr val="666666"/>
                </a:solidFill>
                <a:latin typeface="Arial Narrow" pitchFamily="34" charset="0"/>
              </a:rPr>
              <a:t>eth3</a:t>
            </a:r>
            <a:r>
              <a:rPr lang="de-DE" sz="1000" b="1" dirty="0" smtClean="0">
                <a:solidFill>
                  <a:srgbClr val="666666"/>
                </a:solidFill>
                <a:latin typeface="Arial Narrow" pitchFamily="34" charset="0"/>
              </a:rPr>
              <a:t> (MPIO)</a:t>
            </a:r>
            <a:endParaRPr lang="en-US" sz="1000" b="1" dirty="0" smtClean="0">
              <a:solidFill>
                <a:srgbClr val="666666"/>
              </a:solidFill>
              <a:latin typeface="Arial Narrow" pitchFamily="34" charset="0"/>
            </a:endParaRPr>
          </a:p>
        </p:txBody>
      </p:sp>
      <p:cxnSp>
        <p:nvCxnSpPr>
          <p:cNvPr id="184" name="Straight Connector 5"/>
          <p:cNvCxnSpPr/>
          <p:nvPr/>
        </p:nvCxnSpPr>
        <p:spPr bwMode="auto">
          <a:xfrm flipH="1">
            <a:off x="5457974" y="1412777"/>
            <a:ext cx="1274400"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88" name="Straight Connector 5"/>
          <p:cNvCxnSpPr/>
          <p:nvPr/>
        </p:nvCxnSpPr>
        <p:spPr bwMode="auto">
          <a:xfrm flipH="1" flipV="1">
            <a:off x="5553705" y="2339438"/>
            <a:ext cx="1310649" cy="896"/>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89" name="Straight Connector 41"/>
          <p:cNvCxnSpPr>
            <a:cxnSpLocks noChangeShapeType="1"/>
          </p:cNvCxnSpPr>
          <p:nvPr/>
        </p:nvCxnSpPr>
        <p:spPr bwMode="auto">
          <a:xfrm>
            <a:off x="5558467" y="2338260"/>
            <a:ext cx="0" cy="923163"/>
          </a:xfrm>
          <a:prstGeom prst="line">
            <a:avLst/>
          </a:prstGeom>
          <a:noFill/>
          <a:ln w="12700" algn="ctr">
            <a:solidFill>
              <a:schemeClr val="bg2"/>
            </a:solidFill>
            <a:round/>
            <a:headEnd/>
            <a:tailEnd/>
          </a:ln>
        </p:spPr>
      </p:cxnSp>
      <p:cxnSp>
        <p:nvCxnSpPr>
          <p:cNvPr id="191" name="Straight Connector 5"/>
          <p:cNvCxnSpPr/>
          <p:nvPr/>
        </p:nvCxnSpPr>
        <p:spPr bwMode="auto">
          <a:xfrm flipH="1">
            <a:off x="3817588" y="3412857"/>
            <a:ext cx="1600412"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193" name="Straight Connector 5"/>
          <p:cNvCxnSpPr/>
          <p:nvPr/>
        </p:nvCxnSpPr>
        <p:spPr bwMode="auto">
          <a:xfrm flipV="1">
            <a:off x="4299321" y="4067423"/>
            <a:ext cx="396000" cy="108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483" name="Picture 15"/>
          <p:cNvPicPr>
            <a:picLocks noChangeAspect="1" noChangeArrowheads="1"/>
          </p:cNvPicPr>
          <p:nvPr/>
        </p:nvPicPr>
        <p:blipFill>
          <a:blip r:embed="rId11" cstate="print"/>
          <a:srcRect/>
          <a:stretch>
            <a:fillRect/>
          </a:stretch>
        </p:blipFill>
        <p:spPr bwMode="auto">
          <a:xfrm>
            <a:off x="4514343" y="2488025"/>
            <a:ext cx="791400" cy="352807"/>
          </a:xfrm>
          <a:prstGeom prst="rect">
            <a:avLst/>
          </a:prstGeom>
          <a:noFill/>
          <a:ln w="9525">
            <a:noFill/>
            <a:round/>
            <a:headEnd/>
            <a:tailEnd/>
          </a:ln>
        </p:spPr>
      </p:pic>
      <p:cxnSp>
        <p:nvCxnSpPr>
          <p:cNvPr id="205" name="Straight Connector 5"/>
          <p:cNvCxnSpPr/>
          <p:nvPr/>
        </p:nvCxnSpPr>
        <p:spPr bwMode="auto">
          <a:xfrm flipH="1">
            <a:off x="5460312" y="1409307"/>
            <a:ext cx="2521" cy="435517"/>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grpSp>
        <p:nvGrpSpPr>
          <p:cNvPr id="207" name="Group 206"/>
          <p:cNvGrpSpPr/>
          <p:nvPr/>
        </p:nvGrpSpPr>
        <p:grpSpPr>
          <a:xfrm>
            <a:off x="5429654" y="1840885"/>
            <a:ext cx="36000" cy="57600"/>
            <a:chOff x="5404295" y="4069382"/>
            <a:chExt cx="36000" cy="57600"/>
          </a:xfrm>
        </p:grpSpPr>
        <p:cxnSp>
          <p:nvCxnSpPr>
            <p:cNvPr id="208"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09"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10"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cxnSp>
        <p:nvCxnSpPr>
          <p:cNvPr id="215" name="Straight Connector 5"/>
          <p:cNvCxnSpPr/>
          <p:nvPr/>
        </p:nvCxnSpPr>
        <p:spPr bwMode="auto">
          <a:xfrm>
            <a:off x="5460312" y="1891953"/>
            <a:ext cx="0" cy="1336422"/>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16" name="Straight Connector 5"/>
          <p:cNvCxnSpPr/>
          <p:nvPr/>
        </p:nvCxnSpPr>
        <p:spPr bwMode="auto">
          <a:xfrm>
            <a:off x="3633573" y="1978542"/>
            <a:ext cx="0" cy="1318395"/>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pic>
        <p:nvPicPr>
          <p:cNvPr id="600"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588000" y="2160000"/>
            <a:ext cx="429861" cy="323314"/>
          </a:xfrm>
          <a:prstGeom prst="rect">
            <a:avLst/>
          </a:prstGeom>
          <a:noFill/>
          <a:ln w="9525">
            <a:noFill/>
            <a:round/>
            <a:headEnd/>
            <a:tailEnd/>
          </a:ln>
          <a:scene3d>
            <a:camera prst="orthographicFront">
              <a:rot lat="0" lon="21299999" rev="0"/>
            </a:camera>
            <a:lightRig rig="threePt" dir="t"/>
          </a:scene3d>
        </p:spPr>
      </p:pic>
      <p:cxnSp>
        <p:nvCxnSpPr>
          <p:cNvPr id="219" name="Straight Connector 5"/>
          <p:cNvCxnSpPr/>
          <p:nvPr/>
        </p:nvCxnSpPr>
        <p:spPr bwMode="auto">
          <a:xfrm>
            <a:off x="3436392" y="3388519"/>
            <a:ext cx="0" cy="755587"/>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20" name="Straight Connector 41"/>
          <p:cNvCxnSpPr>
            <a:cxnSpLocks noChangeShapeType="1"/>
          </p:cNvCxnSpPr>
          <p:nvPr/>
        </p:nvCxnSpPr>
        <p:spPr bwMode="auto">
          <a:xfrm flipH="1" flipV="1">
            <a:off x="2436195" y="4284000"/>
            <a:ext cx="1006995" cy="0"/>
          </a:xfrm>
          <a:prstGeom prst="line">
            <a:avLst/>
          </a:prstGeom>
          <a:noFill/>
          <a:ln w="12700" algn="ctr">
            <a:solidFill>
              <a:schemeClr val="bg2"/>
            </a:solidFill>
            <a:round/>
            <a:headEnd/>
            <a:tailEnd/>
          </a:ln>
        </p:spPr>
      </p:cxnSp>
      <p:pic>
        <p:nvPicPr>
          <p:cNvPr id="463" name="Picture 23"/>
          <p:cNvPicPr>
            <a:picLocks noChangeAspect="1" noChangeArrowheads="1"/>
          </p:cNvPicPr>
          <p:nvPr/>
        </p:nvPicPr>
        <p:blipFill>
          <a:blip r:embed="rId7" cstate="print"/>
          <a:srcRect/>
          <a:stretch>
            <a:fillRect/>
          </a:stretch>
        </p:blipFill>
        <p:spPr bwMode="auto">
          <a:xfrm>
            <a:off x="2232000" y="4068000"/>
            <a:ext cx="429861" cy="324000"/>
          </a:xfrm>
          <a:prstGeom prst="rect">
            <a:avLst/>
          </a:prstGeom>
          <a:noFill/>
          <a:ln w="9525">
            <a:noFill/>
            <a:round/>
            <a:headEnd/>
            <a:tailEnd/>
          </a:ln>
        </p:spPr>
      </p:pic>
      <p:cxnSp>
        <p:nvCxnSpPr>
          <p:cNvPr id="221" name="Straight Connector 5"/>
          <p:cNvCxnSpPr/>
          <p:nvPr/>
        </p:nvCxnSpPr>
        <p:spPr bwMode="auto">
          <a:xfrm flipH="1">
            <a:off x="3528359" y="3378428"/>
            <a:ext cx="2637" cy="765678"/>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22" name="Straight Connector 41"/>
          <p:cNvCxnSpPr>
            <a:cxnSpLocks noChangeShapeType="1"/>
          </p:cNvCxnSpPr>
          <p:nvPr/>
        </p:nvCxnSpPr>
        <p:spPr bwMode="auto">
          <a:xfrm flipH="1">
            <a:off x="2510476" y="4680000"/>
            <a:ext cx="1024592" cy="0"/>
          </a:xfrm>
          <a:prstGeom prst="line">
            <a:avLst/>
          </a:prstGeom>
          <a:noFill/>
          <a:ln w="12700" algn="ctr">
            <a:solidFill>
              <a:schemeClr val="bg2"/>
            </a:solidFill>
            <a:round/>
            <a:headEnd/>
            <a:tailEnd/>
          </a:ln>
        </p:spPr>
      </p:cxnSp>
      <p:cxnSp>
        <p:nvCxnSpPr>
          <p:cNvPr id="223" name="Straight Connector 41"/>
          <p:cNvCxnSpPr>
            <a:cxnSpLocks noChangeShapeType="1"/>
          </p:cNvCxnSpPr>
          <p:nvPr/>
        </p:nvCxnSpPr>
        <p:spPr bwMode="auto">
          <a:xfrm flipH="1">
            <a:off x="2564173" y="4788000"/>
            <a:ext cx="1748078" cy="0"/>
          </a:xfrm>
          <a:prstGeom prst="line">
            <a:avLst/>
          </a:prstGeom>
          <a:noFill/>
          <a:ln w="12700" algn="ctr">
            <a:solidFill>
              <a:schemeClr val="bg2"/>
            </a:solidFill>
            <a:round/>
            <a:headEnd/>
            <a:tailEnd/>
          </a:ln>
        </p:spPr>
      </p:cxnSp>
      <p:pic>
        <p:nvPicPr>
          <p:cNvPr id="225"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588000" y="1728000"/>
            <a:ext cx="429861" cy="323314"/>
          </a:xfrm>
          <a:prstGeom prst="rect">
            <a:avLst/>
          </a:prstGeom>
          <a:noFill/>
          <a:ln w="9525">
            <a:noFill/>
            <a:round/>
            <a:headEnd/>
            <a:tailEnd/>
          </a:ln>
          <a:scene3d>
            <a:camera prst="orthographicFront">
              <a:rot lat="0" lon="21299999" rev="0"/>
            </a:camera>
            <a:lightRig rig="threePt" dir="t"/>
          </a:scene3d>
        </p:spPr>
      </p:pic>
      <p:pic>
        <p:nvPicPr>
          <p:cNvPr id="226"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588000" y="1260000"/>
            <a:ext cx="429861" cy="323314"/>
          </a:xfrm>
          <a:prstGeom prst="rect">
            <a:avLst/>
          </a:prstGeom>
          <a:noFill/>
          <a:ln w="9525">
            <a:noFill/>
            <a:round/>
            <a:headEnd/>
            <a:tailEnd/>
          </a:ln>
          <a:scene3d>
            <a:camera prst="orthographicFront">
              <a:rot lat="0" lon="21299999" rev="0"/>
            </a:camera>
            <a:lightRig rig="threePt" dir="t"/>
          </a:scene3d>
        </p:spPr>
      </p:pic>
      <p:pic>
        <p:nvPicPr>
          <p:cNvPr id="227"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480000" y="3600000"/>
            <a:ext cx="429861" cy="323314"/>
          </a:xfrm>
          <a:prstGeom prst="rect">
            <a:avLst/>
          </a:prstGeom>
          <a:noFill/>
          <a:ln w="9525">
            <a:noFill/>
            <a:round/>
            <a:headEnd/>
            <a:tailEnd/>
          </a:ln>
          <a:scene3d>
            <a:camera prst="orthographicFront">
              <a:rot lat="0" lon="21299999" rev="0"/>
            </a:camera>
            <a:lightRig rig="threePt" dir="t"/>
          </a:scene3d>
        </p:spPr>
      </p:pic>
      <p:cxnSp>
        <p:nvCxnSpPr>
          <p:cNvPr id="256" name="Straight Connector 41"/>
          <p:cNvCxnSpPr>
            <a:cxnSpLocks noChangeShapeType="1"/>
          </p:cNvCxnSpPr>
          <p:nvPr/>
        </p:nvCxnSpPr>
        <p:spPr bwMode="auto">
          <a:xfrm flipH="1" flipV="1">
            <a:off x="5656693" y="4284000"/>
            <a:ext cx="966091" cy="0"/>
          </a:xfrm>
          <a:prstGeom prst="line">
            <a:avLst/>
          </a:prstGeom>
          <a:noFill/>
          <a:ln w="12700" algn="ctr">
            <a:solidFill>
              <a:schemeClr val="bg2"/>
            </a:solidFill>
            <a:round/>
            <a:headEnd/>
            <a:tailEnd/>
          </a:ln>
        </p:spPr>
      </p:cxnSp>
      <p:cxnSp>
        <p:nvCxnSpPr>
          <p:cNvPr id="263" name="Straight Connector 41"/>
          <p:cNvCxnSpPr>
            <a:cxnSpLocks noChangeShapeType="1"/>
          </p:cNvCxnSpPr>
          <p:nvPr/>
        </p:nvCxnSpPr>
        <p:spPr bwMode="auto">
          <a:xfrm flipH="1">
            <a:off x="5680459" y="3314187"/>
            <a:ext cx="505276" cy="0"/>
          </a:xfrm>
          <a:prstGeom prst="line">
            <a:avLst/>
          </a:prstGeom>
          <a:noFill/>
          <a:ln w="12700" algn="ctr">
            <a:solidFill>
              <a:schemeClr val="bg2"/>
            </a:solidFill>
            <a:round/>
            <a:headEnd/>
            <a:tailEnd/>
          </a:ln>
        </p:spPr>
      </p:cxnSp>
      <p:cxnSp>
        <p:nvCxnSpPr>
          <p:cNvPr id="265" name="Straight Connector 41"/>
          <p:cNvCxnSpPr>
            <a:cxnSpLocks noChangeShapeType="1"/>
          </p:cNvCxnSpPr>
          <p:nvPr/>
        </p:nvCxnSpPr>
        <p:spPr bwMode="auto">
          <a:xfrm flipH="1">
            <a:off x="3115973" y="3331321"/>
            <a:ext cx="505276" cy="0"/>
          </a:xfrm>
          <a:prstGeom prst="line">
            <a:avLst/>
          </a:prstGeom>
          <a:noFill/>
          <a:ln w="12700" algn="ctr">
            <a:solidFill>
              <a:schemeClr val="bg2"/>
            </a:solidFill>
            <a:round/>
            <a:headEnd/>
            <a:tailEnd/>
          </a:ln>
        </p:spPr>
      </p:cxnSp>
      <p:pic>
        <p:nvPicPr>
          <p:cNvPr id="590" name="Picture 8"/>
          <p:cNvPicPr>
            <a:picLocks noChangeAspect="1" noChangeArrowheads="1"/>
          </p:cNvPicPr>
          <p:nvPr/>
        </p:nvPicPr>
        <p:blipFill>
          <a:blip r:embed="rId12" cstate="print"/>
          <a:srcRect/>
          <a:stretch>
            <a:fillRect/>
          </a:stretch>
        </p:blipFill>
        <p:spPr bwMode="auto">
          <a:xfrm>
            <a:off x="3275092" y="3168000"/>
            <a:ext cx="858130" cy="374457"/>
          </a:xfrm>
          <a:prstGeom prst="rect">
            <a:avLst/>
          </a:prstGeom>
          <a:noFill/>
          <a:ln w="9525">
            <a:noFill/>
            <a:round/>
            <a:headEnd/>
            <a:tailEnd/>
          </a:ln>
        </p:spPr>
      </p:pic>
      <p:pic>
        <p:nvPicPr>
          <p:cNvPr id="462"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480000" y="4068000"/>
            <a:ext cx="429861" cy="323314"/>
          </a:xfrm>
          <a:prstGeom prst="rect">
            <a:avLst/>
          </a:prstGeom>
          <a:noFill/>
          <a:ln w="9525">
            <a:noFill/>
            <a:round/>
            <a:headEnd/>
            <a:tailEnd/>
          </a:ln>
        </p:spPr>
      </p:pic>
      <p:cxnSp>
        <p:nvCxnSpPr>
          <p:cNvPr id="270" name="Straight Connector 41"/>
          <p:cNvCxnSpPr>
            <a:cxnSpLocks noChangeShapeType="1"/>
          </p:cNvCxnSpPr>
          <p:nvPr/>
        </p:nvCxnSpPr>
        <p:spPr bwMode="auto">
          <a:xfrm flipH="1">
            <a:off x="4704861" y="4788000"/>
            <a:ext cx="1794761" cy="0"/>
          </a:xfrm>
          <a:prstGeom prst="line">
            <a:avLst/>
          </a:prstGeom>
          <a:noFill/>
          <a:ln w="12700" algn="ctr">
            <a:solidFill>
              <a:schemeClr val="bg2"/>
            </a:solidFill>
            <a:round/>
            <a:headEnd/>
            <a:tailEnd/>
          </a:ln>
        </p:spPr>
      </p:cxnSp>
      <p:cxnSp>
        <p:nvCxnSpPr>
          <p:cNvPr id="276" name="Straight Connector 41"/>
          <p:cNvCxnSpPr>
            <a:cxnSpLocks noChangeShapeType="1"/>
          </p:cNvCxnSpPr>
          <p:nvPr/>
        </p:nvCxnSpPr>
        <p:spPr bwMode="auto">
          <a:xfrm flipH="1">
            <a:off x="4695322" y="4680000"/>
            <a:ext cx="776998" cy="0"/>
          </a:xfrm>
          <a:prstGeom prst="line">
            <a:avLst/>
          </a:prstGeom>
          <a:noFill/>
          <a:ln w="12700" algn="ctr">
            <a:solidFill>
              <a:schemeClr val="bg2"/>
            </a:solidFill>
            <a:round/>
            <a:headEnd/>
            <a:tailEnd/>
          </a:ln>
        </p:spPr>
      </p:cxnSp>
      <p:pic>
        <p:nvPicPr>
          <p:cNvPr id="487" name="Picture 23"/>
          <p:cNvPicPr>
            <a:picLocks noChangeAspect="1" noChangeArrowheads="1"/>
          </p:cNvPicPr>
          <p:nvPr/>
        </p:nvPicPr>
        <p:blipFill>
          <a:blip r:embed="rId7" cstate="print"/>
          <a:srcRect/>
          <a:stretch>
            <a:fillRect/>
          </a:stretch>
        </p:blipFill>
        <p:spPr bwMode="auto">
          <a:xfrm>
            <a:off x="2232000" y="4572000"/>
            <a:ext cx="429861" cy="324000"/>
          </a:xfrm>
          <a:prstGeom prst="rect">
            <a:avLst/>
          </a:prstGeom>
          <a:noFill/>
          <a:ln w="9525">
            <a:noFill/>
            <a:round/>
            <a:headEnd/>
            <a:tailEnd/>
          </a:ln>
        </p:spPr>
      </p:pic>
      <p:cxnSp>
        <p:nvCxnSpPr>
          <p:cNvPr id="468" name="Łącznik prosty ze strzałką 197"/>
          <p:cNvCxnSpPr>
            <a:endCxn id="15" idx="3"/>
          </p:cNvCxnSpPr>
          <p:nvPr/>
        </p:nvCxnSpPr>
        <p:spPr bwMode="auto">
          <a:xfrm flipH="1" flipV="1">
            <a:off x="3091509" y="4227821"/>
            <a:ext cx="575890" cy="193958"/>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293" name="Straight Connector 5"/>
          <p:cNvCxnSpPr/>
          <p:nvPr/>
        </p:nvCxnSpPr>
        <p:spPr bwMode="auto">
          <a:xfrm flipH="1" flipV="1">
            <a:off x="4693444" y="4067175"/>
            <a:ext cx="683419" cy="2381"/>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99" name="Straight Connector 5"/>
          <p:cNvCxnSpPr/>
          <p:nvPr/>
        </p:nvCxnSpPr>
        <p:spPr bwMode="auto">
          <a:xfrm>
            <a:off x="4302710" y="4069509"/>
            <a:ext cx="387096" cy="10699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01" name="Straight Connector 5"/>
          <p:cNvCxnSpPr/>
          <p:nvPr/>
        </p:nvCxnSpPr>
        <p:spPr bwMode="auto">
          <a:xfrm flipH="1">
            <a:off x="3717876" y="4069556"/>
            <a:ext cx="592187"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13" name="Straight Connector 5"/>
          <p:cNvCxnSpPr/>
          <p:nvPr/>
        </p:nvCxnSpPr>
        <p:spPr bwMode="auto">
          <a:xfrm flipV="1">
            <a:off x="4308861" y="4677542"/>
            <a:ext cx="396000" cy="10799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14" name="Straight Connector 5"/>
          <p:cNvCxnSpPr/>
          <p:nvPr/>
        </p:nvCxnSpPr>
        <p:spPr bwMode="auto">
          <a:xfrm>
            <a:off x="4312250" y="4679628"/>
            <a:ext cx="396000" cy="108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323" name="Straight Connector 41"/>
          <p:cNvCxnSpPr>
            <a:cxnSpLocks noChangeShapeType="1"/>
          </p:cNvCxnSpPr>
          <p:nvPr/>
        </p:nvCxnSpPr>
        <p:spPr bwMode="auto">
          <a:xfrm flipH="1">
            <a:off x="5555027" y="4679158"/>
            <a:ext cx="951322" cy="0"/>
          </a:xfrm>
          <a:prstGeom prst="line">
            <a:avLst/>
          </a:prstGeom>
          <a:noFill/>
          <a:ln w="12700" algn="ctr">
            <a:solidFill>
              <a:schemeClr val="bg2"/>
            </a:solidFill>
            <a:round/>
            <a:headEnd/>
            <a:tailEnd/>
          </a:ln>
        </p:spPr>
      </p:cxnSp>
      <p:cxnSp>
        <p:nvCxnSpPr>
          <p:cNvPr id="332" name="Straight Connector 41"/>
          <p:cNvCxnSpPr>
            <a:cxnSpLocks noChangeShapeType="1"/>
          </p:cNvCxnSpPr>
          <p:nvPr/>
        </p:nvCxnSpPr>
        <p:spPr bwMode="auto">
          <a:xfrm flipH="1" flipV="1">
            <a:off x="3726656" y="3028950"/>
            <a:ext cx="380578" cy="1480"/>
          </a:xfrm>
          <a:prstGeom prst="line">
            <a:avLst/>
          </a:prstGeom>
          <a:noFill/>
          <a:ln w="12700" algn="ctr">
            <a:solidFill>
              <a:schemeClr val="bg2"/>
            </a:solidFill>
            <a:round/>
            <a:headEnd/>
            <a:tailEnd/>
          </a:ln>
        </p:spPr>
      </p:cxnSp>
      <p:cxnSp>
        <p:nvCxnSpPr>
          <p:cNvPr id="334" name="Straight Connector 41"/>
          <p:cNvCxnSpPr>
            <a:cxnSpLocks noChangeShapeType="1"/>
          </p:cNvCxnSpPr>
          <p:nvPr/>
        </p:nvCxnSpPr>
        <p:spPr bwMode="auto">
          <a:xfrm flipH="1">
            <a:off x="4107234" y="2840832"/>
            <a:ext cx="0" cy="194553"/>
          </a:xfrm>
          <a:prstGeom prst="line">
            <a:avLst/>
          </a:prstGeom>
          <a:noFill/>
          <a:ln w="12700" algn="ctr">
            <a:solidFill>
              <a:schemeClr val="bg2"/>
            </a:solidFill>
            <a:round/>
            <a:headEnd/>
            <a:tailEnd/>
          </a:ln>
        </p:spPr>
      </p:cxnSp>
      <p:sp>
        <p:nvSpPr>
          <p:cNvPr id="340" name="Prostokąt 183"/>
          <p:cNvSpPr/>
          <p:nvPr/>
        </p:nvSpPr>
        <p:spPr>
          <a:xfrm>
            <a:off x="3926676" y="3450967"/>
            <a:ext cx="1316559" cy="600164"/>
          </a:xfrm>
          <a:prstGeom prst="rect">
            <a:avLst/>
          </a:prstGeom>
        </p:spPr>
        <p:txBody>
          <a:bodyPr wrap="square">
            <a:spAutoFit/>
          </a:bodyPr>
          <a:lstStyle/>
          <a:p>
            <a:pPr algn="just"/>
            <a:r>
              <a:rPr lang="pl-PL" sz="900" b="1" dirty="0" smtClean="0">
                <a:solidFill>
                  <a:srgbClr val="C00000"/>
                </a:solidFill>
                <a:latin typeface="Arial Narrow" pitchFamily="34" charset="0"/>
              </a:rPr>
              <a:t>Note</a:t>
            </a:r>
            <a:r>
              <a:rPr lang="en-US" sz="900" dirty="0" smtClean="0">
                <a:solidFill>
                  <a:srgbClr val="C00000"/>
                </a:solidFill>
                <a:latin typeface="Arial Narrow" pitchFamily="34" charset="0"/>
              </a:rPr>
              <a:t>: </a:t>
            </a:r>
            <a:endParaRPr lang="pl-PL" sz="900" dirty="0" smtClean="0">
              <a:solidFill>
                <a:srgbClr val="C00000"/>
              </a:solidFill>
              <a:latin typeface="Arial Narrow" pitchFamily="34" charset="0"/>
            </a:endParaRPr>
          </a:p>
          <a:p>
            <a:pPr algn="just"/>
            <a:r>
              <a:rPr lang="pl-PL" sz="800" dirty="0" smtClean="0">
                <a:solidFill>
                  <a:schemeClr val="tx1">
                    <a:lumMod val="65000"/>
                    <a:lumOff val="35000"/>
                  </a:schemeClr>
                </a:solidFill>
                <a:latin typeface="Arial Narrow" pitchFamily="34" charset="0"/>
              </a:rPr>
              <a:t>Please use external tool to monitor failures in connections between switches.</a:t>
            </a:r>
            <a:endParaRPr lang="en-US" sz="800" dirty="0">
              <a:solidFill>
                <a:schemeClr val="tx1">
                  <a:lumMod val="65000"/>
                  <a:lumOff val="35000"/>
                </a:schemeClr>
              </a:solidFill>
              <a:latin typeface="Arial Narrow" pitchFamily="34" charset="0"/>
            </a:endParaRPr>
          </a:p>
        </p:txBody>
      </p:sp>
      <p:cxnSp>
        <p:nvCxnSpPr>
          <p:cNvPr id="341" name="Łącznik prosty ze strzałką 191"/>
          <p:cNvCxnSpPr/>
          <p:nvPr/>
        </p:nvCxnSpPr>
        <p:spPr bwMode="auto">
          <a:xfrm flipV="1">
            <a:off x="4248150" y="3450967"/>
            <a:ext cx="172958" cy="122049"/>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344" name="Text Box 7"/>
          <p:cNvSpPr txBox="1">
            <a:spLocks noChangeArrowheads="1"/>
          </p:cNvSpPr>
          <p:nvPr/>
        </p:nvSpPr>
        <p:spPr bwMode="auto">
          <a:xfrm>
            <a:off x="4198482" y="3246927"/>
            <a:ext cx="872484" cy="156341"/>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800" dirty="0" smtClean="0">
                <a:solidFill>
                  <a:schemeClr val="tx2">
                    <a:lumMod val="85000"/>
                    <a:lumOff val="15000"/>
                  </a:schemeClr>
                </a:solidFill>
                <a:latin typeface="Arial Narrow" pitchFamily="34" charset="0"/>
              </a:rPr>
              <a:t>RSTP/Port Trunk</a:t>
            </a:r>
            <a:endParaRPr lang="en-US" sz="800" dirty="0">
              <a:solidFill>
                <a:schemeClr val="tx2">
                  <a:lumMod val="85000"/>
                  <a:lumOff val="15000"/>
                </a:schemeClr>
              </a:solidFill>
              <a:latin typeface="Arial Narrow" pitchFamily="34" charset="0"/>
            </a:endParaRPr>
          </a:p>
        </p:txBody>
      </p:sp>
      <p:cxnSp>
        <p:nvCxnSpPr>
          <p:cNvPr id="347" name="Straight Connector 41"/>
          <p:cNvCxnSpPr>
            <a:cxnSpLocks noChangeShapeType="1"/>
          </p:cNvCxnSpPr>
          <p:nvPr/>
        </p:nvCxnSpPr>
        <p:spPr bwMode="auto">
          <a:xfrm>
            <a:off x="5560848" y="3356510"/>
            <a:ext cx="0" cy="792000"/>
          </a:xfrm>
          <a:prstGeom prst="line">
            <a:avLst/>
          </a:prstGeom>
          <a:noFill/>
          <a:ln w="12700" algn="ctr">
            <a:solidFill>
              <a:schemeClr val="bg2"/>
            </a:solidFill>
            <a:round/>
            <a:headEnd/>
            <a:tailEnd/>
          </a:ln>
        </p:spPr>
      </p:cxnSp>
      <p:pic>
        <p:nvPicPr>
          <p:cNvPr id="527" name="Picture 8"/>
          <p:cNvPicPr>
            <a:picLocks noChangeAspect="1" noChangeArrowheads="1"/>
          </p:cNvPicPr>
          <p:nvPr/>
        </p:nvPicPr>
        <p:blipFill>
          <a:blip r:embed="rId12" cstate="print"/>
          <a:srcRect/>
          <a:stretch>
            <a:fillRect/>
          </a:stretch>
        </p:blipFill>
        <p:spPr bwMode="auto">
          <a:xfrm>
            <a:off x="5113012" y="3168000"/>
            <a:ext cx="858130" cy="374457"/>
          </a:xfrm>
          <a:prstGeom prst="rect">
            <a:avLst/>
          </a:prstGeom>
          <a:noFill/>
          <a:ln w="9525">
            <a:noFill/>
            <a:round/>
            <a:headEnd/>
            <a:tailEnd/>
          </a:ln>
        </p:spPr>
      </p:pic>
      <p:pic>
        <p:nvPicPr>
          <p:cNvPr id="268" name="Picture 15"/>
          <p:cNvPicPr>
            <a:picLocks noChangeAspect="1" noChangeArrowheads="1"/>
          </p:cNvPicPr>
          <p:nvPr/>
        </p:nvPicPr>
        <p:blipFill>
          <a:blip r:embed="rId11" cstate="print"/>
          <a:srcRect/>
          <a:stretch>
            <a:fillRect/>
          </a:stretch>
        </p:blipFill>
        <p:spPr bwMode="auto">
          <a:xfrm>
            <a:off x="3743122" y="2621832"/>
            <a:ext cx="791400" cy="352807"/>
          </a:xfrm>
          <a:prstGeom prst="rect">
            <a:avLst/>
          </a:prstGeom>
          <a:noFill/>
          <a:ln w="9525">
            <a:noFill/>
            <a:round/>
            <a:headEnd/>
            <a:tailEnd/>
          </a:ln>
        </p:spPr>
      </p:pic>
      <p:cxnSp>
        <p:nvCxnSpPr>
          <p:cNvPr id="218" name="Straight Connector 41"/>
          <p:cNvCxnSpPr>
            <a:cxnSpLocks noChangeShapeType="1"/>
          </p:cNvCxnSpPr>
          <p:nvPr/>
        </p:nvCxnSpPr>
        <p:spPr bwMode="auto">
          <a:xfrm>
            <a:off x="3629995" y="1976366"/>
            <a:ext cx="672700" cy="0"/>
          </a:xfrm>
          <a:prstGeom prst="line">
            <a:avLst/>
          </a:prstGeom>
          <a:noFill/>
          <a:ln w="12700" algn="ctr">
            <a:solidFill>
              <a:schemeClr val="bg2"/>
            </a:solidFill>
            <a:round/>
            <a:headEnd/>
            <a:tailEnd/>
          </a:ln>
        </p:spPr>
      </p:cxnSp>
      <p:cxnSp>
        <p:nvCxnSpPr>
          <p:cNvPr id="228" name="Straight Connector 5"/>
          <p:cNvCxnSpPr/>
          <p:nvPr/>
        </p:nvCxnSpPr>
        <p:spPr bwMode="auto">
          <a:xfrm flipV="1">
            <a:off x="4299097" y="1869457"/>
            <a:ext cx="396000" cy="108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29" name="Straight Connector 5"/>
          <p:cNvCxnSpPr/>
          <p:nvPr/>
        </p:nvCxnSpPr>
        <p:spPr bwMode="auto">
          <a:xfrm flipH="1">
            <a:off x="4693221" y="1872000"/>
            <a:ext cx="1945996"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30" name="Straight Connector 5"/>
          <p:cNvCxnSpPr/>
          <p:nvPr/>
        </p:nvCxnSpPr>
        <p:spPr bwMode="auto">
          <a:xfrm>
            <a:off x="4302486" y="1871543"/>
            <a:ext cx="387096" cy="10699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31" name="Straight Connector 5"/>
          <p:cNvCxnSpPr/>
          <p:nvPr/>
        </p:nvCxnSpPr>
        <p:spPr bwMode="auto">
          <a:xfrm flipH="1">
            <a:off x="2350513" y="1870582"/>
            <a:ext cx="1951976" cy="291"/>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36" name="Straight Connector 5"/>
          <p:cNvCxnSpPr/>
          <p:nvPr/>
        </p:nvCxnSpPr>
        <p:spPr bwMode="auto">
          <a:xfrm flipH="1" flipV="1">
            <a:off x="4674521" y="1976730"/>
            <a:ext cx="674439" cy="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grpSp>
        <p:nvGrpSpPr>
          <p:cNvPr id="254" name="Group 253"/>
          <p:cNvGrpSpPr/>
          <p:nvPr/>
        </p:nvGrpSpPr>
        <p:grpSpPr>
          <a:xfrm>
            <a:off x="5529195" y="4146821"/>
            <a:ext cx="36000" cy="57600"/>
            <a:chOff x="5404295" y="4069382"/>
            <a:chExt cx="36000" cy="57600"/>
          </a:xfrm>
        </p:grpSpPr>
        <p:cxnSp>
          <p:nvCxnSpPr>
            <p:cNvPr id="255"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57"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58"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cxnSp>
        <p:nvCxnSpPr>
          <p:cNvPr id="259" name="Straight Connector 41"/>
          <p:cNvCxnSpPr>
            <a:cxnSpLocks noChangeShapeType="1"/>
          </p:cNvCxnSpPr>
          <p:nvPr/>
        </p:nvCxnSpPr>
        <p:spPr bwMode="auto">
          <a:xfrm>
            <a:off x="5560433" y="4204617"/>
            <a:ext cx="0" cy="477669"/>
          </a:xfrm>
          <a:prstGeom prst="line">
            <a:avLst/>
          </a:prstGeom>
          <a:noFill/>
          <a:ln w="12700" algn="ctr">
            <a:solidFill>
              <a:schemeClr val="bg2"/>
            </a:solidFill>
            <a:round/>
            <a:headEnd/>
            <a:tailEnd/>
          </a:ln>
        </p:spPr>
      </p:cxnSp>
      <p:grpSp>
        <p:nvGrpSpPr>
          <p:cNvPr id="267" name="Group 266"/>
          <p:cNvGrpSpPr/>
          <p:nvPr/>
        </p:nvGrpSpPr>
        <p:grpSpPr>
          <a:xfrm>
            <a:off x="5626832" y="4146699"/>
            <a:ext cx="36000" cy="57600"/>
            <a:chOff x="5404295" y="4069382"/>
            <a:chExt cx="36000" cy="57600"/>
          </a:xfrm>
        </p:grpSpPr>
        <p:cxnSp>
          <p:nvCxnSpPr>
            <p:cNvPr id="269"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71"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72"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cxnSp>
        <p:nvCxnSpPr>
          <p:cNvPr id="273" name="Straight Connector 5"/>
          <p:cNvCxnSpPr/>
          <p:nvPr/>
        </p:nvCxnSpPr>
        <p:spPr bwMode="auto">
          <a:xfrm>
            <a:off x="5657907" y="4198763"/>
            <a:ext cx="0" cy="864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grpSp>
        <p:nvGrpSpPr>
          <p:cNvPr id="274" name="Group 273"/>
          <p:cNvGrpSpPr/>
          <p:nvPr/>
        </p:nvGrpSpPr>
        <p:grpSpPr>
          <a:xfrm>
            <a:off x="3405594" y="4144106"/>
            <a:ext cx="36000" cy="57600"/>
            <a:chOff x="5404295" y="4069382"/>
            <a:chExt cx="36000" cy="57600"/>
          </a:xfrm>
        </p:grpSpPr>
        <p:cxnSp>
          <p:nvCxnSpPr>
            <p:cNvPr id="275"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77"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78"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grpSp>
        <p:nvGrpSpPr>
          <p:cNvPr id="279" name="Group 278"/>
          <p:cNvGrpSpPr/>
          <p:nvPr/>
        </p:nvGrpSpPr>
        <p:grpSpPr>
          <a:xfrm>
            <a:off x="3498469" y="4144717"/>
            <a:ext cx="36000" cy="57600"/>
            <a:chOff x="5404295" y="4069382"/>
            <a:chExt cx="36000" cy="57600"/>
          </a:xfrm>
        </p:grpSpPr>
        <p:cxnSp>
          <p:nvCxnSpPr>
            <p:cNvPr id="280"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81"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82"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grpSp>
        <p:nvGrpSpPr>
          <p:cNvPr id="283" name="Group 282"/>
          <p:cNvGrpSpPr/>
          <p:nvPr/>
        </p:nvGrpSpPr>
        <p:grpSpPr>
          <a:xfrm>
            <a:off x="3596106" y="4144595"/>
            <a:ext cx="36000" cy="57600"/>
            <a:chOff x="5404295" y="4069382"/>
            <a:chExt cx="36000" cy="57600"/>
          </a:xfrm>
        </p:grpSpPr>
        <p:cxnSp>
          <p:nvCxnSpPr>
            <p:cNvPr id="284" name="Straight Connector 5"/>
            <p:cNvCxnSpPr/>
            <p:nvPr/>
          </p:nvCxnSpPr>
          <p:spPr bwMode="auto">
            <a:xfrm rot="16200000">
              <a:off x="5422295" y="4106601"/>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85" name="Straight Connector 5"/>
            <p:cNvCxnSpPr/>
            <p:nvPr/>
          </p:nvCxnSpPr>
          <p:spPr bwMode="auto">
            <a:xfrm rot="16200000">
              <a:off x="5422295" y="4055354"/>
              <a:ext cx="0" cy="360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86" name="Straight Connector 41"/>
            <p:cNvCxnSpPr>
              <a:cxnSpLocks noChangeShapeType="1"/>
            </p:cNvCxnSpPr>
            <p:nvPr/>
          </p:nvCxnSpPr>
          <p:spPr bwMode="auto">
            <a:xfrm rot="16200000" flipH="1">
              <a:off x="5380726" y="4098182"/>
              <a:ext cx="57600" cy="0"/>
            </a:xfrm>
            <a:prstGeom prst="line">
              <a:avLst/>
            </a:prstGeom>
            <a:noFill/>
            <a:ln w="12700" algn="ctr">
              <a:solidFill>
                <a:schemeClr val="bg2"/>
              </a:solidFill>
              <a:round/>
              <a:headEnd/>
              <a:tailEnd/>
            </a:ln>
          </p:spPr>
        </p:cxnSp>
      </p:grpSp>
      <p:cxnSp>
        <p:nvCxnSpPr>
          <p:cNvPr id="287" name="Straight Connector 5"/>
          <p:cNvCxnSpPr>
            <a:cxnSpLocks/>
          </p:cNvCxnSpPr>
          <p:nvPr/>
        </p:nvCxnSpPr>
        <p:spPr bwMode="auto">
          <a:xfrm>
            <a:off x="3626644" y="4202906"/>
            <a:ext cx="0" cy="476999"/>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89" name="Straight Connector 5"/>
          <p:cNvCxnSpPr>
            <a:cxnSpLocks/>
          </p:cNvCxnSpPr>
          <p:nvPr/>
        </p:nvCxnSpPr>
        <p:spPr bwMode="auto">
          <a:xfrm>
            <a:off x="3530996" y="4195013"/>
            <a:ext cx="0" cy="489600"/>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cxnSp>
        <p:nvCxnSpPr>
          <p:cNvPr id="290" name="Straight Connector 5"/>
          <p:cNvCxnSpPr>
            <a:cxnSpLocks/>
          </p:cNvCxnSpPr>
          <p:nvPr/>
        </p:nvCxnSpPr>
        <p:spPr bwMode="auto">
          <a:xfrm>
            <a:off x="3436144" y="4193381"/>
            <a:ext cx="0" cy="97632"/>
          </a:xfrm>
          <a:prstGeom prst="straightConnector1">
            <a:avLst/>
          </a:prstGeom>
          <a:solidFill>
            <a:srgbClr val="00B8FF"/>
          </a:solidFill>
          <a:ln w="12700" cap="flat" cmpd="sng" algn="ctr">
            <a:solidFill>
              <a:schemeClr val="accent3">
                <a:lumMod val="50000"/>
              </a:schemeClr>
            </a:solidFill>
            <a:prstDash val="solid"/>
            <a:round/>
            <a:headEnd type="none" w="med" len="med"/>
            <a:tailEnd type="none" w="med" len="med"/>
          </a:ln>
          <a:effectLst/>
        </p:spPr>
      </p:cxnSp>
      <p:sp>
        <p:nvSpPr>
          <p:cNvPr id="451" name="Rectangle 1"/>
          <p:cNvSpPr>
            <a:spLocks noChangeArrowheads="1"/>
          </p:cNvSpPr>
          <p:nvPr/>
        </p:nvSpPr>
        <p:spPr bwMode="auto">
          <a:xfrm>
            <a:off x="3607086" y="4175625"/>
            <a:ext cx="1895000" cy="484748"/>
          </a:xfrm>
          <a:prstGeom prst="rect">
            <a:avLst/>
          </a:prstGeom>
          <a:noFill/>
          <a:ln w="9525">
            <a:noFill/>
            <a:miter lim="800000"/>
            <a:headEnd/>
            <a:tailEnd/>
          </a:ln>
        </p:spPr>
        <p:txBody>
          <a:bodyPr wrap="square" anchor="ctr">
            <a:spAutoFit/>
          </a:bodyPr>
          <a:lstStyle/>
          <a:p>
            <a:pPr algn="ctr"/>
            <a:r>
              <a:rPr lang="en-US" sz="850" dirty="0" smtClean="0">
                <a:solidFill>
                  <a:schemeClr val="accent2"/>
                </a:solidFill>
                <a:latin typeface="Arial Narrow" pitchFamily="34" charset="0"/>
                <a:ea typeface="Calibri" pitchFamily="34" charset="0"/>
                <a:cs typeface="Times New Roman" pitchFamily="18" charset="0"/>
              </a:rPr>
              <a:t>Resources</a:t>
            </a:r>
            <a:r>
              <a:rPr lang="pl-PL" sz="850" dirty="0" smtClean="0">
                <a:solidFill>
                  <a:schemeClr val="accent2"/>
                </a:solidFill>
                <a:latin typeface="Arial Narrow" pitchFamily="34" charset="0"/>
                <a:ea typeface="Calibri" pitchFamily="34" charset="0"/>
                <a:cs typeface="Times New Roman" pitchFamily="18" charset="0"/>
              </a:rPr>
              <a:t> Pools and Virtual </a:t>
            </a:r>
            <a:r>
              <a:rPr lang="en-US" sz="850" dirty="0" smtClean="0">
                <a:solidFill>
                  <a:schemeClr val="accent2"/>
                </a:solidFill>
                <a:latin typeface="Arial Narrow" pitchFamily="34" charset="0"/>
                <a:ea typeface="Calibri" pitchFamily="34" charset="0"/>
                <a:cs typeface="Times New Roman" pitchFamily="18" charset="0"/>
              </a:rPr>
              <a:t>IP Address</a:t>
            </a:r>
            <a:r>
              <a:rPr lang="pl-PL" sz="850" dirty="0" smtClean="0">
                <a:solidFill>
                  <a:schemeClr val="accent2"/>
                </a:solidFill>
                <a:latin typeface="Arial Narrow" pitchFamily="34" charset="0"/>
                <a:ea typeface="Calibri" pitchFamily="34" charset="0"/>
                <a:cs typeface="Times New Roman" pitchFamily="18" charset="0"/>
              </a:rPr>
              <a:t>es:</a:t>
            </a:r>
          </a:p>
          <a:p>
            <a:pPr algn="ctr"/>
            <a:r>
              <a:rPr lang="pl-PL" sz="850" dirty="0" smtClean="0">
                <a:solidFill>
                  <a:schemeClr val="accent2"/>
                </a:solidFill>
                <a:latin typeface="Arial Narrow" pitchFamily="34" charset="0"/>
                <a:ea typeface="Calibri" pitchFamily="34" charset="0"/>
                <a:cs typeface="Times New Roman" pitchFamily="18" charset="0"/>
              </a:rPr>
              <a:t>Node-a 192.168.21.100;  iSCSI Target 0</a:t>
            </a:r>
          </a:p>
          <a:p>
            <a:pPr algn="ctr"/>
            <a:r>
              <a:rPr lang="pl-PL" sz="850" dirty="0" smtClean="0">
                <a:solidFill>
                  <a:schemeClr val="accent2"/>
                </a:solidFill>
                <a:latin typeface="Arial Narrow" pitchFamily="34" charset="0"/>
                <a:ea typeface="Calibri" pitchFamily="34" charset="0"/>
                <a:cs typeface="Times New Roman" pitchFamily="18" charset="0"/>
              </a:rPr>
              <a:t>Node-b 192.168.22.100;  iSCSI Target 1</a:t>
            </a:r>
            <a:endParaRPr lang="en-US" sz="850" dirty="0">
              <a:solidFill>
                <a:schemeClr val="accent2"/>
              </a:solidFill>
              <a:latin typeface="Arial Narrow" pitchFamily="34" charset="0"/>
              <a:ea typeface="Calibri" pitchFamily="34" charset="0"/>
              <a:cs typeface="Times New Roman" pitchFamily="18" charset="0"/>
            </a:endParaRPr>
          </a:p>
        </p:txBody>
      </p:sp>
      <p:pic>
        <p:nvPicPr>
          <p:cNvPr id="481" name="Picture 23"/>
          <p:cNvPicPr>
            <a:picLocks noChangeAspect="1" noChangeArrowheads="1"/>
          </p:cNvPicPr>
          <p:nvPr/>
        </p:nvPicPr>
        <p:blipFill>
          <a:blip r:embed="rId7" cstate="print"/>
          <a:srcRect/>
          <a:stretch>
            <a:fillRect/>
          </a:stretch>
        </p:blipFill>
        <p:spPr bwMode="auto">
          <a:xfrm>
            <a:off x="1947969" y="1728000"/>
            <a:ext cx="429861" cy="324000"/>
          </a:xfrm>
          <a:prstGeom prst="rect">
            <a:avLst/>
          </a:prstGeom>
          <a:noFill/>
          <a:ln w="9525">
            <a:noFill/>
            <a:round/>
            <a:headEnd/>
            <a:tailEnd/>
          </a:ln>
        </p:spPr>
      </p:pic>
      <p:pic>
        <p:nvPicPr>
          <p:cNvPr id="485" name="Picture 2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480000" y="4572000"/>
            <a:ext cx="429861" cy="323314"/>
          </a:xfrm>
          <a:prstGeom prst="rect">
            <a:avLst/>
          </a:prstGeom>
          <a:noFill/>
          <a:ln w="9525">
            <a:noFill/>
            <a:round/>
            <a:headEnd/>
            <a:tailEnd/>
          </a:ln>
        </p:spPr>
      </p:pic>
      <p:sp>
        <p:nvSpPr>
          <p:cNvPr id="15" name="Rounded Rectangle 14"/>
          <p:cNvSpPr/>
          <p:nvPr/>
        </p:nvSpPr>
        <p:spPr bwMode="auto">
          <a:xfrm>
            <a:off x="3055509" y="4146821"/>
            <a:ext cx="36000" cy="162000"/>
          </a:xfrm>
          <a:prstGeom prst="roundRect">
            <a:avLst/>
          </a:prstGeom>
          <a:noFill/>
          <a:ln w="9525">
            <a:solidFill>
              <a:srgbClr val="C00000"/>
            </a:solidFill>
            <a:round/>
            <a:headEnd/>
            <a:tailEnd/>
          </a:ln>
        </p:spPr>
        <p:txBody>
          <a:bodyPr rtlCol="0" anchor="ctr"/>
          <a:lstStyle/>
          <a:p>
            <a:pPr algn="ctr"/>
            <a:endParaRPr lang="pl-PL" dirty="0"/>
          </a:p>
        </p:txBody>
      </p:sp>
      <p:sp>
        <p:nvSpPr>
          <p:cNvPr id="211" name="Rounded Rectangle 210"/>
          <p:cNvSpPr/>
          <p:nvPr/>
        </p:nvSpPr>
        <p:spPr bwMode="auto">
          <a:xfrm>
            <a:off x="3055509" y="4649947"/>
            <a:ext cx="36000" cy="162000"/>
          </a:xfrm>
          <a:prstGeom prst="roundRect">
            <a:avLst/>
          </a:prstGeom>
          <a:noFill/>
          <a:ln w="9525">
            <a:solidFill>
              <a:srgbClr val="C00000"/>
            </a:solidFill>
            <a:round/>
            <a:headEnd/>
            <a:tailEnd/>
          </a:ln>
        </p:spPr>
        <p:txBody>
          <a:bodyPr rtlCol="0" anchor="ctr"/>
          <a:lstStyle/>
          <a:p>
            <a:pPr algn="ctr"/>
            <a:endParaRPr lang="pl-PL" dirty="0"/>
          </a:p>
        </p:txBody>
      </p:sp>
      <p:cxnSp>
        <p:nvCxnSpPr>
          <p:cNvPr id="501" name="Łącznik prosty ze strzałką 239"/>
          <p:cNvCxnSpPr/>
          <p:nvPr/>
        </p:nvCxnSpPr>
        <p:spPr bwMode="auto">
          <a:xfrm flipH="1" flipV="1">
            <a:off x="3095348" y="4731798"/>
            <a:ext cx="572050" cy="323529"/>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224" name="Rounded Rectangle 223"/>
          <p:cNvSpPr/>
          <p:nvPr/>
        </p:nvSpPr>
        <p:spPr bwMode="auto">
          <a:xfrm>
            <a:off x="6040555" y="4144894"/>
            <a:ext cx="36000" cy="162000"/>
          </a:xfrm>
          <a:prstGeom prst="roundRect">
            <a:avLst/>
          </a:prstGeom>
          <a:noFill/>
          <a:ln w="9525">
            <a:solidFill>
              <a:srgbClr val="C00000"/>
            </a:solidFill>
            <a:round/>
            <a:headEnd/>
            <a:tailEnd/>
          </a:ln>
        </p:spPr>
        <p:txBody>
          <a:bodyPr rtlCol="0" anchor="ctr"/>
          <a:lstStyle/>
          <a:p>
            <a:pPr algn="ctr"/>
            <a:endParaRPr lang="pl-PL" dirty="0"/>
          </a:p>
        </p:txBody>
      </p:sp>
      <p:sp>
        <p:nvSpPr>
          <p:cNvPr id="232" name="Rounded Rectangle 231"/>
          <p:cNvSpPr/>
          <p:nvPr/>
        </p:nvSpPr>
        <p:spPr bwMode="auto">
          <a:xfrm>
            <a:off x="6040555" y="4648020"/>
            <a:ext cx="36000" cy="162000"/>
          </a:xfrm>
          <a:prstGeom prst="roundRect">
            <a:avLst/>
          </a:prstGeom>
          <a:noFill/>
          <a:ln w="9525">
            <a:solidFill>
              <a:srgbClr val="C00000"/>
            </a:solidFill>
            <a:round/>
            <a:headEnd/>
            <a:tailEnd/>
          </a:ln>
        </p:spPr>
        <p:txBody>
          <a:bodyPr rtlCol="0" anchor="ctr"/>
          <a:lstStyle/>
          <a:p>
            <a:pPr algn="ctr"/>
            <a:endParaRPr lang="pl-PL" dirty="0"/>
          </a:p>
        </p:txBody>
      </p:sp>
      <p:cxnSp>
        <p:nvCxnSpPr>
          <p:cNvPr id="524" name="Łącznik prosty ze strzałką 196"/>
          <p:cNvCxnSpPr>
            <a:stCxn id="503" idx="3"/>
          </p:cNvCxnSpPr>
          <p:nvPr/>
        </p:nvCxnSpPr>
        <p:spPr bwMode="auto">
          <a:xfrm flipV="1">
            <a:off x="5432286" y="4222812"/>
            <a:ext cx="604530" cy="197805"/>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cxnSp>
        <p:nvCxnSpPr>
          <p:cNvPr id="520" name="Łącznik prosty ze strzałką 196"/>
          <p:cNvCxnSpPr>
            <a:stCxn id="502" idx="3"/>
          </p:cNvCxnSpPr>
          <p:nvPr/>
        </p:nvCxnSpPr>
        <p:spPr bwMode="auto">
          <a:xfrm flipV="1">
            <a:off x="5414290" y="4728839"/>
            <a:ext cx="619566" cy="323708"/>
          </a:xfrm>
          <a:prstGeom prst="straightConnector1">
            <a:avLst/>
          </a:prstGeom>
          <a:solidFill>
            <a:srgbClr val="00B8FF"/>
          </a:solidFill>
          <a:ln w="6350" cap="flat" cmpd="sng" algn="ctr">
            <a:solidFill>
              <a:schemeClr val="tx1"/>
            </a:solidFill>
            <a:prstDash val="solid"/>
            <a:round/>
            <a:headEnd type="none" w="med" len="med"/>
            <a:tailEnd type="stealth" w="med" len="sm"/>
          </a:ln>
          <a:effectLst/>
        </p:spPr>
      </p:cxnSp>
      <p:sp>
        <p:nvSpPr>
          <p:cNvPr id="233" name="pole tekstowe 75"/>
          <p:cNvSpPr txBox="1">
            <a:spLocks noChangeArrowheads="1"/>
          </p:cNvSpPr>
          <p:nvPr/>
        </p:nvSpPr>
        <p:spPr bwMode="auto">
          <a:xfrm>
            <a:off x="2277508" y="826865"/>
            <a:ext cx="4740354" cy="369887"/>
          </a:xfrm>
          <a:prstGeom prst="rect">
            <a:avLst/>
          </a:prstGeom>
          <a:noFill/>
          <a:ln w="9525">
            <a:noFill/>
            <a:miter lim="800000"/>
            <a:headEnd/>
            <a:tailEnd/>
          </a:ln>
        </p:spPr>
        <p:txBody>
          <a:bodyPr wrap="square">
            <a:spAutoFit/>
          </a:bodyPr>
          <a:lstStyle/>
          <a:p>
            <a:pPr algn="ctr"/>
            <a:r>
              <a:rPr lang="pl-PL" sz="1800" dirty="0">
                <a:solidFill>
                  <a:schemeClr val="accent2"/>
                </a:solidFill>
                <a:latin typeface="Arial Narrow" pitchFamily="34" charset="0"/>
              </a:rPr>
              <a:t>1. Hardware </a:t>
            </a:r>
            <a:r>
              <a:rPr lang="en-US" sz="1800" dirty="0">
                <a:solidFill>
                  <a:schemeClr val="accent2"/>
                </a:solidFill>
                <a:latin typeface="Arial Narrow" pitchFamily="34" charset="0"/>
              </a:rPr>
              <a:t>Configuration</a:t>
            </a:r>
          </a:p>
        </p:txBody>
      </p:sp>
    </p:spTree>
    <p:extLst>
      <p:ext uri="{BB962C8B-B14F-4D97-AF65-F5344CB8AC3E}">
        <p14:creationId xmlns="" xmlns:p14="http://schemas.microsoft.com/office/powerpoint/2010/main" val="1891802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7"/>
          <p:cNvPicPr>
            <a:picLocks noChangeArrowheads="1"/>
          </p:cNvPicPr>
          <p:nvPr/>
        </p:nvPicPr>
        <p:blipFill>
          <a:blip r:embed="rId2" cstate="print"/>
          <a:srcRect/>
          <a:stretch>
            <a:fillRect/>
          </a:stretch>
        </p:blipFill>
        <p:spPr bwMode="auto">
          <a:xfrm>
            <a:off x="149225" y="954088"/>
            <a:ext cx="1116013" cy="720725"/>
          </a:xfrm>
          <a:prstGeom prst="rect">
            <a:avLst/>
          </a:prstGeom>
          <a:noFill/>
          <a:ln w="9525">
            <a:noFill/>
            <a:round/>
            <a:headEnd/>
            <a:tailEnd/>
          </a:ln>
        </p:spPr>
      </p:pic>
      <p:pic>
        <p:nvPicPr>
          <p:cNvPr id="41988" name="Picture 22" descr="storage-server4(open)large.png"/>
          <p:cNvPicPr>
            <a:picLocks/>
          </p:cNvPicPr>
          <p:nvPr/>
        </p:nvPicPr>
        <p:blipFill>
          <a:blip r:embed="rId3" cstate="print"/>
          <a:srcRect/>
          <a:stretch>
            <a:fillRect/>
          </a:stretch>
        </p:blipFill>
        <p:spPr bwMode="auto">
          <a:xfrm>
            <a:off x="749300" y="768350"/>
            <a:ext cx="1223963" cy="871538"/>
          </a:xfrm>
          <a:prstGeom prst="rect">
            <a:avLst/>
          </a:prstGeom>
          <a:noFill/>
          <a:ln w="9525">
            <a:noFill/>
            <a:miter lim="800000"/>
            <a:headEnd/>
            <a:tailEnd/>
          </a:ln>
        </p:spPr>
      </p:pic>
      <p:pic>
        <p:nvPicPr>
          <p:cNvPr id="4198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3099552" y="1476000"/>
            <a:ext cx="5937198" cy="5039995"/>
          </a:xfrm>
          <a:prstGeom prst="rect">
            <a:avLst/>
          </a:prstGeom>
          <a:solidFill>
            <a:srgbClr val="FFFFFF"/>
          </a:solidFill>
          <a:ln w="9525">
            <a:noFill/>
            <a:miter lim="800000"/>
            <a:headEnd/>
            <a:tailEnd/>
          </a:ln>
        </p:spPr>
      </p:pic>
      <p:sp>
        <p:nvSpPr>
          <p:cNvPr id="41990" name="pole tekstowe 29"/>
          <p:cNvSpPr txBox="1">
            <a:spLocks noChangeArrowheads="1"/>
          </p:cNvSpPr>
          <p:nvPr/>
        </p:nvSpPr>
        <p:spPr bwMode="auto">
          <a:xfrm>
            <a:off x="4679950" y="900113"/>
            <a:ext cx="4464050" cy="369887"/>
          </a:xfrm>
          <a:prstGeom prst="rect">
            <a:avLst/>
          </a:prstGeom>
          <a:noFill/>
          <a:ln w="9525">
            <a:noFill/>
            <a:miter lim="800000"/>
            <a:headEnd/>
            <a:tailEnd/>
          </a:ln>
        </p:spPr>
        <p:txBody>
          <a:bodyPr>
            <a:spAutoFit/>
          </a:bodyPr>
          <a:lstStyle/>
          <a:p>
            <a:pPr marL="250825" indent="-250825"/>
            <a:r>
              <a:rPr lang="en-US" sz="1800" dirty="0" smtClean="0">
                <a:solidFill>
                  <a:schemeClr val="accent2"/>
                </a:solidFill>
                <a:latin typeface="Arial Narrow" pitchFamily="34" charset="0"/>
              </a:rPr>
              <a:t>6</a:t>
            </a:r>
            <a:r>
              <a:rPr lang="pl-PL" sz="1800" dirty="0" smtClean="0">
                <a:solidFill>
                  <a:schemeClr val="accent2"/>
                </a:solidFill>
                <a:latin typeface="Arial Narrow" pitchFamily="34" charset="0"/>
              </a:rPr>
              <a:t>. </a:t>
            </a:r>
            <a:r>
              <a:rPr lang="en-US" sz="1800" dirty="0">
                <a:solidFill>
                  <a:schemeClr val="accent2"/>
                </a:solidFill>
                <a:latin typeface="Arial Narrow" pitchFamily="34" charset="0"/>
              </a:rPr>
              <a:t>Configure </a:t>
            </a:r>
            <a:r>
              <a:rPr lang="pl-PL" sz="1800" dirty="0" smtClean="0">
                <a:solidFill>
                  <a:schemeClr val="accent2"/>
                </a:solidFill>
                <a:latin typeface="Arial Narrow" pitchFamily="34" charset="0"/>
              </a:rPr>
              <a:t>Failover</a:t>
            </a:r>
            <a:endParaRPr lang="en-US" sz="1800" dirty="0">
              <a:solidFill>
                <a:schemeClr val="accent2"/>
              </a:solidFill>
              <a:latin typeface="Arial Narrow" pitchFamily="34" charset="0"/>
            </a:endParaRPr>
          </a:p>
        </p:txBody>
      </p:sp>
      <p:cxnSp>
        <p:nvCxnSpPr>
          <p:cNvPr id="17" name="Straight Arrow Connector 5"/>
          <p:cNvCxnSpPr/>
          <p:nvPr/>
        </p:nvCxnSpPr>
        <p:spPr>
          <a:xfrm flipV="1">
            <a:off x="2490281" y="3127759"/>
            <a:ext cx="1714250" cy="403107"/>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sp>
        <p:nvSpPr>
          <p:cNvPr id="15" name="Rectangle 1"/>
          <p:cNvSpPr>
            <a:spLocks noChangeArrowheads="1"/>
          </p:cNvSpPr>
          <p:nvPr/>
        </p:nvSpPr>
        <p:spPr bwMode="auto">
          <a:xfrm>
            <a:off x="2019300" y="799685"/>
            <a:ext cx="1638300" cy="677108"/>
          </a:xfrm>
          <a:prstGeom prst="rect">
            <a:avLst/>
          </a:prstGeom>
          <a:noFill/>
          <a:ln w="9525">
            <a:noFill/>
            <a:miter lim="800000"/>
            <a:headEnd/>
            <a:tailEnd/>
          </a:ln>
        </p:spPr>
        <p:txBody>
          <a:bodyPr anchor="ctr">
            <a:spAutoFit/>
          </a:bodyPr>
          <a:lstStyle/>
          <a:p>
            <a:r>
              <a:rPr lang="en-US" sz="1100" dirty="0">
                <a:solidFill>
                  <a:schemeClr val="accent2"/>
                </a:solidFill>
                <a:latin typeface="Arial Narrow" pitchFamily="34" charset="0"/>
                <a:ea typeface="Calibri" pitchFamily="34" charset="0"/>
                <a:cs typeface="Times New Roman" pitchFamily="18" charset="0"/>
              </a:rPr>
              <a:t>Data Server </a:t>
            </a:r>
            <a:r>
              <a:rPr lang="pl-PL" sz="1100" dirty="0">
                <a:solidFill>
                  <a:schemeClr val="accent2"/>
                </a:solidFill>
                <a:latin typeface="Arial Narrow" pitchFamily="34" charset="0"/>
                <a:ea typeface="Calibri" pitchFamily="34" charset="0"/>
                <a:cs typeface="Times New Roman" pitchFamily="18" charset="0"/>
              </a:rPr>
              <a:t>(</a:t>
            </a:r>
            <a:r>
              <a:rPr lang="en-US" sz="1100" dirty="0" smtClean="0">
                <a:solidFill>
                  <a:schemeClr val="accent2"/>
                </a:solidFill>
                <a:latin typeface="Arial Narrow" pitchFamily="34" charset="0"/>
                <a:ea typeface="Calibri" pitchFamily="34" charset="0"/>
                <a:cs typeface="Times New Roman" pitchFamily="18" charset="0"/>
              </a:rPr>
              <a:t>DSS</a:t>
            </a:r>
            <a:r>
              <a:rPr lang="pl-PL" sz="1100" dirty="0" smtClean="0">
                <a:solidFill>
                  <a:schemeClr val="accent2"/>
                </a:solidFill>
                <a:latin typeface="Arial Narrow" pitchFamily="34" charset="0"/>
                <a:ea typeface="Calibri" pitchFamily="34" charset="0"/>
                <a:cs typeface="Times New Roman" pitchFamily="18" charset="0"/>
              </a:rPr>
              <a:t>1)</a:t>
            </a:r>
            <a:endParaRPr lang="en-US" sz="1100" dirty="0">
              <a:solidFill>
                <a:schemeClr val="accent2"/>
              </a:solidFill>
              <a:latin typeface="Arial Narrow" pitchFamily="34" charset="0"/>
              <a:ea typeface="Calibri" pitchFamily="34" charset="0"/>
              <a:cs typeface="Times New Roman" pitchFamily="18" charset="0"/>
            </a:endParaRPr>
          </a:p>
          <a:p>
            <a:r>
              <a:rPr lang="en-US" sz="1600" b="1" smtClean="0">
                <a:solidFill>
                  <a:srgbClr val="008000"/>
                </a:solidFill>
                <a:latin typeface="Arial Narrow" pitchFamily="34" charset="0"/>
                <a:ea typeface="Calibri" pitchFamily="34" charset="0"/>
                <a:cs typeface="Times New Roman" pitchFamily="18" charset="0"/>
              </a:rPr>
              <a:t>node-a</a:t>
            </a:r>
            <a:endParaRPr lang="pl-PL" sz="1600" b="1" dirty="0">
              <a:solidFill>
                <a:schemeClr val="accent2"/>
              </a:solidFill>
              <a:latin typeface="Arial Narrow" pitchFamily="34" charset="0"/>
              <a:ea typeface="Calibri" pitchFamily="34" charset="0"/>
              <a:cs typeface="Times New Roman" pitchFamily="18" charset="0"/>
            </a:endParaRPr>
          </a:p>
          <a:p>
            <a:r>
              <a:rPr lang="en-US" sz="1100" dirty="0" smtClean="0">
                <a:solidFill>
                  <a:schemeClr val="accent2"/>
                </a:solidFill>
                <a:latin typeface="Arial Narrow" pitchFamily="34" charset="0"/>
                <a:ea typeface="Calibri" pitchFamily="34" charset="0"/>
                <a:cs typeface="Times New Roman" pitchFamily="18" charset="0"/>
              </a:rPr>
              <a:t>IP Address</a:t>
            </a:r>
            <a:r>
              <a:rPr lang="pl-PL" sz="1100" dirty="0" smtClean="0">
                <a:solidFill>
                  <a:schemeClr val="accent2"/>
                </a:solidFill>
                <a:latin typeface="Arial Narrow" pitchFamily="34" charset="0"/>
                <a:ea typeface="Calibri" pitchFamily="34" charset="0"/>
                <a:cs typeface="Times New Roman" pitchFamily="18" charset="0"/>
              </a:rPr>
              <a:t>:192.168.0.220</a:t>
            </a:r>
            <a:endParaRPr lang="en-US" sz="1800" dirty="0">
              <a:solidFill>
                <a:schemeClr val="accent2"/>
              </a:solidFill>
              <a:latin typeface="Arial Narrow" pitchFamily="34" charset="0"/>
              <a:ea typeface="Calibri" pitchFamily="34" charset="0"/>
              <a:cs typeface="Times New Roman" pitchFamily="18" charset="0"/>
            </a:endParaRPr>
          </a:p>
        </p:txBody>
      </p:sp>
      <p:cxnSp>
        <p:nvCxnSpPr>
          <p:cNvPr id="12" name="Straight Arrow Connector 5"/>
          <p:cNvCxnSpPr/>
          <p:nvPr/>
        </p:nvCxnSpPr>
        <p:spPr>
          <a:xfrm>
            <a:off x="2587557" y="3744875"/>
            <a:ext cx="1651157" cy="1903893"/>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3" name="Straight Arrow Connector 5"/>
          <p:cNvCxnSpPr/>
          <p:nvPr/>
        </p:nvCxnSpPr>
        <p:spPr>
          <a:xfrm flipV="1">
            <a:off x="2538919" y="3367043"/>
            <a:ext cx="1699795" cy="319466"/>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9" name="Straight Arrow Connector 5"/>
          <p:cNvCxnSpPr/>
          <p:nvPr/>
        </p:nvCxnSpPr>
        <p:spPr>
          <a:xfrm>
            <a:off x="2558374" y="3929700"/>
            <a:ext cx="1654703" cy="1949805"/>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sp>
        <p:nvSpPr>
          <p:cNvPr id="31" name="Rounded Rectangle 4"/>
          <p:cNvSpPr/>
          <p:nvPr/>
        </p:nvSpPr>
        <p:spPr>
          <a:xfrm>
            <a:off x="149225" y="3367044"/>
            <a:ext cx="2484000" cy="736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1400" dirty="0">
                <a:latin typeface="Arial Narrow" pitchFamily="34" charset="0"/>
              </a:rPr>
              <a:t>Now you have 4 </a:t>
            </a:r>
            <a:r>
              <a:rPr lang="pl-PL" sz="1400" b="1" dirty="0" smtClean="0">
                <a:latin typeface="Arial Narrow" pitchFamily="34" charset="0"/>
              </a:rPr>
              <a:t>Virtual IP</a:t>
            </a:r>
            <a:r>
              <a:rPr lang="pl-PL" sz="1400" dirty="0" smtClean="0">
                <a:latin typeface="Arial Narrow" pitchFamily="34" charset="0"/>
              </a:rPr>
              <a:t> </a:t>
            </a:r>
            <a:r>
              <a:rPr lang="en-US" sz="1400" dirty="0" smtClean="0">
                <a:latin typeface="Arial Narrow" pitchFamily="34" charset="0"/>
              </a:rPr>
              <a:t>addresses </a:t>
            </a:r>
            <a:r>
              <a:rPr lang="en-US" sz="1400" dirty="0">
                <a:latin typeface="Arial Narrow" pitchFamily="34" charset="0"/>
              </a:rPr>
              <a:t>configured on two interfaces</a:t>
            </a:r>
            <a:r>
              <a:rPr lang="pl-PL" sz="1400" dirty="0" smtClean="0">
                <a:latin typeface="Arial Narrow" pitchFamily="34" charset="0"/>
              </a:rPr>
              <a:t>.</a:t>
            </a:r>
            <a:endParaRPr lang="pl-PL" sz="1400" dirty="0">
              <a:solidFill>
                <a:schemeClr val="bg1"/>
              </a:solidFill>
              <a:latin typeface="Arial Narrow" pitchFamily="34" charset="0"/>
            </a:endParaRPr>
          </a:p>
        </p:txBody>
      </p:sp>
      <p:sp>
        <p:nvSpPr>
          <p:cNvPr id="14" name="Rectangle 41"/>
          <p:cNvSpPr>
            <a:spLocks noChangeArrowheads="1"/>
          </p:cNvSpPr>
          <p:nvPr/>
        </p:nvSpPr>
        <p:spPr bwMode="auto">
          <a:xfrm>
            <a:off x="88722" y="148711"/>
            <a:ext cx="7249044" cy="461665"/>
          </a:xfrm>
          <a:prstGeom prst="rect">
            <a:avLst/>
          </a:prstGeom>
          <a:noFill/>
          <a:ln w="9525">
            <a:noFill/>
            <a:miter lim="800000"/>
            <a:headEnd/>
            <a:tailEnd/>
          </a:ln>
        </p:spPr>
        <p:txBody>
          <a:bodyPr wrap="square">
            <a:spAutoFit/>
          </a:bodyPr>
          <a:lstStyle/>
          <a:p>
            <a:r>
              <a:rPr lang="en-US" b="1" kern="0" dirty="0" smtClean="0">
                <a:solidFill>
                  <a:srgbClr val="C00000"/>
                </a:solidFill>
                <a:latin typeface="Arial Narrow" pitchFamily="34" charset="0"/>
              </a:rPr>
              <a:t>Open-E DSS V7 </a:t>
            </a:r>
            <a:r>
              <a:rPr lang="pl-PL" b="1" kern="0" dirty="0" smtClean="0">
                <a:solidFill>
                  <a:srgbClr val="C00000"/>
                </a:solidFill>
                <a:latin typeface="Arial Narrow" pitchFamily="34" charset="0"/>
              </a:rPr>
              <a:t>with Multipath </a:t>
            </a:r>
            <a:r>
              <a:rPr lang="en-US" b="1" kern="0" dirty="0" smtClean="0">
                <a:solidFill>
                  <a:srgbClr val="C00000"/>
                </a:solidFill>
                <a:latin typeface="Arial Narrow" pitchFamily="34" charset="0"/>
              </a:rPr>
              <a:t>Active-Active </a:t>
            </a:r>
            <a:r>
              <a:rPr lang="en-US" b="1" kern="0" dirty="0" err="1" smtClean="0">
                <a:solidFill>
                  <a:srgbClr val="C00000"/>
                </a:solidFill>
                <a:latin typeface="Arial Narrow" pitchFamily="34" charset="0"/>
              </a:rPr>
              <a:t>iSCSI</a:t>
            </a:r>
            <a:r>
              <a:rPr lang="en-US" b="1" kern="0" dirty="0" smtClean="0">
                <a:solidFill>
                  <a:srgbClr val="C00000"/>
                </a:solidFill>
                <a:latin typeface="Arial Narrow" pitchFamily="34" charset="0"/>
              </a:rPr>
              <a:t> Failover</a:t>
            </a:r>
            <a:endParaRPr lang="en-US" b="1" kern="0" dirty="0">
              <a:solidFill>
                <a:srgbClr val="C00000"/>
              </a:solidFill>
              <a:latin typeface="Arial Narrow" pitchFamily="34" charset="0"/>
            </a:endParaRPr>
          </a:p>
        </p:txBody>
      </p:sp>
    </p:spTree>
    <p:extLst>
      <p:ext uri="{BB962C8B-B14F-4D97-AF65-F5344CB8AC3E}">
        <p14:creationId xmlns="" xmlns:p14="http://schemas.microsoft.com/office/powerpoint/2010/main" val="300871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1"/>
          <p:cNvSpPr>
            <a:spLocks noChangeArrowheads="1"/>
          </p:cNvSpPr>
          <p:nvPr/>
        </p:nvSpPr>
        <p:spPr bwMode="auto">
          <a:xfrm>
            <a:off x="514504" y="147524"/>
            <a:ext cx="7801912" cy="523220"/>
          </a:xfrm>
          <a:prstGeom prst="rect">
            <a:avLst/>
          </a:prstGeom>
          <a:noFill/>
          <a:ln w="9525">
            <a:noFill/>
            <a:miter lim="800000"/>
            <a:headEnd/>
            <a:tailEnd/>
          </a:ln>
        </p:spPr>
        <p:txBody>
          <a:bodyPr wrap="square">
            <a:spAutoFit/>
          </a:bodyPr>
          <a:lstStyle/>
          <a:p>
            <a:r>
              <a:rPr lang="en-US" sz="2800" b="1" kern="0" dirty="0" smtClean="0">
                <a:solidFill>
                  <a:srgbClr val="C00000"/>
                </a:solidFill>
                <a:latin typeface="Arial Narrow" pitchFamily="34" charset="0"/>
              </a:rPr>
              <a:t>Open-E DSS V7 Active-Active </a:t>
            </a:r>
            <a:r>
              <a:rPr lang="en-US" sz="2800" b="1" kern="0" dirty="0" err="1" smtClean="0">
                <a:solidFill>
                  <a:srgbClr val="C00000"/>
                </a:solidFill>
                <a:latin typeface="Arial Narrow" pitchFamily="34" charset="0"/>
              </a:rPr>
              <a:t>iSCSI</a:t>
            </a:r>
            <a:r>
              <a:rPr lang="en-US" sz="2800" b="1" kern="0" dirty="0" smtClean="0">
                <a:solidFill>
                  <a:srgbClr val="C00000"/>
                </a:solidFill>
                <a:latin typeface="Arial Narrow" pitchFamily="34" charset="0"/>
              </a:rPr>
              <a:t> Failover</a:t>
            </a:r>
            <a:endParaRPr lang="en-US" sz="2800" b="1" kern="0" dirty="0">
              <a:solidFill>
                <a:srgbClr val="C00000"/>
              </a:solidFill>
              <a:latin typeface="Arial Narrow" pitchFamily="34"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5452" y="792088"/>
            <a:ext cx="5362142" cy="5661248"/>
          </a:xfrm>
          <a:prstGeom prst="rect">
            <a:avLst/>
          </a:prstGeom>
        </p:spPr>
      </p:pic>
    </p:spTree>
    <p:extLst>
      <p:ext uri="{BB962C8B-B14F-4D97-AF65-F5344CB8AC3E}">
        <p14:creationId xmlns="" xmlns:p14="http://schemas.microsoft.com/office/powerpoint/2010/main" val="350651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2462213"/>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de-DE" sz="4800" b="1" dirty="0" smtClean="0">
                <a:solidFill>
                  <a:schemeClr val="tx1">
                    <a:lumMod val="65000"/>
                    <a:lumOff val="35000"/>
                  </a:schemeClr>
                </a:solidFill>
                <a:latin typeface="Arial Narrow" pitchFamily="34" charset="0"/>
              </a:rPr>
              <a:t>Welcome </a:t>
            </a:r>
          </a:p>
          <a:p>
            <a:pPr marL="0" lvl="1" algn="ctr">
              <a:spcAft>
                <a:spcPts val="600"/>
              </a:spcAft>
              <a:buClr>
                <a:srgbClr val="000000"/>
              </a:buClr>
              <a:buSzPct val="100000"/>
            </a:pPr>
            <a:r>
              <a:rPr lang="de-DE" sz="4800" b="1" dirty="0" smtClean="0">
                <a:solidFill>
                  <a:schemeClr val="tx1">
                    <a:lumMod val="65000"/>
                    <a:lumOff val="35000"/>
                  </a:schemeClr>
                </a:solidFill>
                <a:latin typeface="Arial Narrow" pitchFamily="34" charset="0"/>
              </a:rPr>
              <a:t>and Introduction</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1646605"/>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Data Replication</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37"/>
          <p:cNvSpPr>
            <a:spLocks noChangeArrowheads="1"/>
          </p:cNvSpPr>
          <p:nvPr/>
        </p:nvSpPr>
        <p:spPr bwMode="auto">
          <a:xfrm>
            <a:off x="571500" y="2880890"/>
            <a:ext cx="3519488" cy="3500438"/>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a:solidFill>
                <a:schemeClr val="bg1"/>
              </a:solidFill>
              <a:cs typeface="Lucida Sans Unicode" pitchFamily="34" charset="0"/>
            </a:endParaRPr>
          </a:p>
        </p:txBody>
      </p:sp>
      <p:sp>
        <p:nvSpPr>
          <p:cNvPr id="4" name="pole tekstowe 14"/>
          <p:cNvSpPr txBox="1">
            <a:spLocks noChangeArrowheads="1"/>
          </p:cNvSpPr>
          <p:nvPr/>
        </p:nvSpPr>
        <p:spPr bwMode="auto">
          <a:xfrm>
            <a:off x="571500" y="1071563"/>
            <a:ext cx="8464996" cy="553998"/>
          </a:xfrm>
          <a:prstGeom prst="rect">
            <a:avLst/>
          </a:prstGeom>
          <a:noFill/>
          <a:ln w="9525">
            <a:noFill/>
            <a:miter lim="800000"/>
            <a:headEnd/>
            <a:tailEnd/>
          </a:ln>
        </p:spPr>
        <p:txBody>
          <a:bodyPr wrap="square">
            <a:spAutoFit/>
          </a:bodyPr>
          <a:lstStyle/>
          <a:p>
            <a:endParaRPr lang="pl-PL" sz="1400" b="1" dirty="0" smtClean="0">
              <a:latin typeface="Arial Narrow" pitchFamily="34" charset="0"/>
            </a:endParaRPr>
          </a:p>
          <a:p>
            <a:endParaRPr lang="en-US" sz="1600" dirty="0"/>
          </a:p>
        </p:txBody>
      </p:sp>
      <p:pic>
        <p:nvPicPr>
          <p:cNvPr id="5" name="Picture 27"/>
          <p:cNvPicPr>
            <a:picLocks noChangeAspect="1" noChangeArrowheads="1"/>
          </p:cNvPicPr>
          <p:nvPr/>
        </p:nvPicPr>
        <p:blipFill>
          <a:blip r:embed="rId3" cstate="print"/>
          <a:srcRect/>
          <a:stretch>
            <a:fillRect/>
          </a:stretch>
        </p:blipFill>
        <p:spPr bwMode="auto">
          <a:xfrm>
            <a:off x="5929313" y="3023765"/>
            <a:ext cx="1158875" cy="623888"/>
          </a:xfrm>
          <a:prstGeom prst="rect">
            <a:avLst/>
          </a:prstGeom>
          <a:noFill/>
          <a:ln w="9525">
            <a:noFill/>
            <a:round/>
            <a:headEnd/>
            <a:tailEnd/>
          </a:ln>
        </p:spPr>
      </p:pic>
      <p:pic>
        <p:nvPicPr>
          <p:cNvPr id="6" name="Picture 27"/>
          <p:cNvPicPr>
            <a:picLocks noChangeAspect="1" noChangeArrowheads="1"/>
          </p:cNvPicPr>
          <p:nvPr/>
        </p:nvPicPr>
        <p:blipFill>
          <a:blip r:embed="rId3" cstate="print"/>
          <a:srcRect/>
          <a:stretch>
            <a:fillRect/>
          </a:stretch>
        </p:blipFill>
        <p:spPr bwMode="auto">
          <a:xfrm>
            <a:off x="2243138" y="3065040"/>
            <a:ext cx="1158875" cy="623888"/>
          </a:xfrm>
          <a:prstGeom prst="rect">
            <a:avLst/>
          </a:prstGeom>
          <a:noFill/>
          <a:ln w="9525">
            <a:noFill/>
            <a:round/>
            <a:headEnd/>
            <a:tailEnd/>
          </a:ln>
        </p:spPr>
      </p:pic>
      <p:sp>
        <p:nvSpPr>
          <p:cNvPr id="7" name="Rectangle 1"/>
          <p:cNvSpPr>
            <a:spLocks noChangeArrowheads="1"/>
          </p:cNvSpPr>
          <p:nvPr/>
        </p:nvSpPr>
        <p:spPr bwMode="auto">
          <a:xfrm>
            <a:off x="1774031" y="2373411"/>
            <a:ext cx="1878013" cy="461665"/>
          </a:xfrm>
          <a:prstGeom prst="rect">
            <a:avLst/>
          </a:prstGeom>
          <a:noFill/>
          <a:ln w="9525">
            <a:noFill/>
            <a:miter lim="800000"/>
            <a:headEnd/>
            <a:tailEnd/>
          </a:ln>
        </p:spPr>
        <p:txBody>
          <a:bodyPr anchor="ctr">
            <a:spAutoFit/>
          </a:bodyPr>
          <a:lstStyle/>
          <a:p>
            <a:r>
              <a:rPr lang="en-US" sz="1200" dirty="0">
                <a:solidFill>
                  <a:schemeClr val="accent2"/>
                </a:solidFill>
                <a:latin typeface="Arial Narrow" pitchFamily="34" charset="0"/>
                <a:ea typeface="Calibri" pitchFamily="34" charset="0"/>
                <a:cs typeface="Times New Roman" pitchFamily="18" charset="0"/>
              </a:rPr>
              <a:t>Data Server (</a:t>
            </a:r>
            <a:r>
              <a:rPr lang="en-US" sz="1200" dirty="0" smtClean="0">
                <a:solidFill>
                  <a:schemeClr val="accent2"/>
                </a:solidFill>
                <a:latin typeface="Arial Narrow" pitchFamily="34" charset="0"/>
                <a:ea typeface="Calibri" pitchFamily="34" charset="0"/>
                <a:cs typeface="Times New Roman" pitchFamily="18" charset="0"/>
              </a:rPr>
              <a:t>DSS230)</a:t>
            </a:r>
            <a:endParaRPr lang="en-US" sz="1200" dirty="0">
              <a:solidFill>
                <a:schemeClr val="accent2"/>
              </a:solidFill>
              <a:latin typeface="Arial Narrow" pitchFamily="34" charset="0"/>
              <a:ea typeface="Calibri" pitchFamily="34" charset="0"/>
              <a:cs typeface="Times New Roman" pitchFamily="18" charset="0"/>
            </a:endParaRPr>
          </a:p>
          <a:p>
            <a:r>
              <a:rPr lang="pl-PL" sz="1200" dirty="0">
                <a:solidFill>
                  <a:schemeClr val="accent2"/>
                </a:solidFill>
                <a:latin typeface="Arial Narrow" pitchFamily="34" charset="0"/>
                <a:ea typeface="Calibri" pitchFamily="34" charset="0"/>
                <a:cs typeface="Times New Roman" pitchFamily="18" charset="0"/>
              </a:rPr>
              <a:t>IP </a:t>
            </a:r>
            <a:r>
              <a:rPr lang="en-US" sz="1200" dirty="0">
                <a:solidFill>
                  <a:schemeClr val="accent2"/>
                </a:solidFill>
                <a:latin typeface="Arial Narrow" pitchFamily="34" charset="0"/>
                <a:ea typeface="Calibri" pitchFamily="34" charset="0"/>
                <a:cs typeface="Times New Roman" pitchFamily="18" charset="0"/>
              </a:rPr>
              <a:t>Address</a:t>
            </a:r>
            <a:r>
              <a:rPr lang="pl-PL" sz="1200" dirty="0" smtClean="0">
                <a:solidFill>
                  <a:schemeClr val="accent2"/>
                </a:solidFill>
                <a:latin typeface="Arial Narrow" pitchFamily="34" charset="0"/>
                <a:ea typeface="Calibri" pitchFamily="34" charset="0"/>
                <a:cs typeface="Times New Roman" pitchFamily="18" charset="0"/>
              </a:rPr>
              <a:t>:192.168.0.2</a:t>
            </a:r>
            <a:r>
              <a:rPr lang="de-DE" sz="1200" dirty="0" smtClean="0">
                <a:solidFill>
                  <a:schemeClr val="accent2"/>
                </a:solidFill>
                <a:latin typeface="Arial Narrow" pitchFamily="34" charset="0"/>
                <a:ea typeface="Calibri" pitchFamily="34" charset="0"/>
                <a:cs typeface="Times New Roman" pitchFamily="18" charset="0"/>
              </a:rPr>
              <a:t>3</a:t>
            </a:r>
            <a:r>
              <a:rPr lang="pl-PL" sz="1200" dirty="0" smtClean="0">
                <a:solidFill>
                  <a:schemeClr val="accent2"/>
                </a:solidFill>
                <a:latin typeface="Arial Narrow" pitchFamily="34" charset="0"/>
                <a:ea typeface="Calibri" pitchFamily="34" charset="0"/>
                <a:cs typeface="Times New Roman" pitchFamily="18" charset="0"/>
              </a:rPr>
              <a:t>0</a:t>
            </a:r>
            <a:endParaRPr lang="en-US" sz="1200" dirty="0">
              <a:solidFill>
                <a:schemeClr val="accent2"/>
              </a:solidFill>
              <a:latin typeface="Arial Narrow" pitchFamily="34" charset="0"/>
              <a:ea typeface="Calibri" pitchFamily="34" charset="0"/>
              <a:cs typeface="Times New Roman" pitchFamily="18" charset="0"/>
            </a:endParaRPr>
          </a:p>
        </p:txBody>
      </p:sp>
      <p:sp>
        <p:nvSpPr>
          <p:cNvPr id="8" name="Text Box 7"/>
          <p:cNvSpPr txBox="1">
            <a:spLocks noChangeArrowheads="1"/>
          </p:cNvSpPr>
          <p:nvPr/>
        </p:nvSpPr>
        <p:spPr bwMode="auto">
          <a:xfrm>
            <a:off x="847725" y="3836565"/>
            <a:ext cx="1571625"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Volume Groups</a:t>
            </a:r>
            <a:r>
              <a:rPr lang="pl-PL" sz="1100" b="1">
                <a:solidFill>
                  <a:srgbClr val="666666"/>
                </a:solidFill>
                <a:latin typeface="Arial Narrow" pitchFamily="34" charset="0"/>
              </a:rPr>
              <a:t> (vg00)</a:t>
            </a:r>
            <a:endParaRPr lang="en-GB" sz="1100" b="1">
              <a:solidFill>
                <a:srgbClr val="666666"/>
              </a:solidFill>
              <a:latin typeface="Arial Narrow" pitchFamily="34" charset="0"/>
            </a:endParaRPr>
          </a:p>
        </p:txBody>
      </p:sp>
      <p:pic>
        <p:nvPicPr>
          <p:cNvPr id="9" name="Picture 28"/>
          <p:cNvPicPr>
            <a:picLocks noChangeAspect="1" noChangeArrowheads="1"/>
          </p:cNvPicPr>
          <p:nvPr/>
        </p:nvPicPr>
        <p:blipFill>
          <a:blip r:embed="rId4" cstate="print"/>
          <a:srcRect/>
          <a:stretch>
            <a:fillRect/>
          </a:stretch>
        </p:blipFill>
        <p:spPr bwMode="auto">
          <a:xfrm>
            <a:off x="2205038" y="3765128"/>
            <a:ext cx="1016000" cy="555625"/>
          </a:xfrm>
          <a:prstGeom prst="rect">
            <a:avLst/>
          </a:prstGeom>
          <a:noFill/>
          <a:ln w="9525">
            <a:noFill/>
            <a:round/>
            <a:headEnd/>
            <a:tailEnd/>
          </a:ln>
        </p:spPr>
      </p:pic>
      <p:sp>
        <p:nvSpPr>
          <p:cNvPr id="10" name="Rectangle 1"/>
          <p:cNvSpPr>
            <a:spLocks noChangeArrowheads="1"/>
          </p:cNvSpPr>
          <p:nvPr/>
        </p:nvSpPr>
        <p:spPr bwMode="auto">
          <a:xfrm>
            <a:off x="847725" y="3122190"/>
            <a:ext cx="1020763" cy="430213"/>
          </a:xfrm>
          <a:prstGeom prst="rect">
            <a:avLst/>
          </a:prstGeom>
          <a:noFill/>
          <a:ln w="9525">
            <a:noFill/>
            <a:miter lim="800000"/>
            <a:headEnd/>
            <a:tailEnd/>
          </a:ln>
        </p:spPr>
        <p:txBody>
          <a:bodyPr anchor="ctr">
            <a:spAutoFit/>
          </a:bodyPr>
          <a:lstStyle/>
          <a:p>
            <a:r>
              <a:rPr lang="en-US" sz="1100" b="1">
                <a:solidFill>
                  <a:srgbClr val="595959"/>
                </a:solidFill>
                <a:latin typeface="Arial Narrow" pitchFamily="34" charset="0"/>
                <a:ea typeface="Calibri" pitchFamily="34" charset="0"/>
                <a:cs typeface="Times New Roman" pitchFamily="18" charset="0"/>
              </a:rPr>
              <a:t>RAID Array 1 </a:t>
            </a:r>
            <a:endParaRPr lang="pl-PL" sz="1100" b="1">
              <a:solidFill>
                <a:srgbClr val="595959"/>
              </a:solidFill>
              <a:latin typeface="Arial Narrow" pitchFamily="34" charset="0"/>
              <a:ea typeface="Calibri" pitchFamily="34" charset="0"/>
              <a:cs typeface="Times New Roman" pitchFamily="18" charset="0"/>
            </a:endParaRPr>
          </a:p>
          <a:p>
            <a:r>
              <a:rPr lang="en-US" sz="1100" b="1">
                <a:solidFill>
                  <a:srgbClr val="595959"/>
                </a:solidFill>
                <a:latin typeface="Arial Narrow" pitchFamily="34" charset="0"/>
                <a:ea typeface="Calibri" pitchFamily="34" charset="0"/>
                <a:cs typeface="Times New Roman" pitchFamily="18" charset="0"/>
              </a:rPr>
              <a:t>Primary</a:t>
            </a:r>
          </a:p>
        </p:txBody>
      </p:sp>
      <p:sp>
        <p:nvSpPr>
          <p:cNvPr id="11" name="Rectangle 1"/>
          <p:cNvSpPr>
            <a:spLocks noChangeArrowheads="1"/>
          </p:cNvSpPr>
          <p:nvPr/>
        </p:nvSpPr>
        <p:spPr bwMode="auto">
          <a:xfrm>
            <a:off x="7286625" y="3095203"/>
            <a:ext cx="1020763" cy="430212"/>
          </a:xfrm>
          <a:prstGeom prst="rect">
            <a:avLst/>
          </a:prstGeom>
          <a:noFill/>
          <a:ln w="9525">
            <a:noFill/>
            <a:miter lim="800000"/>
            <a:headEnd/>
            <a:tailEnd/>
          </a:ln>
        </p:spPr>
        <p:txBody>
          <a:bodyPr anchor="ctr">
            <a:spAutoFit/>
          </a:bodyPr>
          <a:lstStyle/>
          <a:p>
            <a:r>
              <a:rPr lang="en-US" sz="1100" b="1">
                <a:solidFill>
                  <a:srgbClr val="595959"/>
                </a:solidFill>
                <a:latin typeface="Arial Narrow" pitchFamily="34" charset="0"/>
                <a:ea typeface="Calibri" pitchFamily="34" charset="0"/>
                <a:cs typeface="Times New Roman" pitchFamily="18" charset="0"/>
              </a:rPr>
              <a:t>RAID Array </a:t>
            </a:r>
            <a:r>
              <a:rPr lang="pl-PL" sz="1100" b="1">
                <a:solidFill>
                  <a:srgbClr val="595959"/>
                </a:solidFill>
                <a:latin typeface="Arial Narrow" pitchFamily="34" charset="0"/>
                <a:ea typeface="Calibri" pitchFamily="34" charset="0"/>
                <a:cs typeface="Times New Roman" pitchFamily="18" charset="0"/>
              </a:rPr>
              <a:t>2</a:t>
            </a:r>
            <a:r>
              <a:rPr lang="en-US" sz="1100" b="1">
                <a:solidFill>
                  <a:srgbClr val="595959"/>
                </a:solidFill>
                <a:latin typeface="Arial Narrow" pitchFamily="34" charset="0"/>
                <a:ea typeface="Calibri" pitchFamily="34" charset="0"/>
                <a:cs typeface="Times New Roman" pitchFamily="18" charset="0"/>
              </a:rPr>
              <a:t> </a:t>
            </a:r>
            <a:endParaRPr lang="pl-PL" sz="1100" b="1">
              <a:solidFill>
                <a:srgbClr val="595959"/>
              </a:solidFill>
              <a:latin typeface="Arial Narrow" pitchFamily="34" charset="0"/>
              <a:ea typeface="Calibri" pitchFamily="34" charset="0"/>
              <a:cs typeface="Times New Roman" pitchFamily="18" charset="0"/>
            </a:endParaRPr>
          </a:p>
          <a:p>
            <a:r>
              <a:rPr lang="en-US" sz="1100" b="1">
                <a:solidFill>
                  <a:srgbClr val="595959"/>
                </a:solidFill>
                <a:latin typeface="Arial Narrow" pitchFamily="34" charset="0"/>
                <a:ea typeface="Calibri" pitchFamily="34" charset="0"/>
                <a:cs typeface="Times New Roman" pitchFamily="18" charset="0"/>
              </a:rPr>
              <a:t>Secondary</a:t>
            </a:r>
          </a:p>
        </p:txBody>
      </p:sp>
      <p:pic>
        <p:nvPicPr>
          <p:cNvPr id="12" name="Picture 23"/>
          <p:cNvPicPr>
            <a:picLocks noChangeAspect="1" noChangeArrowheads="1"/>
          </p:cNvPicPr>
          <p:nvPr/>
        </p:nvPicPr>
        <p:blipFill>
          <a:blip r:embed="rId5" cstate="print"/>
          <a:srcRect/>
          <a:stretch>
            <a:fillRect/>
          </a:stretch>
        </p:blipFill>
        <p:spPr bwMode="auto">
          <a:xfrm>
            <a:off x="2986088" y="4193753"/>
            <a:ext cx="614362" cy="614362"/>
          </a:xfrm>
          <a:prstGeom prst="rect">
            <a:avLst/>
          </a:prstGeom>
          <a:noFill/>
          <a:ln w="9525">
            <a:noFill/>
            <a:round/>
            <a:headEnd/>
            <a:tailEnd/>
          </a:ln>
        </p:spPr>
      </p:pic>
      <p:sp>
        <p:nvSpPr>
          <p:cNvPr id="13" name="Text Box 7"/>
          <p:cNvSpPr txBox="1">
            <a:spLocks noChangeArrowheads="1"/>
          </p:cNvSpPr>
          <p:nvPr/>
        </p:nvSpPr>
        <p:spPr bwMode="auto">
          <a:xfrm>
            <a:off x="847725" y="4550940"/>
            <a:ext cx="1500188"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NAS volume</a:t>
            </a:r>
            <a:r>
              <a:rPr lang="pl-PL" sz="1100" b="1">
                <a:solidFill>
                  <a:srgbClr val="666666"/>
                </a:solidFill>
                <a:latin typeface="Arial Narrow" pitchFamily="34" charset="0"/>
              </a:rPr>
              <a:t> (lv0000)</a:t>
            </a:r>
            <a:endParaRPr lang="en-GB" sz="1100" b="1">
              <a:solidFill>
                <a:srgbClr val="666666"/>
              </a:solidFill>
              <a:latin typeface="Arial Narrow" pitchFamily="34" charset="0"/>
            </a:endParaRPr>
          </a:p>
        </p:txBody>
      </p:sp>
      <p:sp>
        <p:nvSpPr>
          <p:cNvPr id="14" name="Text Box 5"/>
          <p:cNvSpPr txBox="1">
            <a:spLocks noChangeArrowheads="1"/>
          </p:cNvSpPr>
          <p:nvPr/>
        </p:nvSpPr>
        <p:spPr bwMode="auto">
          <a:xfrm>
            <a:off x="2106613" y="4936703"/>
            <a:ext cx="965200" cy="2921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Shares</a:t>
            </a:r>
            <a:r>
              <a:rPr lang="pl-PL" sz="1100" b="1">
                <a:solidFill>
                  <a:srgbClr val="666666"/>
                </a:solidFill>
                <a:latin typeface="Arial Narrow" pitchFamily="34" charset="0"/>
              </a:rPr>
              <a:t>:  </a:t>
            </a:r>
            <a:r>
              <a:rPr lang="pl-PL" sz="1200">
                <a:solidFill>
                  <a:schemeClr val="accent2"/>
                </a:solidFill>
                <a:latin typeface="Arial Narrow" pitchFamily="34" charset="0"/>
              </a:rPr>
              <a:t>Data</a:t>
            </a:r>
            <a:endParaRPr lang="en-GB" sz="1200">
              <a:solidFill>
                <a:schemeClr val="accent2"/>
              </a:solidFill>
              <a:latin typeface="Arial Narrow" pitchFamily="34" charset="0"/>
            </a:endParaRPr>
          </a:p>
        </p:txBody>
      </p:sp>
      <p:cxnSp>
        <p:nvCxnSpPr>
          <p:cNvPr id="15" name="Straight Connector 5"/>
          <p:cNvCxnSpPr/>
          <p:nvPr/>
        </p:nvCxnSpPr>
        <p:spPr bwMode="auto">
          <a:xfrm rot="10800000">
            <a:off x="2705100" y="4622378"/>
            <a:ext cx="319088" cy="4762"/>
          </a:xfrm>
          <a:prstGeom prst="straightConnector1">
            <a:avLst/>
          </a:prstGeom>
          <a:solidFill>
            <a:srgbClr val="00B8FF"/>
          </a:solidFill>
          <a:ln w="38100" cap="flat" cmpd="sng" algn="ctr">
            <a:solidFill>
              <a:schemeClr val="accent3">
                <a:lumMod val="50000"/>
              </a:schemeClr>
            </a:solidFill>
            <a:prstDash val="solid"/>
            <a:round/>
            <a:headEnd type="triangle" w="med" len="med"/>
            <a:tailEnd type="none" w="med" len="med"/>
          </a:ln>
          <a:effectLst/>
        </p:spPr>
      </p:cxnSp>
      <p:pic>
        <p:nvPicPr>
          <p:cNvPr id="16" name="Picture 14"/>
          <p:cNvPicPr>
            <a:picLocks noChangeAspect="1" noChangeArrowheads="1"/>
          </p:cNvPicPr>
          <p:nvPr/>
        </p:nvPicPr>
        <p:blipFill>
          <a:blip r:embed="rId6" cstate="print"/>
          <a:srcRect/>
          <a:stretch>
            <a:fillRect/>
          </a:stretch>
        </p:blipFill>
        <p:spPr bwMode="auto">
          <a:xfrm>
            <a:off x="2205038" y="4408065"/>
            <a:ext cx="476250" cy="376238"/>
          </a:xfrm>
          <a:prstGeom prst="rect">
            <a:avLst/>
          </a:prstGeom>
          <a:noFill/>
          <a:ln w="9525">
            <a:noFill/>
            <a:round/>
            <a:headEnd/>
            <a:tailEnd/>
          </a:ln>
        </p:spPr>
      </p:pic>
      <p:sp>
        <p:nvSpPr>
          <p:cNvPr id="17" name="Text Box 7"/>
          <p:cNvSpPr txBox="1">
            <a:spLocks noChangeArrowheads="1"/>
          </p:cNvSpPr>
          <p:nvPr/>
        </p:nvSpPr>
        <p:spPr bwMode="auto">
          <a:xfrm>
            <a:off x="3194050" y="4020715"/>
            <a:ext cx="865188" cy="4318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a:solidFill>
                  <a:srgbClr val="666666"/>
                </a:solidFill>
                <a:latin typeface="Arial Narrow" pitchFamily="34" charset="0"/>
              </a:rPr>
              <a:t>Snapshot</a:t>
            </a:r>
            <a:r>
              <a:rPr lang="pl-PL" sz="1100" b="1">
                <a:solidFill>
                  <a:srgbClr val="666666"/>
                </a:solidFill>
                <a:latin typeface="Arial Narrow" pitchFamily="34" charset="0"/>
              </a:rPr>
              <a:t> (snap0000)</a:t>
            </a:r>
            <a:endParaRPr lang="en-US" sz="1100" b="1">
              <a:solidFill>
                <a:srgbClr val="666666"/>
              </a:solidFill>
              <a:latin typeface="Arial Narrow" pitchFamily="34" charset="0"/>
            </a:endParaRPr>
          </a:p>
        </p:txBody>
      </p:sp>
      <p:cxnSp>
        <p:nvCxnSpPr>
          <p:cNvPr id="19" name="Straight Arrow Connector 54"/>
          <p:cNvCxnSpPr>
            <a:cxnSpLocks noChangeShapeType="1"/>
          </p:cNvCxnSpPr>
          <p:nvPr/>
        </p:nvCxnSpPr>
        <p:spPr bwMode="auto">
          <a:xfrm rot="16200000" flipV="1">
            <a:off x="6241256" y="5594722"/>
            <a:ext cx="709613" cy="6350"/>
          </a:xfrm>
          <a:prstGeom prst="straightConnector1">
            <a:avLst/>
          </a:prstGeom>
          <a:noFill/>
          <a:ln w="19050" algn="ctr">
            <a:solidFill>
              <a:srgbClr val="00B050"/>
            </a:solidFill>
            <a:prstDash val="sysDash"/>
            <a:round/>
            <a:headEnd/>
            <a:tailEnd type="arrow" w="med" len="med"/>
          </a:ln>
        </p:spPr>
      </p:cxnSp>
      <p:cxnSp>
        <p:nvCxnSpPr>
          <p:cNvPr id="20" name="Straight Arrow Connector 54"/>
          <p:cNvCxnSpPr>
            <a:cxnSpLocks noChangeShapeType="1"/>
          </p:cNvCxnSpPr>
          <p:nvPr/>
        </p:nvCxnSpPr>
        <p:spPr bwMode="auto">
          <a:xfrm rot="16200000" flipV="1">
            <a:off x="2900363" y="5532015"/>
            <a:ext cx="866775" cy="9525"/>
          </a:xfrm>
          <a:prstGeom prst="straightConnector1">
            <a:avLst/>
          </a:prstGeom>
          <a:noFill/>
          <a:ln w="19050" algn="ctr">
            <a:solidFill>
              <a:srgbClr val="00B050"/>
            </a:solidFill>
            <a:prstDash val="sysDash"/>
            <a:round/>
            <a:headEnd/>
            <a:tailEnd/>
          </a:ln>
        </p:spPr>
      </p:cxnSp>
      <p:pic>
        <p:nvPicPr>
          <p:cNvPr id="21" name="Picture 14"/>
          <p:cNvPicPr>
            <a:picLocks noChangeAspect="1" noChangeArrowheads="1"/>
          </p:cNvPicPr>
          <p:nvPr/>
        </p:nvPicPr>
        <p:blipFill>
          <a:blip r:embed="rId7" cstate="print"/>
          <a:srcRect/>
          <a:stretch>
            <a:fillRect/>
          </a:stretch>
        </p:blipFill>
        <p:spPr bwMode="auto">
          <a:xfrm>
            <a:off x="3062288" y="4836690"/>
            <a:ext cx="500062" cy="395288"/>
          </a:xfrm>
          <a:prstGeom prst="rect">
            <a:avLst/>
          </a:prstGeom>
          <a:noFill/>
          <a:ln w="9525">
            <a:noFill/>
            <a:round/>
            <a:headEnd/>
            <a:tailEnd/>
          </a:ln>
        </p:spPr>
      </p:pic>
      <p:sp>
        <p:nvSpPr>
          <p:cNvPr id="22" name="Prostokąt 37"/>
          <p:cNvSpPr>
            <a:spLocks noChangeArrowheads="1"/>
          </p:cNvSpPr>
          <p:nvPr/>
        </p:nvSpPr>
        <p:spPr bwMode="auto">
          <a:xfrm>
            <a:off x="5168900" y="2880890"/>
            <a:ext cx="3403600" cy="3500438"/>
          </a:xfrm>
          <a:prstGeom prst="rect">
            <a:avLst/>
          </a:prstGeom>
          <a:noFill/>
          <a:ln w="9525" algn="ctr">
            <a:solidFill>
              <a:schemeClr val="tx1"/>
            </a:solidFill>
            <a:prstDash val="sysDot"/>
            <a:bevel/>
            <a:headEnd/>
            <a:tailEnd/>
          </a:ln>
        </p:spPr>
        <p:txBody>
          <a:bodyPr/>
          <a:lstStyle/>
          <a:p>
            <a:pPr defTabSz="449263">
              <a:buClr>
                <a:srgbClr val="000000"/>
              </a:buClr>
              <a:buSzPct val="100000"/>
              <a:buFont typeface="Arial" pitchFamily="34" charset="0"/>
              <a:buNone/>
            </a:pPr>
            <a:endParaRPr lang="en-US" sz="1800">
              <a:solidFill>
                <a:schemeClr val="bg1"/>
              </a:solidFill>
              <a:cs typeface="Lucida Sans Unicode" pitchFamily="34" charset="0"/>
            </a:endParaRPr>
          </a:p>
        </p:txBody>
      </p:sp>
      <p:sp>
        <p:nvSpPr>
          <p:cNvPr id="23" name="Rectangle 1"/>
          <p:cNvSpPr>
            <a:spLocks noChangeArrowheads="1"/>
          </p:cNvSpPr>
          <p:nvPr/>
        </p:nvSpPr>
        <p:spPr bwMode="auto">
          <a:xfrm>
            <a:off x="4057650" y="5374853"/>
            <a:ext cx="1357313" cy="261937"/>
          </a:xfrm>
          <a:prstGeom prst="rect">
            <a:avLst/>
          </a:prstGeom>
          <a:noFill/>
          <a:ln w="9525">
            <a:noFill/>
            <a:miter lim="800000"/>
            <a:headEnd/>
            <a:tailEnd/>
          </a:ln>
        </p:spPr>
        <p:txBody>
          <a:bodyPr anchor="ctr">
            <a:spAutoFit/>
          </a:bodyPr>
          <a:lstStyle/>
          <a:p>
            <a:r>
              <a:rPr lang="en-US" sz="1100" b="1">
                <a:solidFill>
                  <a:srgbClr val="00B050"/>
                </a:solidFill>
                <a:latin typeface="Arial Narrow" pitchFamily="34" charset="0"/>
                <a:ea typeface="Calibri" pitchFamily="34" charset="0"/>
                <a:cs typeface="Times New Roman" pitchFamily="18" charset="0"/>
              </a:rPr>
              <a:t>Data Replication</a:t>
            </a:r>
            <a:endParaRPr lang="en-US" sz="1800" b="1">
              <a:solidFill>
                <a:srgbClr val="00B050"/>
              </a:solidFill>
              <a:latin typeface="Arial Narrow" pitchFamily="34" charset="0"/>
              <a:ea typeface="Calibri" pitchFamily="34" charset="0"/>
              <a:cs typeface="Times New Roman" pitchFamily="18" charset="0"/>
            </a:endParaRPr>
          </a:p>
        </p:txBody>
      </p:sp>
      <p:cxnSp>
        <p:nvCxnSpPr>
          <p:cNvPr id="24" name="Straight Arrow Connector 54"/>
          <p:cNvCxnSpPr>
            <a:cxnSpLocks noChangeShapeType="1"/>
          </p:cNvCxnSpPr>
          <p:nvPr/>
        </p:nvCxnSpPr>
        <p:spPr bwMode="auto">
          <a:xfrm>
            <a:off x="3332163" y="5959053"/>
            <a:ext cx="3270250" cy="1587"/>
          </a:xfrm>
          <a:prstGeom prst="straightConnector1">
            <a:avLst/>
          </a:prstGeom>
          <a:noFill/>
          <a:ln w="19050" algn="ctr">
            <a:solidFill>
              <a:srgbClr val="00B050"/>
            </a:solidFill>
            <a:prstDash val="sysDash"/>
            <a:round/>
            <a:headEnd/>
            <a:tailEnd/>
          </a:ln>
        </p:spPr>
      </p:cxnSp>
      <p:pic>
        <p:nvPicPr>
          <p:cNvPr id="25" name="Picture 28"/>
          <p:cNvPicPr>
            <a:picLocks noChangeAspect="1" noChangeArrowheads="1"/>
          </p:cNvPicPr>
          <p:nvPr/>
        </p:nvPicPr>
        <p:blipFill>
          <a:blip r:embed="rId4" cstate="print"/>
          <a:srcRect/>
          <a:stretch>
            <a:fillRect/>
          </a:stretch>
        </p:blipFill>
        <p:spPr bwMode="auto">
          <a:xfrm>
            <a:off x="6027738" y="3671465"/>
            <a:ext cx="1001712" cy="546100"/>
          </a:xfrm>
          <a:prstGeom prst="rect">
            <a:avLst/>
          </a:prstGeom>
          <a:noFill/>
          <a:ln w="9525">
            <a:noFill/>
            <a:round/>
            <a:headEnd/>
            <a:tailEnd/>
          </a:ln>
        </p:spPr>
      </p:pic>
      <p:sp>
        <p:nvSpPr>
          <p:cNvPr id="26" name="Text Box 7"/>
          <p:cNvSpPr txBox="1">
            <a:spLocks noChangeArrowheads="1"/>
          </p:cNvSpPr>
          <p:nvPr/>
        </p:nvSpPr>
        <p:spPr bwMode="auto">
          <a:xfrm>
            <a:off x="7027863" y="3885778"/>
            <a:ext cx="1473200" cy="280987"/>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Volume Groups</a:t>
            </a:r>
            <a:r>
              <a:rPr lang="pl-PL" sz="1100" b="1">
                <a:solidFill>
                  <a:srgbClr val="666666"/>
                </a:solidFill>
                <a:latin typeface="Arial Narrow" pitchFamily="34" charset="0"/>
              </a:rPr>
              <a:t> (vg01)</a:t>
            </a:r>
            <a:endParaRPr lang="en-GB" sz="1100" b="1">
              <a:solidFill>
                <a:srgbClr val="666666"/>
              </a:solidFill>
              <a:latin typeface="Arial Narrow" pitchFamily="34" charset="0"/>
            </a:endParaRPr>
          </a:p>
        </p:txBody>
      </p:sp>
      <p:sp>
        <p:nvSpPr>
          <p:cNvPr id="27" name="Text Box 7"/>
          <p:cNvSpPr txBox="1">
            <a:spLocks noChangeArrowheads="1"/>
          </p:cNvSpPr>
          <p:nvPr/>
        </p:nvSpPr>
        <p:spPr bwMode="auto">
          <a:xfrm>
            <a:off x="7023100" y="4462040"/>
            <a:ext cx="1555750" cy="28733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NAS volume</a:t>
            </a:r>
            <a:r>
              <a:rPr lang="pl-PL" sz="1100" b="1">
                <a:solidFill>
                  <a:srgbClr val="666666"/>
                </a:solidFill>
                <a:latin typeface="Arial Narrow" pitchFamily="34" charset="0"/>
              </a:rPr>
              <a:t> (lv01000)</a:t>
            </a:r>
            <a:endParaRPr lang="en-GB" sz="1100" b="1">
              <a:solidFill>
                <a:srgbClr val="666666"/>
              </a:solidFill>
              <a:latin typeface="Arial Narrow" pitchFamily="34" charset="0"/>
            </a:endParaRPr>
          </a:p>
        </p:txBody>
      </p:sp>
      <p:sp>
        <p:nvSpPr>
          <p:cNvPr id="28" name="Text Box 5"/>
          <p:cNvSpPr txBox="1">
            <a:spLocks noChangeArrowheads="1"/>
          </p:cNvSpPr>
          <p:nvPr/>
        </p:nvSpPr>
        <p:spPr bwMode="auto">
          <a:xfrm>
            <a:off x="7027863" y="4957340"/>
            <a:ext cx="1358900" cy="28733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Shares</a:t>
            </a:r>
            <a:r>
              <a:rPr lang="pl-PL" sz="1100" b="1">
                <a:solidFill>
                  <a:srgbClr val="666666"/>
                </a:solidFill>
                <a:latin typeface="Arial Narrow" pitchFamily="34" charset="0"/>
              </a:rPr>
              <a:t>:  </a:t>
            </a:r>
            <a:r>
              <a:rPr lang="en-US" sz="1100">
                <a:solidFill>
                  <a:schemeClr val="accent2"/>
                </a:solidFill>
                <a:latin typeface="Arial Narrow" pitchFamily="34" charset="0"/>
              </a:rPr>
              <a:t>Copy</a:t>
            </a:r>
            <a:r>
              <a:rPr lang="pl-PL" sz="1100">
                <a:solidFill>
                  <a:schemeClr val="accent2"/>
                </a:solidFill>
                <a:latin typeface="Arial Narrow" pitchFamily="34" charset="0"/>
              </a:rPr>
              <a:t> of Data</a:t>
            </a:r>
            <a:endParaRPr lang="en-GB" sz="1100">
              <a:solidFill>
                <a:schemeClr val="accent2"/>
              </a:solidFill>
              <a:latin typeface="Arial Narrow"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b="1">
              <a:solidFill>
                <a:srgbClr val="666666"/>
              </a:solidFill>
              <a:latin typeface="Arial Narrow" pitchFamily="34" charset="0"/>
            </a:endParaRPr>
          </a:p>
        </p:txBody>
      </p:sp>
      <p:pic>
        <p:nvPicPr>
          <p:cNvPr id="29" name="Picture 14"/>
          <p:cNvPicPr>
            <a:picLocks noChangeAspect="1" noChangeArrowheads="1"/>
          </p:cNvPicPr>
          <p:nvPr/>
        </p:nvPicPr>
        <p:blipFill>
          <a:blip r:embed="rId7" cstate="print"/>
          <a:srcRect/>
          <a:stretch>
            <a:fillRect/>
          </a:stretch>
        </p:blipFill>
        <p:spPr bwMode="auto">
          <a:xfrm>
            <a:off x="6384925" y="4885903"/>
            <a:ext cx="493713" cy="388937"/>
          </a:xfrm>
          <a:prstGeom prst="rect">
            <a:avLst/>
          </a:prstGeom>
          <a:noFill/>
          <a:ln w="9525">
            <a:noFill/>
            <a:round/>
            <a:headEnd/>
            <a:tailEnd/>
          </a:ln>
        </p:spPr>
      </p:pic>
      <p:pic>
        <p:nvPicPr>
          <p:cNvPr id="30" name="Picture 14"/>
          <p:cNvPicPr>
            <a:picLocks noChangeAspect="1" noChangeArrowheads="1"/>
          </p:cNvPicPr>
          <p:nvPr/>
        </p:nvPicPr>
        <p:blipFill>
          <a:blip r:embed="rId6" cstate="print"/>
          <a:srcRect/>
          <a:stretch>
            <a:fillRect/>
          </a:stretch>
        </p:blipFill>
        <p:spPr bwMode="auto">
          <a:xfrm>
            <a:off x="6384925" y="4385840"/>
            <a:ext cx="469900" cy="369888"/>
          </a:xfrm>
          <a:prstGeom prst="rect">
            <a:avLst/>
          </a:prstGeom>
          <a:noFill/>
          <a:ln w="9525">
            <a:noFill/>
            <a:round/>
            <a:headEnd/>
            <a:tailEnd/>
          </a:ln>
        </p:spPr>
      </p:pic>
      <p:pic>
        <p:nvPicPr>
          <p:cNvPr id="31" name="Picture 14"/>
          <p:cNvPicPr>
            <a:picLocks noChangeAspect="1" noChangeArrowheads="1"/>
          </p:cNvPicPr>
          <p:nvPr/>
        </p:nvPicPr>
        <p:blipFill>
          <a:blip r:embed="rId7" cstate="print"/>
          <a:srcRect/>
          <a:stretch>
            <a:fillRect/>
          </a:stretch>
        </p:blipFill>
        <p:spPr bwMode="auto">
          <a:xfrm>
            <a:off x="6384925" y="4885903"/>
            <a:ext cx="493713" cy="388937"/>
          </a:xfrm>
          <a:prstGeom prst="rect">
            <a:avLst/>
          </a:prstGeom>
          <a:noFill/>
          <a:ln w="9525">
            <a:noFill/>
            <a:round/>
            <a:headEnd/>
            <a:tailEnd/>
          </a:ln>
        </p:spPr>
      </p:pic>
      <p:pic>
        <p:nvPicPr>
          <p:cNvPr id="32" name="Picture 26"/>
          <p:cNvPicPr>
            <a:picLocks noChangeAspect="1" noChangeArrowheads="1"/>
          </p:cNvPicPr>
          <p:nvPr/>
        </p:nvPicPr>
        <p:blipFill>
          <a:blip r:embed="rId8" cstate="print"/>
          <a:srcRect/>
          <a:stretch>
            <a:fillRect/>
          </a:stretch>
        </p:blipFill>
        <p:spPr bwMode="auto">
          <a:xfrm>
            <a:off x="4143375" y="5666953"/>
            <a:ext cx="952500" cy="592137"/>
          </a:xfrm>
          <a:prstGeom prst="rect">
            <a:avLst/>
          </a:prstGeom>
          <a:noFill/>
          <a:ln w="9525">
            <a:noFill/>
            <a:round/>
            <a:headEnd/>
            <a:tailEnd/>
          </a:ln>
        </p:spPr>
      </p:pic>
      <p:pic>
        <p:nvPicPr>
          <p:cNvPr id="34" name="Picture 22" descr="storage-server4(open)large.png"/>
          <p:cNvPicPr>
            <a:picLocks noChangeAspect="1"/>
          </p:cNvPicPr>
          <p:nvPr/>
        </p:nvPicPr>
        <p:blipFill>
          <a:blip r:embed="rId9" cstate="print"/>
          <a:srcRect/>
          <a:stretch>
            <a:fillRect/>
          </a:stretch>
        </p:blipFill>
        <p:spPr bwMode="auto">
          <a:xfrm>
            <a:off x="4033838" y="2452265"/>
            <a:ext cx="1216025" cy="858838"/>
          </a:xfrm>
          <a:prstGeom prst="rect">
            <a:avLst/>
          </a:prstGeom>
          <a:noFill/>
          <a:ln w="9525">
            <a:noFill/>
            <a:miter lim="800000"/>
            <a:headEnd/>
            <a:tailEnd/>
          </a:ln>
        </p:spPr>
      </p:pic>
      <p:sp>
        <p:nvSpPr>
          <p:cNvPr id="35" name="Rectangle 34"/>
          <p:cNvSpPr/>
          <p:nvPr/>
        </p:nvSpPr>
        <p:spPr>
          <a:xfrm>
            <a:off x="539552" y="908720"/>
            <a:ext cx="7993261" cy="1323439"/>
          </a:xfrm>
          <a:prstGeom prst="rect">
            <a:avLst/>
          </a:prstGeom>
        </p:spPr>
        <p:txBody>
          <a:bodyPr wrap="square">
            <a:spAutoFit/>
          </a:bodyPr>
          <a:lstStyle/>
          <a:p>
            <a:pPr marL="228600" indent="-228600">
              <a:spcAft>
                <a:spcPts val="600"/>
              </a:spcAft>
              <a:buClr>
                <a:srgbClr val="C00000"/>
              </a:buClr>
              <a:defRPr/>
            </a:pPr>
            <a:r>
              <a:rPr lang="de-DE" sz="2800" b="1" cap="small" dirty="0" smtClean="0">
                <a:solidFill>
                  <a:schemeClr val="tx1">
                    <a:lumMod val="65000"/>
                    <a:lumOff val="35000"/>
                  </a:schemeClr>
                </a:solidFill>
                <a:latin typeface="Arial Narrow" pitchFamily="34" charset="0"/>
              </a:rPr>
              <a:t>Configure hardware</a:t>
            </a:r>
          </a:p>
          <a:p>
            <a:pPr marL="228600" lvl="1" indent="-228600" defTabSz="449263">
              <a:spcBef>
                <a:spcPts val="0"/>
              </a:spcBef>
              <a:spcAft>
                <a:spcPts val="600"/>
              </a:spcAft>
              <a:buClr>
                <a:srgbClr val="C00000"/>
              </a:buClr>
              <a:buSzPct val="100000"/>
              <a:defRPr/>
            </a:pPr>
            <a:r>
              <a:rPr lang="de-DE" sz="1400" b="1" kern="0" dirty="0" smtClean="0">
                <a:solidFill>
                  <a:srgbClr val="000000"/>
                </a:solidFill>
                <a:latin typeface="Arial Narrow" pitchFamily="34" charset="0"/>
              </a:rPr>
              <a:t>Hardware Requirements</a:t>
            </a:r>
          </a:p>
          <a:p>
            <a:r>
              <a:rPr lang="en-US" sz="1400" dirty="0" smtClean="0">
                <a:latin typeface="Arial Narrow" pitchFamily="34" charset="0"/>
              </a:rPr>
              <a:t>To run the data replication o</a:t>
            </a:r>
            <a:r>
              <a:rPr lang="pl-PL" sz="1400" dirty="0" smtClean="0">
                <a:latin typeface="Arial Narrow" pitchFamily="34" charset="0"/>
              </a:rPr>
              <a:t>n</a:t>
            </a:r>
            <a:r>
              <a:rPr lang="en-US" sz="1400" dirty="0" smtClean="0">
                <a:latin typeface="Arial Narrow" pitchFamily="34" charset="0"/>
              </a:rPr>
              <a:t> Open-E DSS</a:t>
            </a:r>
            <a:r>
              <a:rPr lang="pl-PL" sz="1400" dirty="0" smtClean="0">
                <a:latin typeface="Arial Narrow" pitchFamily="34" charset="0"/>
              </a:rPr>
              <a:t> V7,</a:t>
            </a:r>
            <a:r>
              <a:rPr lang="en-US" sz="1400" dirty="0" smtClean="0">
                <a:latin typeface="Arial Narrow" pitchFamily="34" charset="0"/>
              </a:rPr>
              <a:t> a minimum of two </a:t>
            </a:r>
            <a:r>
              <a:rPr lang="pl-PL" sz="1400" dirty="0" smtClean="0">
                <a:latin typeface="Arial Narrow" pitchFamily="34" charset="0"/>
              </a:rPr>
              <a:t>RAID </a:t>
            </a:r>
            <a:r>
              <a:rPr lang="de-DE" sz="1400" dirty="0" smtClean="0">
                <a:latin typeface="Arial Narrow" pitchFamily="34" charset="0"/>
              </a:rPr>
              <a:t>arrays</a:t>
            </a:r>
            <a:r>
              <a:rPr lang="en-US" sz="1400" dirty="0" smtClean="0">
                <a:latin typeface="Arial Narrow" pitchFamily="34" charset="0"/>
              </a:rPr>
              <a:t> are required </a:t>
            </a:r>
            <a:r>
              <a:rPr lang="pl-PL" sz="1400" dirty="0" smtClean="0">
                <a:latin typeface="Arial Narrow" pitchFamily="34" charset="0"/>
              </a:rPr>
              <a:t>on</a:t>
            </a:r>
            <a:r>
              <a:rPr lang="en-US" sz="1400" dirty="0" smtClean="0">
                <a:latin typeface="Arial Narrow" pitchFamily="34" charset="0"/>
              </a:rPr>
              <a:t> </a:t>
            </a:r>
            <a:r>
              <a:rPr lang="pl-PL" sz="1400" dirty="0" smtClean="0">
                <a:latin typeface="Arial Narrow" pitchFamily="34" charset="0"/>
              </a:rPr>
              <a:t>one</a:t>
            </a:r>
            <a:r>
              <a:rPr lang="en-US" sz="1400" dirty="0" smtClean="0">
                <a:latin typeface="Arial Narrow" pitchFamily="34" charset="0"/>
              </a:rPr>
              <a:t> system. Logical volumes working </a:t>
            </a:r>
            <a:r>
              <a:rPr lang="pl-PL" sz="1400" dirty="0" smtClean="0">
                <a:latin typeface="Arial Narrow" pitchFamily="34" charset="0"/>
              </a:rPr>
              <a:t>on RAID </a:t>
            </a:r>
            <a:r>
              <a:rPr lang="en-US" sz="1400" dirty="0" smtClean="0">
                <a:latin typeface="Arial Narrow" pitchFamily="34" charset="0"/>
              </a:rPr>
              <a:t>Array</a:t>
            </a:r>
            <a:r>
              <a:rPr lang="pl-PL" sz="1400" dirty="0" smtClean="0">
                <a:latin typeface="Arial Narrow" pitchFamily="34" charset="0"/>
              </a:rPr>
              <a:t> 1</a:t>
            </a:r>
            <a:r>
              <a:rPr lang="en-US" sz="1400" dirty="0" smtClean="0">
                <a:latin typeface="Arial Narrow" pitchFamily="34" charset="0"/>
              </a:rPr>
              <a:t> must have snapshots created and enabled.</a:t>
            </a:r>
            <a:r>
              <a:rPr lang="pl-PL" sz="1400" dirty="0" smtClean="0">
                <a:latin typeface="Arial Narrow" pitchFamily="34" charset="0"/>
              </a:rPr>
              <a:t>  </a:t>
            </a:r>
            <a:r>
              <a:rPr lang="en-US" sz="1400" dirty="0" smtClean="0">
                <a:latin typeface="Arial Narrow" pitchFamily="34" charset="0"/>
              </a:rPr>
              <a:t>An example configuration is shown below</a:t>
            </a:r>
            <a:r>
              <a:rPr lang="pl-PL" sz="1400" dirty="0" smtClean="0">
                <a:latin typeface="Arial Narrow" pitchFamily="34" charset="0"/>
              </a:rPr>
              <a:t>:</a:t>
            </a:r>
            <a:endParaRPr lang="de-DE" b="1" kern="0" dirty="0" smtClean="0">
              <a:solidFill>
                <a:srgbClr val="000000"/>
              </a:solidFill>
              <a:latin typeface="Arial Narrow" pitchFamily="34" charset="0"/>
            </a:endParaRPr>
          </a:p>
        </p:txBody>
      </p:sp>
      <p:sp>
        <p:nvSpPr>
          <p:cNvPr id="36" name="TextBox 1"/>
          <p:cNvSpPr txBox="1">
            <a:spLocks noChangeArrowheads="1"/>
          </p:cNvSpPr>
          <p:nvPr/>
        </p:nvSpPr>
        <p:spPr bwMode="auto">
          <a:xfrm>
            <a:off x="611560" y="178187"/>
            <a:ext cx="822166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en-US" b="1" dirty="0" smtClean="0">
                <a:solidFill>
                  <a:srgbClr val="C00000"/>
                </a:solidFill>
                <a:latin typeface="Arial Narrow" pitchFamily="34" charset="0"/>
              </a:rPr>
              <a:t>Asynchronous</a:t>
            </a:r>
            <a:r>
              <a:rPr lang="de-DE" b="1" dirty="0" smtClean="0">
                <a:solidFill>
                  <a:srgbClr val="C00000"/>
                </a:solidFill>
                <a:latin typeface="Arial Narrow" pitchFamily="34" charset="0"/>
              </a:rPr>
              <a:t> Data Replication </a:t>
            </a:r>
            <a:r>
              <a:rPr lang="en-US" b="1" u="sng" dirty="0" smtClean="0">
                <a:solidFill>
                  <a:srgbClr val="C00000"/>
                </a:solidFill>
                <a:latin typeface="Arial Narrow" pitchFamily="34" charset="0"/>
              </a:rPr>
              <a:t>within</a:t>
            </a:r>
            <a:r>
              <a:rPr lang="de-DE" b="1" u="sng" dirty="0" smtClean="0">
                <a:solidFill>
                  <a:srgbClr val="C00000"/>
                </a:solidFill>
                <a:latin typeface="Arial Narrow" pitchFamily="34" charset="0"/>
              </a:rPr>
              <a:t> </a:t>
            </a:r>
            <a:r>
              <a:rPr lang="pl-PL" b="1" u="sng" dirty="0" smtClean="0">
                <a:solidFill>
                  <a:srgbClr val="C00000"/>
                </a:solidFill>
                <a:latin typeface="Arial Narrow" pitchFamily="34" charset="0"/>
              </a:rPr>
              <a:t>a </a:t>
            </a:r>
            <a:r>
              <a:rPr lang="de-DE" b="1" u="sng" dirty="0" smtClean="0">
                <a:solidFill>
                  <a:srgbClr val="C00000"/>
                </a:solidFill>
                <a:latin typeface="Arial Narrow" pitchFamily="34" charset="0"/>
              </a:rPr>
              <a:t>System</a:t>
            </a:r>
            <a:endParaRPr lang="en-US" b="1" kern="0" dirty="0">
              <a:solidFill>
                <a:srgbClr val="C00000"/>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rostokąt 95"/>
          <p:cNvSpPr>
            <a:spLocks noChangeArrowheads="1"/>
          </p:cNvSpPr>
          <p:nvPr/>
        </p:nvSpPr>
        <p:spPr bwMode="auto">
          <a:xfrm>
            <a:off x="5724128" y="3230906"/>
            <a:ext cx="3168352" cy="3154034"/>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a:solidFill>
                <a:schemeClr val="bg1"/>
              </a:solidFill>
              <a:cs typeface="Lucida Sans Unicode" pitchFamily="34" charset="0"/>
            </a:endParaRPr>
          </a:p>
        </p:txBody>
      </p:sp>
      <p:sp>
        <p:nvSpPr>
          <p:cNvPr id="36" name="Prostokąt 95"/>
          <p:cNvSpPr>
            <a:spLocks noChangeArrowheads="1"/>
          </p:cNvSpPr>
          <p:nvPr/>
        </p:nvSpPr>
        <p:spPr bwMode="auto">
          <a:xfrm>
            <a:off x="251520" y="3227294"/>
            <a:ext cx="3168352" cy="3154034"/>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a:solidFill>
                <a:schemeClr val="bg1"/>
              </a:solidFill>
              <a:cs typeface="Lucida Sans Unicode" pitchFamily="34" charset="0"/>
            </a:endParaRPr>
          </a:p>
        </p:txBody>
      </p:sp>
      <p:pic>
        <p:nvPicPr>
          <p:cNvPr id="38" name="Picture 27"/>
          <p:cNvPicPr>
            <a:picLocks noChangeAspect="1" noChangeArrowheads="1"/>
          </p:cNvPicPr>
          <p:nvPr/>
        </p:nvPicPr>
        <p:blipFill>
          <a:blip r:embed="rId3" cstate="print"/>
          <a:srcRect/>
          <a:stretch>
            <a:fillRect/>
          </a:stretch>
        </p:blipFill>
        <p:spPr bwMode="auto">
          <a:xfrm>
            <a:off x="5737203" y="3118813"/>
            <a:ext cx="1158240" cy="624054"/>
          </a:xfrm>
          <a:prstGeom prst="rect">
            <a:avLst/>
          </a:prstGeom>
          <a:noFill/>
          <a:ln w="9525">
            <a:noFill/>
            <a:round/>
            <a:headEnd/>
            <a:tailEnd/>
          </a:ln>
          <a:effectLst/>
        </p:spPr>
      </p:pic>
      <p:sp>
        <p:nvSpPr>
          <p:cNvPr id="39" name="Rectangle 1"/>
          <p:cNvSpPr>
            <a:spLocks noChangeArrowheads="1"/>
          </p:cNvSpPr>
          <p:nvPr/>
        </p:nvSpPr>
        <p:spPr bwMode="auto">
          <a:xfrm>
            <a:off x="6842348" y="2536929"/>
            <a:ext cx="178308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Narrow" pitchFamily="34" charset="0"/>
                <a:ea typeface="Calibri" pitchFamily="34" charset="0"/>
                <a:cs typeface="Times New Roman" pitchFamily="18" charset="0"/>
              </a:rPr>
              <a:t>Data Server (DSS</a:t>
            </a:r>
            <a:r>
              <a:rPr kumimoji="0" lang="pl-PL" sz="1200" b="0" i="0" u="none" strike="noStrike" cap="none" normalizeH="0" baseline="0" dirty="0" smtClean="0">
                <a:ln>
                  <a:noFill/>
                </a:ln>
                <a:solidFill>
                  <a:schemeClr val="accent2"/>
                </a:solidFill>
                <a:effectLst/>
                <a:latin typeface="Arial Narrow" pitchFamily="34" charset="0"/>
                <a:ea typeface="Calibri" pitchFamily="34" charset="0"/>
                <a:cs typeface="Times New Roman" pitchFamily="18" charset="0"/>
              </a:rPr>
              <a:t>2</a:t>
            </a:r>
            <a:r>
              <a:rPr kumimoji="0" lang="de-DE" sz="1200" b="0" i="0" u="none" strike="noStrike" cap="none" normalizeH="0" baseline="0" dirty="0" smtClean="0">
                <a:ln>
                  <a:noFill/>
                </a:ln>
                <a:solidFill>
                  <a:schemeClr val="accent2"/>
                </a:solidFill>
                <a:effectLst/>
                <a:latin typeface="Arial Narrow" pitchFamily="34" charset="0"/>
                <a:ea typeface="Calibri" pitchFamily="34" charset="0"/>
                <a:cs typeface="Times New Roman" pitchFamily="18" charset="0"/>
              </a:rPr>
              <a:t>40</a:t>
            </a:r>
            <a:r>
              <a:rPr kumimoji="0" lang="en-US" sz="1200" b="0" i="0" u="none" strike="noStrike" cap="none" normalizeH="0" baseline="0" dirty="0" smtClean="0">
                <a:ln>
                  <a:noFill/>
                </a:ln>
                <a:solidFill>
                  <a:schemeClr val="accent2"/>
                </a:solidFill>
                <a:effectLst/>
                <a:latin typeface="Arial Narrow"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accent2"/>
                </a:solidFill>
                <a:latin typeface="Arial Narrow" pitchFamily="34" charset="0"/>
                <a:cs typeface="Times New Roman" pitchFamily="18" charset="0"/>
              </a:rPr>
              <a:t>Destination</a:t>
            </a:r>
            <a:r>
              <a:rPr lang="pl-PL" sz="1200" b="1" dirty="0" smtClean="0">
                <a:solidFill>
                  <a:schemeClr val="accent2"/>
                </a:solidFill>
                <a:latin typeface="Arial Narrow" pitchFamily="34" charset="0"/>
                <a:cs typeface="Times New Roman" pitchFamily="18" charset="0"/>
              </a:rPr>
              <a:t> </a:t>
            </a:r>
            <a:r>
              <a:rPr lang="en-US" sz="1200" b="1" dirty="0" smtClean="0">
                <a:solidFill>
                  <a:schemeClr val="accent2"/>
                </a:solidFill>
                <a:latin typeface="Arial Narrow" pitchFamily="34" charset="0"/>
                <a:cs typeface="Times New Roman" pitchFamily="18" charset="0"/>
              </a:rPr>
              <a:t>node</a:t>
            </a:r>
          </a:p>
          <a:p>
            <a:pPr defTabSz="914400"/>
            <a:r>
              <a:rPr lang="pl-PL" sz="1200" dirty="0" smtClean="0">
                <a:solidFill>
                  <a:schemeClr val="accent2"/>
                </a:solidFill>
                <a:latin typeface="Arial Narrow" pitchFamily="34" charset="0"/>
                <a:cs typeface="Times New Roman" pitchFamily="18" charset="0"/>
              </a:rPr>
              <a:t>IP </a:t>
            </a:r>
            <a:r>
              <a:rPr lang="en-US" sz="1200" dirty="0" smtClean="0">
                <a:solidFill>
                  <a:schemeClr val="accent2"/>
                </a:solidFill>
                <a:latin typeface="Arial Narrow" pitchFamily="34" charset="0"/>
                <a:cs typeface="Times New Roman" pitchFamily="18" charset="0"/>
              </a:rPr>
              <a:t>Address</a:t>
            </a:r>
            <a:r>
              <a:rPr lang="pl-PL" sz="1200" dirty="0" smtClean="0">
                <a:solidFill>
                  <a:schemeClr val="accent2"/>
                </a:solidFill>
                <a:latin typeface="Arial Narrow" pitchFamily="34" charset="0"/>
                <a:cs typeface="Times New Roman" pitchFamily="18" charset="0"/>
              </a:rPr>
              <a:t>: 192.168.0.2</a:t>
            </a:r>
            <a:r>
              <a:rPr lang="de-DE" sz="1200" dirty="0" smtClean="0">
                <a:solidFill>
                  <a:schemeClr val="accent2"/>
                </a:solidFill>
                <a:latin typeface="Arial Narrow" pitchFamily="34" charset="0"/>
                <a:cs typeface="Times New Roman" pitchFamily="18" charset="0"/>
              </a:rPr>
              <a:t>40</a:t>
            </a:r>
            <a:endParaRPr kumimoji="0" lang="en-US" sz="1200" b="0" i="0" u="none" strike="noStrike" cap="none" normalizeH="0" baseline="0" dirty="0" smtClean="0">
              <a:ln>
                <a:noFill/>
              </a:ln>
              <a:solidFill>
                <a:schemeClr val="accent2"/>
              </a:solidFill>
              <a:effectLst/>
              <a:latin typeface="Arial Narrow" pitchFamily="34" charset="0"/>
            </a:endParaRPr>
          </a:p>
        </p:txBody>
      </p:sp>
      <p:pic>
        <p:nvPicPr>
          <p:cNvPr id="40" name="Picture 27"/>
          <p:cNvPicPr>
            <a:picLocks noChangeAspect="1" noChangeArrowheads="1"/>
          </p:cNvPicPr>
          <p:nvPr/>
        </p:nvPicPr>
        <p:blipFill>
          <a:blip r:embed="rId3" cstate="print"/>
          <a:srcRect/>
          <a:stretch>
            <a:fillRect/>
          </a:stretch>
        </p:blipFill>
        <p:spPr bwMode="auto">
          <a:xfrm>
            <a:off x="2264027" y="3209301"/>
            <a:ext cx="1158240" cy="624054"/>
          </a:xfrm>
          <a:prstGeom prst="rect">
            <a:avLst/>
          </a:prstGeom>
          <a:noFill/>
          <a:ln w="9525">
            <a:noFill/>
            <a:round/>
            <a:headEnd/>
            <a:tailEnd/>
          </a:ln>
          <a:effectLst/>
        </p:spPr>
      </p:pic>
      <p:pic>
        <p:nvPicPr>
          <p:cNvPr id="41" name="Picture 11"/>
          <p:cNvPicPr>
            <a:picLocks noChangeAspect="1" noChangeArrowheads="1"/>
          </p:cNvPicPr>
          <p:nvPr/>
        </p:nvPicPr>
        <p:blipFill>
          <a:blip r:embed="rId4" cstate="print"/>
          <a:srcRect/>
          <a:stretch>
            <a:fillRect/>
          </a:stretch>
        </p:blipFill>
        <p:spPr bwMode="auto">
          <a:xfrm>
            <a:off x="2893630" y="2714620"/>
            <a:ext cx="1143000" cy="941388"/>
          </a:xfrm>
          <a:prstGeom prst="rect">
            <a:avLst/>
          </a:prstGeom>
          <a:noFill/>
          <a:ln w="9525">
            <a:noFill/>
            <a:round/>
            <a:headEnd/>
            <a:tailEnd/>
          </a:ln>
        </p:spPr>
      </p:pic>
      <p:sp>
        <p:nvSpPr>
          <p:cNvPr id="42" name="Rectangle 1"/>
          <p:cNvSpPr>
            <a:spLocks noChangeArrowheads="1"/>
          </p:cNvSpPr>
          <p:nvPr/>
        </p:nvSpPr>
        <p:spPr bwMode="auto">
          <a:xfrm>
            <a:off x="1043608" y="2520037"/>
            <a:ext cx="187833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Narrow" pitchFamily="34" charset="0"/>
                <a:ea typeface="Calibri" pitchFamily="34" charset="0"/>
                <a:cs typeface="Times New Roman" pitchFamily="18" charset="0"/>
              </a:rPr>
              <a:t>Data Server (DSS230)</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accent2"/>
                </a:solidFill>
                <a:latin typeface="Arial Narrow" pitchFamily="34" charset="0"/>
                <a:cs typeface="Times New Roman" pitchFamily="18" charset="0"/>
              </a:rPr>
              <a:t>Source</a:t>
            </a:r>
            <a:r>
              <a:rPr lang="pl-PL" sz="1200" b="1" dirty="0" smtClean="0">
                <a:solidFill>
                  <a:schemeClr val="accent2"/>
                </a:solidFill>
                <a:latin typeface="Arial Narrow" pitchFamily="34" charset="0"/>
                <a:cs typeface="Times New Roman" pitchFamily="18" charset="0"/>
              </a:rPr>
              <a:t> </a:t>
            </a:r>
            <a:r>
              <a:rPr lang="en-US" sz="1200" b="1" dirty="0" smtClean="0">
                <a:solidFill>
                  <a:schemeClr val="accent2"/>
                </a:solidFill>
                <a:latin typeface="Arial Narrow" pitchFamily="34" charset="0"/>
                <a:cs typeface="Times New Roman" pitchFamily="18" charset="0"/>
              </a:rPr>
              <a:t>node</a:t>
            </a:r>
          </a:p>
          <a:p>
            <a:pPr marL="0" marR="0" lvl="0" indent="0" algn="l" defTabSz="914400" rtl="0" eaLnBrk="1" fontAlgn="base" latinLnBrk="0" hangingPunct="1">
              <a:lnSpc>
                <a:spcPct val="100000"/>
              </a:lnSpc>
              <a:spcBef>
                <a:spcPct val="0"/>
              </a:spcBef>
              <a:spcAft>
                <a:spcPct val="0"/>
              </a:spcAft>
              <a:buClrTx/>
              <a:buSzTx/>
              <a:buFontTx/>
              <a:buNone/>
              <a:tabLst/>
            </a:pPr>
            <a:r>
              <a:rPr lang="pl-PL" sz="1200" dirty="0" smtClean="0">
                <a:solidFill>
                  <a:schemeClr val="accent2"/>
                </a:solidFill>
                <a:latin typeface="Arial Narrow" pitchFamily="34" charset="0"/>
                <a:cs typeface="Times New Roman" pitchFamily="18" charset="0"/>
              </a:rPr>
              <a:t>IP </a:t>
            </a:r>
            <a:r>
              <a:rPr lang="en-US" sz="1200" dirty="0" smtClean="0">
                <a:solidFill>
                  <a:schemeClr val="accent2"/>
                </a:solidFill>
                <a:latin typeface="Arial Narrow" pitchFamily="34" charset="0"/>
                <a:cs typeface="Times New Roman" pitchFamily="18" charset="0"/>
              </a:rPr>
              <a:t>Address</a:t>
            </a:r>
            <a:r>
              <a:rPr lang="pl-PL" sz="1200" dirty="0" smtClean="0">
                <a:solidFill>
                  <a:schemeClr val="accent2"/>
                </a:solidFill>
                <a:latin typeface="Arial Narrow" pitchFamily="34" charset="0"/>
                <a:cs typeface="Times New Roman" pitchFamily="18" charset="0"/>
              </a:rPr>
              <a:t>: 192.168.0.2</a:t>
            </a:r>
            <a:r>
              <a:rPr lang="de-DE" sz="1200" dirty="0" smtClean="0">
                <a:solidFill>
                  <a:schemeClr val="accent2"/>
                </a:solidFill>
                <a:latin typeface="Arial Narrow" pitchFamily="34" charset="0"/>
                <a:cs typeface="Times New Roman" pitchFamily="18" charset="0"/>
              </a:rPr>
              <a:t>3</a:t>
            </a:r>
            <a:r>
              <a:rPr lang="pl-PL" sz="1200" dirty="0" smtClean="0">
                <a:solidFill>
                  <a:schemeClr val="accent2"/>
                </a:solidFill>
                <a:latin typeface="Arial Narrow" pitchFamily="34" charset="0"/>
                <a:cs typeface="Times New Roman" pitchFamily="18" charset="0"/>
              </a:rPr>
              <a:t>0</a:t>
            </a:r>
            <a:endParaRPr kumimoji="0" lang="en-US" sz="1200" b="0" i="0" u="none" strike="noStrike" cap="none" normalizeH="0" baseline="0" dirty="0" smtClean="0">
              <a:ln>
                <a:noFill/>
              </a:ln>
              <a:solidFill>
                <a:schemeClr val="accent2"/>
              </a:solidFill>
              <a:effectLst/>
              <a:latin typeface="Arial Narrow" pitchFamily="34" charset="0"/>
            </a:endParaRPr>
          </a:p>
        </p:txBody>
      </p:sp>
      <p:pic>
        <p:nvPicPr>
          <p:cNvPr id="43" name="Picture 28"/>
          <p:cNvPicPr>
            <a:picLocks noChangeAspect="1" noChangeArrowheads="1"/>
          </p:cNvPicPr>
          <p:nvPr/>
        </p:nvPicPr>
        <p:blipFill>
          <a:blip r:embed="rId5" cstate="print"/>
          <a:srcRect/>
          <a:stretch>
            <a:fillRect/>
          </a:stretch>
        </p:blipFill>
        <p:spPr bwMode="auto">
          <a:xfrm>
            <a:off x="5874728" y="3837618"/>
            <a:ext cx="1016251" cy="555622"/>
          </a:xfrm>
          <a:prstGeom prst="rect">
            <a:avLst/>
          </a:prstGeom>
          <a:noFill/>
          <a:ln w="9525">
            <a:noFill/>
            <a:round/>
            <a:headEnd/>
            <a:tailEnd/>
          </a:ln>
          <a:effectLst/>
        </p:spPr>
      </p:pic>
      <p:sp>
        <p:nvSpPr>
          <p:cNvPr id="44" name="Text Box 7"/>
          <p:cNvSpPr txBox="1">
            <a:spLocks noChangeArrowheads="1"/>
          </p:cNvSpPr>
          <p:nvPr/>
        </p:nvSpPr>
        <p:spPr bwMode="auto">
          <a:xfrm>
            <a:off x="6874860" y="4051932"/>
            <a:ext cx="1500198" cy="285752"/>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Volume </a:t>
            </a:r>
            <a:r>
              <a:rPr lang="en-GB" sz="1100" b="1" smtClean="0">
                <a:solidFill>
                  <a:srgbClr val="666666"/>
                </a:solidFill>
                <a:latin typeface="Arial Narrow" pitchFamily="34" charset="0"/>
              </a:rPr>
              <a:t>Groups</a:t>
            </a:r>
            <a:r>
              <a:rPr lang="pl-PL" sz="1100" b="1" smtClean="0">
                <a:solidFill>
                  <a:srgbClr val="666666"/>
                </a:solidFill>
                <a:latin typeface="Arial Narrow" pitchFamily="34" charset="0"/>
              </a:rPr>
              <a:t> (vg00)</a:t>
            </a:r>
            <a:endParaRPr lang="en-GB" sz="1100" b="1">
              <a:solidFill>
                <a:srgbClr val="666666"/>
              </a:solidFill>
              <a:latin typeface="Arial Narrow" pitchFamily="34" charset="0"/>
            </a:endParaRPr>
          </a:p>
        </p:txBody>
      </p:sp>
      <p:sp>
        <p:nvSpPr>
          <p:cNvPr id="45" name="Text Box 7"/>
          <p:cNvSpPr txBox="1">
            <a:spLocks noChangeArrowheads="1"/>
          </p:cNvSpPr>
          <p:nvPr/>
        </p:nvSpPr>
        <p:spPr bwMode="auto">
          <a:xfrm>
            <a:off x="724201" y="3980494"/>
            <a:ext cx="1571636" cy="29210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666666"/>
                </a:solidFill>
                <a:latin typeface="Arial Narrow" pitchFamily="34" charset="0"/>
              </a:rPr>
              <a:t>Volume </a:t>
            </a:r>
            <a:r>
              <a:rPr lang="en-GB" sz="1100" b="1" smtClean="0">
                <a:solidFill>
                  <a:srgbClr val="666666"/>
                </a:solidFill>
                <a:latin typeface="Arial Narrow" pitchFamily="34" charset="0"/>
              </a:rPr>
              <a:t>Groups</a:t>
            </a:r>
            <a:r>
              <a:rPr lang="pl-PL" sz="1100" b="1" smtClean="0">
                <a:solidFill>
                  <a:srgbClr val="666666"/>
                </a:solidFill>
                <a:latin typeface="Arial Narrow" pitchFamily="34" charset="0"/>
              </a:rPr>
              <a:t> (vg00)</a:t>
            </a:r>
            <a:endParaRPr lang="en-GB" sz="1100" b="1">
              <a:solidFill>
                <a:srgbClr val="666666"/>
              </a:solidFill>
              <a:latin typeface="Arial Narrow" pitchFamily="34" charset="0"/>
            </a:endParaRPr>
          </a:p>
        </p:txBody>
      </p:sp>
      <p:pic>
        <p:nvPicPr>
          <p:cNvPr id="46" name="Picture 28"/>
          <p:cNvPicPr>
            <a:picLocks noChangeAspect="1" noChangeArrowheads="1"/>
          </p:cNvPicPr>
          <p:nvPr/>
        </p:nvPicPr>
        <p:blipFill>
          <a:blip r:embed="rId5" cstate="print"/>
          <a:srcRect/>
          <a:stretch>
            <a:fillRect/>
          </a:stretch>
        </p:blipFill>
        <p:spPr bwMode="auto">
          <a:xfrm>
            <a:off x="2108418" y="3909056"/>
            <a:ext cx="1016251" cy="555622"/>
          </a:xfrm>
          <a:prstGeom prst="rect">
            <a:avLst/>
          </a:prstGeom>
          <a:noFill/>
          <a:ln w="9525">
            <a:noFill/>
            <a:round/>
            <a:headEnd/>
            <a:tailEnd/>
          </a:ln>
          <a:effectLst/>
        </p:spPr>
      </p:pic>
      <p:sp>
        <p:nvSpPr>
          <p:cNvPr id="47" name="Rectangle 1"/>
          <p:cNvSpPr>
            <a:spLocks noChangeArrowheads="1"/>
          </p:cNvSpPr>
          <p:nvPr/>
        </p:nvSpPr>
        <p:spPr bwMode="auto">
          <a:xfrm>
            <a:off x="724201" y="3266114"/>
            <a:ext cx="102108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2">
                    <a:lumMod val="65000"/>
                    <a:lumOff val="35000"/>
                  </a:schemeClr>
                </a:solidFill>
                <a:effectLst/>
                <a:latin typeface="Arial Narrow" pitchFamily="34" charset="0"/>
                <a:ea typeface="Calibri" pitchFamily="34" charset="0"/>
                <a:cs typeface="Times New Roman" pitchFamily="18" charset="0"/>
              </a:rPr>
              <a:t>RAID System 1 </a:t>
            </a:r>
            <a:endParaRPr kumimoji="0" lang="pl-PL" sz="1100" b="1" i="0" u="none" strike="noStrike" cap="none" normalizeH="0" baseline="0" smtClean="0">
              <a:ln>
                <a:noFill/>
              </a:ln>
              <a:solidFill>
                <a:schemeClr val="tx2">
                  <a:lumMod val="65000"/>
                  <a:lumOff val="35000"/>
                </a:schemeClr>
              </a:solidFill>
              <a:effectLst/>
              <a:latin typeface="Arial Narrow" pitchFamily="34" charset="0"/>
              <a:ea typeface="Calibri" pitchFamily="34" charset="0"/>
              <a:cs typeface="Times New Roman" pitchFamily="18" charset="0"/>
            </a:endParaRPr>
          </a:p>
          <a:p>
            <a:pPr lvl="0" defTabSz="914400">
              <a:buClrTx/>
              <a:buSzTx/>
            </a:pPr>
            <a:r>
              <a:rPr lang="en-US" sz="1100" b="1" smtClean="0">
                <a:solidFill>
                  <a:schemeClr val="tx2">
                    <a:lumMod val="65000"/>
                    <a:lumOff val="35000"/>
                  </a:schemeClr>
                </a:solidFill>
                <a:latin typeface="Arial Narrow" pitchFamily="34" charset="0"/>
                <a:ea typeface="Calibri" pitchFamily="34" charset="0"/>
                <a:cs typeface="Times New Roman" pitchFamily="18" charset="0"/>
              </a:rPr>
              <a:t>Primary</a:t>
            </a:r>
            <a:endParaRPr kumimoji="0" lang="en-US" sz="1100" b="1" i="0" u="none" strike="noStrike" cap="none" normalizeH="0" baseline="0" smtClean="0">
              <a:ln>
                <a:noFill/>
              </a:ln>
              <a:solidFill>
                <a:schemeClr val="tx2">
                  <a:lumMod val="65000"/>
                  <a:lumOff val="35000"/>
                </a:schemeClr>
              </a:solidFill>
              <a:effectLst/>
              <a:latin typeface="Arial Narrow" pitchFamily="34" charset="0"/>
            </a:endParaRPr>
          </a:p>
        </p:txBody>
      </p:sp>
      <p:sp>
        <p:nvSpPr>
          <p:cNvPr id="48" name="Rectangle 1"/>
          <p:cNvSpPr>
            <a:spLocks noChangeArrowheads="1"/>
          </p:cNvSpPr>
          <p:nvPr/>
        </p:nvSpPr>
        <p:spPr bwMode="auto">
          <a:xfrm>
            <a:off x="7087989" y="3266114"/>
            <a:ext cx="102108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2">
                    <a:lumMod val="65000"/>
                    <a:lumOff val="35000"/>
                  </a:schemeClr>
                </a:solidFill>
                <a:effectLst/>
                <a:latin typeface="Arial Narrow" pitchFamily="34" charset="0"/>
                <a:ea typeface="Calibri" pitchFamily="34" charset="0"/>
                <a:cs typeface="Times New Roman" pitchFamily="18" charset="0"/>
              </a:rPr>
              <a:t>RAID System </a:t>
            </a:r>
            <a:r>
              <a:rPr kumimoji="0" lang="pl-PL" sz="1100" b="1" i="0" u="none" strike="noStrike" cap="none" normalizeH="0" baseline="0" smtClean="0">
                <a:ln>
                  <a:noFill/>
                </a:ln>
                <a:solidFill>
                  <a:schemeClr val="tx2">
                    <a:lumMod val="65000"/>
                    <a:lumOff val="35000"/>
                  </a:schemeClr>
                </a:solidFill>
                <a:effectLst/>
                <a:latin typeface="Arial Narrow" pitchFamily="34" charset="0"/>
                <a:ea typeface="Calibri" pitchFamily="34" charset="0"/>
                <a:cs typeface="Times New Roman" pitchFamily="18" charset="0"/>
              </a:rPr>
              <a:t>2</a:t>
            </a:r>
            <a:r>
              <a:rPr kumimoji="0" lang="en-US" sz="1100" b="1" i="0" u="none" strike="noStrike" cap="none" normalizeH="0" baseline="0" smtClean="0">
                <a:ln>
                  <a:noFill/>
                </a:ln>
                <a:solidFill>
                  <a:schemeClr val="tx2">
                    <a:lumMod val="65000"/>
                    <a:lumOff val="35000"/>
                  </a:schemeClr>
                </a:solidFill>
                <a:effectLst/>
                <a:latin typeface="Arial Narrow" pitchFamily="34" charset="0"/>
                <a:ea typeface="Calibri" pitchFamily="34" charset="0"/>
                <a:cs typeface="Times New Roman" pitchFamily="18" charset="0"/>
              </a:rPr>
              <a:t> </a:t>
            </a:r>
            <a:endParaRPr kumimoji="0" lang="pl-PL" sz="1100" b="1" i="0" u="none" strike="noStrike" cap="none" normalizeH="0" baseline="0" smtClean="0">
              <a:ln>
                <a:noFill/>
              </a:ln>
              <a:solidFill>
                <a:schemeClr val="tx2">
                  <a:lumMod val="65000"/>
                  <a:lumOff val="35000"/>
                </a:schemeClr>
              </a:solidFill>
              <a:effectLst/>
              <a:latin typeface="Arial Narrow" pitchFamily="34" charset="0"/>
              <a:ea typeface="Calibri" pitchFamily="34" charset="0"/>
              <a:cs typeface="Times New Roman" pitchFamily="18" charset="0"/>
            </a:endParaRPr>
          </a:p>
          <a:p>
            <a:pPr lvl="0" defTabSz="914400">
              <a:buClrTx/>
              <a:buSzTx/>
            </a:pPr>
            <a:r>
              <a:rPr lang="en-US" sz="1100" b="1" smtClean="0">
                <a:solidFill>
                  <a:schemeClr val="tx2">
                    <a:lumMod val="65000"/>
                    <a:lumOff val="35000"/>
                  </a:schemeClr>
                </a:solidFill>
                <a:latin typeface="Arial Narrow" pitchFamily="34" charset="0"/>
                <a:ea typeface="Calibri" pitchFamily="34" charset="0"/>
                <a:cs typeface="Times New Roman" pitchFamily="18" charset="0"/>
              </a:rPr>
              <a:t>Secondary</a:t>
            </a:r>
            <a:endParaRPr kumimoji="0" lang="en-US" sz="1100" b="1" i="0" u="none" strike="noStrike" cap="none" normalizeH="0" baseline="0" smtClean="0">
              <a:ln>
                <a:noFill/>
              </a:ln>
              <a:solidFill>
                <a:schemeClr val="tx2">
                  <a:lumMod val="65000"/>
                  <a:lumOff val="35000"/>
                </a:schemeClr>
              </a:solidFill>
              <a:effectLst/>
              <a:latin typeface="Arial Narrow" pitchFamily="34" charset="0"/>
            </a:endParaRPr>
          </a:p>
        </p:txBody>
      </p:sp>
      <p:pic>
        <p:nvPicPr>
          <p:cNvPr id="49" name="Picture 23"/>
          <p:cNvPicPr>
            <a:picLocks noChangeAspect="1" noChangeArrowheads="1"/>
          </p:cNvPicPr>
          <p:nvPr/>
        </p:nvPicPr>
        <p:blipFill>
          <a:blip r:embed="rId6" cstate="print"/>
          <a:srcRect/>
          <a:stretch>
            <a:fillRect/>
          </a:stretch>
        </p:blipFill>
        <p:spPr bwMode="auto">
          <a:xfrm>
            <a:off x="2776581" y="4503807"/>
            <a:ext cx="614360" cy="614361"/>
          </a:xfrm>
          <a:prstGeom prst="rect">
            <a:avLst/>
          </a:prstGeom>
          <a:noFill/>
          <a:ln w="9525">
            <a:noFill/>
            <a:round/>
            <a:headEnd/>
            <a:tailEnd/>
          </a:ln>
          <a:effectLst/>
        </p:spPr>
      </p:pic>
      <p:sp>
        <p:nvSpPr>
          <p:cNvPr id="50" name="Text Box 7"/>
          <p:cNvSpPr txBox="1">
            <a:spLocks noChangeArrowheads="1"/>
          </p:cNvSpPr>
          <p:nvPr/>
        </p:nvSpPr>
        <p:spPr bwMode="auto">
          <a:xfrm>
            <a:off x="724201" y="4816190"/>
            <a:ext cx="1500198" cy="29210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smtClean="0">
                <a:solidFill>
                  <a:srgbClr val="666666"/>
                </a:solidFill>
                <a:latin typeface="Arial Narrow" pitchFamily="34" charset="0"/>
              </a:rPr>
              <a:t>NAS volume</a:t>
            </a:r>
            <a:r>
              <a:rPr lang="pl-PL" sz="1100" b="1" smtClean="0">
                <a:solidFill>
                  <a:srgbClr val="666666"/>
                </a:solidFill>
                <a:latin typeface="Arial Narrow" pitchFamily="34" charset="0"/>
              </a:rPr>
              <a:t> (lv0000)</a:t>
            </a:r>
            <a:endParaRPr lang="en-GB" sz="1100" b="1">
              <a:solidFill>
                <a:srgbClr val="666666"/>
              </a:solidFill>
              <a:latin typeface="Arial Narrow" pitchFamily="34" charset="0"/>
            </a:endParaRPr>
          </a:p>
        </p:txBody>
      </p:sp>
      <p:sp>
        <p:nvSpPr>
          <p:cNvPr id="51" name="Text Box 5"/>
          <p:cNvSpPr txBox="1">
            <a:spLocks noChangeArrowheads="1"/>
          </p:cNvSpPr>
          <p:nvPr/>
        </p:nvSpPr>
        <p:spPr bwMode="auto">
          <a:xfrm>
            <a:off x="1705233" y="5318618"/>
            <a:ext cx="1000132" cy="29210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smtClean="0">
                <a:solidFill>
                  <a:srgbClr val="666666"/>
                </a:solidFill>
                <a:latin typeface="Arial Narrow" pitchFamily="34" charset="0"/>
              </a:rPr>
              <a:t>Shares</a:t>
            </a:r>
            <a:r>
              <a:rPr lang="pl-PL" sz="1100" b="1" smtClean="0">
                <a:solidFill>
                  <a:srgbClr val="666666"/>
                </a:solidFill>
                <a:latin typeface="Arial Narrow" pitchFamily="34" charset="0"/>
              </a:rPr>
              <a:t>:    </a:t>
            </a:r>
            <a:r>
              <a:rPr lang="pl-PL" sz="1100" smtClean="0">
                <a:solidFill>
                  <a:schemeClr val="accent2"/>
                </a:solidFill>
                <a:latin typeface="Arial Narrow" pitchFamily="34" charset="0"/>
              </a:rPr>
              <a:t>Data</a:t>
            </a:r>
            <a:endParaRPr lang="en-GB" sz="1100" smtClean="0">
              <a:solidFill>
                <a:schemeClr val="accent2"/>
              </a:solidFill>
              <a:latin typeface="Arial Narrow"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b="1">
              <a:solidFill>
                <a:srgbClr val="666666"/>
              </a:solidFill>
              <a:latin typeface="Arial Narrow" pitchFamily="34" charset="0"/>
            </a:endParaRPr>
          </a:p>
        </p:txBody>
      </p:sp>
      <p:pic>
        <p:nvPicPr>
          <p:cNvPr id="52" name="Picture 14"/>
          <p:cNvPicPr>
            <a:picLocks noChangeAspect="1" noChangeArrowheads="1"/>
          </p:cNvPicPr>
          <p:nvPr/>
        </p:nvPicPr>
        <p:blipFill>
          <a:blip r:embed="rId7" cstate="print"/>
          <a:srcRect/>
          <a:stretch>
            <a:fillRect/>
          </a:stretch>
        </p:blipFill>
        <p:spPr bwMode="auto">
          <a:xfrm>
            <a:off x="2776803" y="5175742"/>
            <a:ext cx="500066" cy="395345"/>
          </a:xfrm>
          <a:prstGeom prst="rect">
            <a:avLst/>
          </a:prstGeom>
          <a:noFill/>
          <a:ln w="9525">
            <a:noFill/>
            <a:round/>
            <a:headEnd/>
            <a:tailEnd/>
          </a:ln>
          <a:effectLst/>
        </p:spPr>
      </p:pic>
      <p:cxnSp>
        <p:nvCxnSpPr>
          <p:cNvPr id="53" name="Straight Connector 5"/>
          <p:cNvCxnSpPr/>
          <p:nvPr/>
        </p:nvCxnSpPr>
        <p:spPr bwMode="auto">
          <a:xfrm rot="10800000">
            <a:off x="2536766" y="4941419"/>
            <a:ext cx="287675" cy="5712"/>
          </a:xfrm>
          <a:prstGeom prst="straightConnector1">
            <a:avLst/>
          </a:prstGeom>
          <a:solidFill>
            <a:srgbClr val="00B8FF"/>
          </a:solidFill>
          <a:ln w="38100" cap="flat" cmpd="sng" algn="ctr">
            <a:solidFill>
              <a:schemeClr val="accent3">
                <a:lumMod val="50000"/>
              </a:schemeClr>
            </a:solidFill>
            <a:prstDash val="solid"/>
            <a:round/>
            <a:headEnd type="triangle" w="med" len="med"/>
            <a:tailEnd type="none" w="med" len="med"/>
          </a:ln>
          <a:effectLst/>
        </p:spPr>
      </p:cxnSp>
      <p:pic>
        <p:nvPicPr>
          <p:cNvPr id="54" name="Picture 14"/>
          <p:cNvPicPr>
            <a:picLocks noChangeAspect="1" noChangeArrowheads="1"/>
          </p:cNvPicPr>
          <p:nvPr/>
        </p:nvPicPr>
        <p:blipFill>
          <a:blip r:embed="rId8" cstate="print"/>
          <a:srcRect/>
          <a:stretch>
            <a:fillRect/>
          </a:stretch>
        </p:blipFill>
        <p:spPr bwMode="auto">
          <a:xfrm>
            <a:off x="2036698" y="4727104"/>
            <a:ext cx="477050" cy="376247"/>
          </a:xfrm>
          <a:prstGeom prst="rect">
            <a:avLst/>
          </a:prstGeom>
          <a:noFill/>
          <a:ln w="9525">
            <a:noFill/>
            <a:round/>
            <a:headEnd/>
            <a:tailEnd/>
          </a:ln>
          <a:effectLst/>
        </p:spPr>
      </p:pic>
      <p:sp>
        <p:nvSpPr>
          <p:cNvPr id="55" name="Text Box 7"/>
          <p:cNvSpPr txBox="1">
            <a:spLocks noChangeArrowheads="1"/>
          </p:cNvSpPr>
          <p:nvPr/>
        </p:nvSpPr>
        <p:spPr bwMode="auto">
          <a:xfrm>
            <a:off x="6860550" y="4787606"/>
            <a:ext cx="1585945" cy="29210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smtClean="0">
                <a:solidFill>
                  <a:srgbClr val="666666"/>
                </a:solidFill>
                <a:latin typeface="Arial Narrow" pitchFamily="34" charset="0"/>
              </a:rPr>
              <a:t>NAS volume</a:t>
            </a:r>
            <a:r>
              <a:rPr lang="pl-PL" sz="1100" b="1" smtClean="0">
                <a:solidFill>
                  <a:srgbClr val="666666"/>
                </a:solidFill>
                <a:latin typeface="Arial Narrow" pitchFamily="34" charset="0"/>
              </a:rPr>
              <a:t> (lv0000)</a:t>
            </a:r>
            <a:endParaRPr lang="en-GB" sz="1100" b="1">
              <a:solidFill>
                <a:srgbClr val="666666"/>
              </a:solidFill>
              <a:latin typeface="Arial Narrow" pitchFamily="34" charset="0"/>
            </a:endParaRPr>
          </a:p>
        </p:txBody>
      </p:sp>
      <p:sp>
        <p:nvSpPr>
          <p:cNvPr id="56" name="Text Box 5"/>
          <p:cNvSpPr txBox="1">
            <a:spLocks noChangeArrowheads="1"/>
          </p:cNvSpPr>
          <p:nvPr/>
        </p:nvSpPr>
        <p:spPr bwMode="auto">
          <a:xfrm>
            <a:off x="6874859" y="5244818"/>
            <a:ext cx="1383047" cy="29210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smtClean="0">
                <a:solidFill>
                  <a:srgbClr val="666666"/>
                </a:solidFill>
                <a:latin typeface="Arial Narrow" pitchFamily="34" charset="0"/>
              </a:rPr>
              <a:t>Shares</a:t>
            </a:r>
            <a:r>
              <a:rPr lang="pl-PL" sz="1100" b="1" smtClean="0">
                <a:solidFill>
                  <a:srgbClr val="666666"/>
                </a:solidFill>
                <a:latin typeface="Arial Narrow" pitchFamily="34" charset="0"/>
              </a:rPr>
              <a:t>:  </a:t>
            </a:r>
            <a:r>
              <a:rPr lang="en-US" sz="1100" smtClean="0">
                <a:solidFill>
                  <a:schemeClr val="accent2"/>
                </a:solidFill>
                <a:latin typeface="Arial Narrow" pitchFamily="34" charset="0"/>
              </a:rPr>
              <a:t>Copy</a:t>
            </a:r>
            <a:r>
              <a:rPr lang="pl-PL" sz="1100" smtClean="0">
                <a:solidFill>
                  <a:schemeClr val="accent2"/>
                </a:solidFill>
                <a:latin typeface="Arial Narrow" pitchFamily="34" charset="0"/>
              </a:rPr>
              <a:t> of  Data</a:t>
            </a:r>
            <a:endParaRPr lang="en-GB" sz="1100" b="1">
              <a:solidFill>
                <a:srgbClr val="666666"/>
              </a:solidFill>
              <a:latin typeface="Arial Narrow" pitchFamily="34" charset="0"/>
            </a:endParaRPr>
          </a:p>
        </p:txBody>
      </p:sp>
      <p:pic>
        <p:nvPicPr>
          <p:cNvPr id="57" name="Picture 14"/>
          <p:cNvPicPr>
            <a:picLocks noChangeAspect="1" noChangeArrowheads="1"/>
          </p:cNvPicPr>
          <p:nvPr/>
        </p:nvPicPr>
        <p:blipFill>
          <a:blip r:embed="rId7" cstate="print"/>
          <a:srcRect/>
          <a:stretch>
            <a:fillRect/>
          </a:stretch>
        </p:blipFill>
        <p:spPr bwMode="auto">
          <a:xfrm>
            <a:off x="6231918" y="5173380"/>
            <a:ext cx="500066" cy="395345"/>
          </a:xfrm>
          <a:prstGeom prst="rect">
            <a:avLst/>
          </a:prstGeom>
          <a:noFill/>
          <a:ln w="9525">
            <a:noFill/>
            <a:round/>
            <a:headEnd/>
            <a:tailEnd/>
          </a:ln>
          <a:effectLst/>
        </p:spPr>
      </p:pic>
      <p:pic>
        <p:nvPicPr>
          <p:cNvPr id="58" name="Picture 14"/>
          <p:cNvPicPr>
            <a:picLocks noChangeAspect="1" noChangeArrowheads="1"/>
          </p:cNvPicPr>
          <p:nvPr/>
        </p:nvPicPr>
        <p:blipFill>
          <a:blip r:embed="rId8" cstate="print"/>
          <a:srcRect/>
          <a:stretch>
            <a:fillRect/>
          </a:stretch>
        </p:blipFill>
        <p:spPr bwMode="auto">
          <a:xfrm>
            <a:off x="6231918" y="4673314"/>
            <a:ext cx="477050" cy="376247"/>
          </a:xfrm>
          <a:prstGeom prst="rect">
            <a:avLst/>
          </a:prstGeom>
          <a:noFill/>
          <a:ln w="9525">
            <a:noFill/>
            <a:round/>
            <a:headEnd/>
            <a:tailEnd/>
          </a:ln>
          <a:effectLst/>
        </p:spPr>
      </p:pic>
      <p:sp>
        <p:nvSpPr>
          <p:cNvPr id="59" name="Text Box 7"/>
          <p:cNvSpPr txBox="1">
            <a:spLocks noChangeArrowheads="1"/>
          </p:cNvSpPr>
          <p:nvPr/>
        </p:nvSpPr>
        <p:spPr bwMode="auto">
          <a:xfrm>
            <a:off x="2691115" y="4499867"/>
            <a:ext cx="1071570" cy="29210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smtClean="0">
                <a:solidFill>
                  <a:srgbClr val="666666"/>
                </a:solidFill>
                <a:latin typeface="Arial Narrow" pitchFamily="34" charset="0"/>
              </a:rPr>
              <a:t>Snapshot</a:t>
            </a:r>
            <a:endParaRPr lang="en-US" sz="1100" b="1">
              <a:solidFill>
                <a:srgbClr val="666666"/>
              </a:solidFill>
              <a:latin typeface="Arial Narrow" pitchFamily="34" charset="0"/>
            </a:endParaRPr>
          </a:p>
        </p:txBody>
      </p:sp>
      <p:sp>
        <p:nvSpPr>
          <p:cNvPr id="60" name="Rectangle 1"/>
          <p:cNvSpPr>
            <a:spLocks noChangeArrowheads="1"/>
          </p:cNvSpPr>
          <p:nvPr/>
        </p:nvSpPr>
        <p:spPr bwMode="auto">
          <a:xfrm>
            <a:off x="3923928" y="5673446"/>
            <a:ext cx="135732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B050"/>
                </a:solidFill>
                <a:effectLst/>
                <a:latin typeface="Arial Narrow" pitchFamily="34" charset="0"/>
                <a:ea typeface="Calibri" pitchFamily="34" charset="0"/>
                <a:cs typeface="Times New Roman" pitchFamily="18" charset="0"/>
              </a:rPr>
              <a:t>Data Replication</a:t>
            </a:r>
            <a:endParaRPr kumimoji="0" lang="en-US" sz="1800" b="1" i="0" u="none" strike="noStrike" cap="none" normalizeH="0" baseline="0" smtClean="0">
              <a:ln>
                <a:noFill/>
              </a:ln>
              <a:solidFill>
                <a:srgbClr val="00B050"/>
              </a:solidFill>
              <a:effectLst/>
              <a:latin typeface="Arial Narrow" pitchFamily="34" charset="0"/>
            </a:endParaRPr>
          </a:p>
        </p:txBody>
      </p:sp>
      <p:cxnSp>
        <p:nvCxnSpPr>
          <p:cNvPr id="61" name="Straight Arrow Connector 54"/>
          <p:cNvCxnSpPr/>
          <p:nvPr/>
        </p:nvCxnSpPr>
        <p:spPr bwMode="auto">
          <a:xfrm rot="5400000" flipH="1" flipV="1">
            <a:off x="6119967" y="5909180"/>
            <a:ext cx="657242" cy="4745"/>
          </a:xfrm>
          <a:prstGeom prst="straightConnector1">
            <a:avLst/>
          </a:prstGeom>
          <a:solidFill>
            <a:srgbClr val="00B8FF"/>
          </a:solidFill>
          <a:ln w="19050" cap="flat" cmpd="sng" algn="ctr">
            <a:solidFill>
              <a:srgbClr val="00B050"/>
            </a:solidFill>
            <a:prstDash val="sysDash"/>
            <a:round/>
            <a:headEnd type="none" w="med" len="med"/>
            <a:tailEnd type="arrow"/>
          </a:ln>
          <a:effectLst/>
        </p:spPr>
      </p:cxnSp>
      <p:cxnSp>
        <p:nvCxnSpPr>
          <p:cNvPr id="62" name="Straight Arrow Connector 54"/>
          <p:cNvCxnSpPr/>
          <p:nvPr/>
        </p:nvCxnSpPr>
        <p:spPr bwMode="auto">
          <a:xfrm flipV="1">
            <a:off x="3067050" y="6237312"/>
            <a:ext cx="3377158" cy="8579"/>
          </a:xfrm>
          <a:prstGeom prst="straightConnector1">
            <a:avLst/>
          </a:prstGeom>
          <a:solidFill>
            <a:srgbClr val="00B8FF"/>
          </a:solidFill>
          <a:ln w="19050" cap="flat" cmpd="sng" algn="ctr">
            <a:solidFill>
              <a:srgbClr val="00B050"/>
            </a:solidFill>
            <a:prstDash val="sysDash"/>
            <a:round/>
            <a:headEnd type="none" w="med" len="med"/>
            <a:tailEnd type="none"/>
          </a:ln>
          <a:effectLst/>
        </p:spPr>
      </p:cxnSp>
      <p:pic>
        <p:nvPicPr>
          <p:cNvPr id="63" name="Picture 26"/>
          <p:cNvPicPr>
            <a:picLocks noChangeAspect="1" noChangeArrowheads="1"/>
          </p:cNvPicPr>
          <p:nvPr/>
        </p:nvPicPr>
        <p:blipFill>
          <a:blip r:embed="rId9" cstate="print"/>
          <a:srcRect/>
          <a:stretch>
            <a:fillRect/>
          </a:stretch>
        </p:blipFill>
        <p:spPr bwMode="auto">
          <a:xfrm>
            <a:off x="4013296" y="5935169"/>
            <a:ext cx="936674" cy="581498"/>
          </a:xfrm>
          <a:prstGeom prst="rect">
            <a:avLst/>
          </a:prstGeom>
          <a:noFill/>
          <a:ln w="9525">
            <a:noFill/>
            <a:round/>
            <a:headEnd/>
            <a:tailEnd/>
          </a:ln>
          <a:effectLst/>
        </p:spPr>
      </p:pic>
      <p:cxnSp>
        <p:nvCxnSpPr>
          <p:cNvPr id="64" name="Straight Arrow Connector 54"/>
          <p:cNvCxnSpPr/>
          <p:nvPr/>
        </p:nvCxnSpPr>
        <p:spPr bwMode="auto">
          <a:xfrm rot="16200000" flipV="1">
            <a:off x="2690815" y="5860130"/>
            <a:ext cx="766748" cy="4773"/>
          </a:xfrm>
          <a:prstGeom prst="straightConnector1">
            <a:avLst/>
          </a:prstGeom>
          <a:solidFill>
            <a:srgbClr val="00B8FF"/>
          </a:solidFill>
          <a:ln w="19050" cap="flat" cmpd="sng" algn="ctr">
            <a:solidFill>
              <a:srgbClr val="00B050"/>
            </a:solidFill>
            <a:prstDash val="sysDash"/>
            <a:round/>
            <a:headEnd type="none" w="med" len="med"/>
            <a:tailEnd type="none"/>
          </a:ln>
          <a:effectLst/>
        </p:spPr>
      </p:cxnSp>
      <p:pic>
        <p:nvPicPr>
          <p:cNvPr id="66" name="Picture 11"/>
          <p:cNvPicPr>
            <a:picLocks noChangeAspect="1" noChangeArrowheads="1"/>
          </p:cNvPicPr>
          <p:nvPr/>
        </p:nvPicPr>
        <p:blipFill>
          <a:blip r:embed="rId4" cstate="print"/>
          <a:srcRect/>
          <a:stretch>
            <a:fillRect/>
          </a:stretch>
        </p:blipFill>
        <p:spPr bwMode="auto">
          <a:xfrm>
            <a:off x="5318975" y="2712601"/>
            <a:ext cx="1143000" cy="941388"/>
          </a:xfrm>
          <a:prstGeom prst="rect">
            <a:avLst/>
          </a:prstGeom>
          <a:noFill/>
          <a:ln w="9525">
            <a:noFill/>
            <a:round/>
            <a:headEnd/>
            <a:tailEnd/>
          </a:ln>
        </p:spPr>
      </p:pic>
      <p:sp>
        <p:nvSpPr>
          <p:cNvPr id="65" name="TextBox 1"/>
          <p:cNvSpPr txBox="1">
            <a:spLocks noChangeArrowheads="1"/>
          </p:cNvSpPr>
          <p:nvPr/>
        </p:nvSpPr>
        <p:spPr bwMode="auto">
          <a:xfrm>
            <a:off x="611560" y="178187"/>
            <a:ext cx="822166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en-US" b="1" dirty="0" smtClean="0">
                <a:solidFill>
                  <a:srgbClr val="C00000"/>
                </a:solidFill>
                <a:latin typeface="Arial Narrow" pitchFamily="34" charset="0"/>
              </a:rPr>
              <a:t>Asynchronous </a:t>
            </a:r>
            <a:r>
              <a:rPr lang="de-DE" b="1" dirty="0" smtClean="0">
                <a:solidFill>
                  <a:srgbClr val="C00000"/>
                </a:solidFill>
                <a:latin typeface="Arial Narrow" pitchFamily="34" charset="0"/>
              </a:rPr>
              <a:t>Data Replication </a:t>
            </a:r>
            <a:r>
              <a:rPr lang="en-US" b="1" dirty="0" smtClean="0">
                <a:solidFill>
                  <a:srgbClr val="C00000"/>
                </a:solidFill>
                <a:latin typeface="Arial Narrow" pitchFamily="34" charset="0"/>
              </a:rPr>
              <a:t>over</a:t>
            </a:r>
            <a:r>
              <a:rPr lang="de-DE" b="1" dirty="0" smtClean="0">
                <a:solidFill>
                  <a:srgbClr val="C00000"/>
                </a:solidFill>
                <a:latin typeface="Arial Narrow" pitchFamily="34" charset="0"/>
              </a:rPr>
              <a:t> </a:t>
            </a:r>
            <a:r>
              <a:rPr lang="pl-PL" b="1" dirty="0" smtClean="0">
                <a:solidFill>
                  <a:srgbClr val="C00000"/>
                </a:solidFill>
                <a:latin typeface="Arial Narrow" pitchFamily="34" charset="0"/>
              </a:rPr>
              <a:t>a </a:t>
            </a:r>
            <a:r>
              <a:rPr lang="de-DE" b="1" dirty="0" smtClean="0">
                <a:solidFill>
                  <a:srgbClr val="C00000"/>
                </a:solidFill>
                <a:latin typeface="Arial Narrow" pitchFamily="34" charset="0"/>
              </a:rPr>
              <a:t>LAN</a:t>
            </a:r>
            <a:endParaRPr lang="en-US" b="1" kern="0" dirty="0">
              <a:solidFill>
                <a:srgbClr val="C00000"/>
              </a:solidFill>
              <a:latin typeface="Arial Narrow" pitchFamily="34" charset="0"/>
            </a:endParaRPr>
          </a:p>
        </p:txBody>
      </p:sp>
      <p:sp>
        <p:nvSpPr>
          <p:cNvPr id="69" name="Rectangle 68"/>
          <p:cNvSpPr/>
          <p:nvPr/>
        </p:nvSpPr>
        <p:spPr>
          <a:xfrm>
            <a:off x="539552" y="908720"/>
            <a:ext cx="7993261" cy="1538883"/>
          </a:xfrm>
          <a:prstGeom prst="rect">
            <a:avLst/>
          </a:prstGeom>
        </p:spPr>
        <p:txBody>
          <a:bodyPr wrap="square">
            <a:spAutoFit/>
          </a:bodyPr>
          <a:lstStyle/>
          <a:p>
            <a:pPr marL="228600" indent="-228600">
              <a:spcAft>
                <a:spcPts val="600"/>
              </a:spcAft>
              <a:buClr>
                <a:srgbClr val="C00000"/>
              </a:buClr>
              <a:defRPr/>
            </a:pPr>
            <a:r>
              <a:rPr lang="de-DE" sz="2800" b="1" cap="small" dirty="0" smtClean="0">
                <a:solidFill>
                  <a:schemeClr val="tx1">
                    <a:lumMod val="65000"/>
                    <a:lumOff val="35000"/>
                  </a:schemeClr>
                </a:solidFill>
                <a:latin typeface="Arial Narrow" pitchFamily="34" charset="0"/>
                <a:ea typeface="+mn-ea"/>
                <a:cs typeface="+mn-cs"/>
              </a:rPr>
              <a:t>Configure hardware</a:t>
            </a:r>
          </a:p>
          <a:p>
            <a:pPr marL="228600" lvl="1" indent="-228600" defTabSz="449263">
              <a:spcBef>
                <a:spcPts val="0"/>
              </a:spcBef>
              <a:spcAft>
                <a:spcPts val="600"/>
              </a:spcAft>
              <a:buClr>
                <a:srgbClr val="C00000"/>
              </a:buClr>
              <a:buSzPct val="100000"/>
              <a:defRPr/>
            </a:pPr>
            <a:r>
              <a:rPr lang="de-DE" sz="1400" b="1" kern="0" dirty="0" smtClean="0">
                <a:solidFill>
                  <a:srgbClr val="000000"/>
                </a:solidFill>
                <a:latin typeface="Arial Narrow" pitchFamily="34" charset="0"/>
              </a:rPr>
              <a:t>Hardware Requirements</a:t>
            </a:r>
          </a:p>
          <a:p>
            <a:r>
              <a:rPr lang="en-US" sz="1400" dirty="0" smtClean="0">
                <a:latin typeface="Arial Narrow" pitchFamily="34" charset="0"/>
              </a:rPr>
              <a:t>To run the data replication o</a:t>
            </a:r>
            <a:r>
              <a:rPr lang="pl-PL" sz="1400" dirty="0" smtClean="0">
                <a:latin typeface="Arial Narrow" pitchFamily="34" charset="0"/>
              </a:rPr>
              <a:t>n</a:t>
            </a:r>
            <a:r>
              <a:rPr lang="en-US" sz="1400" dirty="0" smtClean="0">
                <a:latin typeface="Arial Narrow" pitchFamily="34" charset="0"/>
              </a:rPr>
              <a:t> Open-E DSS</a:t>
            </a:r>
            <a:r>
              <a:rPr lang="pl-PL" sz="1400" dirty="0" smtClean="0">
                <a:latin typeface="Arial Narrow" pitchFamily="34" charset="0"/>
              </a:rPr>
              <a:t> V7 </a:t>
            </a:r>
            <a:r>
              <a:rPr lang="en-US" sz="1400" dirty="0" smtClean="0">
                <a:latin typeface="Arial Narrow" pitchFamily="34" charset="0"/>
              </a:rPr>
              <a:t>over</a:t>
            </a:r>
            <a:r>
              <a:rPr lang="pl-PL" sz="1400" dirty="0" smtClean="0">
                <a:latin typeface="Arial Narrow" pitchFamily="34" charset="0"/>
              </a:rPr>
              <a:t> LAN</a:t>
            </a:r>
            <a:r>
              <a:rPr lang="en-US" sz="1400" dirty="0" smtClean="0">
                <a:latin typeface="Arial Narrow" pitchFamily="34" charset="0"/>
              </a:rPr>
              <a:t>, a minimum of two systems are required. Logical volumes working </a:t>
            </a:r>
            <a:r>
              <a:rPr lang="pl-PL" sz="1400" dirty="0" smtClean="0">
                <a:latin typeface="Arial Narrow" pitchFamily="34" charset="0"/>
              </a:rPr>
              <a:t>on </a:t>
            </a:r>
            <a:r>
              <a:rPr lang="en-US" sz="1400" dirty="0" smtClean="0">
                <a:latin typeface="Arial Narrow" pitchFamily="34" charset="0"/>
              </a:rPr>
              <a:t>source</a:t>
            </a:r>
            <a:r>
              <a:rPr lang="pl-PL" sz="1400" dirty="0" smtClean="0">
                <a:latin typeface="Arial Narrow" pitchFamily="34" charset="0"/>
              </a:rPr>
              <a:t> n</a:t>
            </a:r>
            <a:r>
              <a:rPr lang="en-US" sz="1400" dirty="0" smtClean="0">
                <a:latin typeface="Arial Narrow" pitchFamily="34" charset="0"/>
              </a:rPr>
              <a:t>ode must have snapshots created and enabled. Both servers are working in the </a:t>
            </a:r>
            <a:r>
              <a:rPr lang="pl-PL" sz="1400" dirty="0" smtClean="0">
                <a:latin typeface="Arial Narrow" pitchFamily="34" charset="0"/>
              </a:rPr>
              <a:t>L</a:t>
            </a:r>
            <a:r>
              <a:rPr lang="en-US" sz="1400" dirty="0" err="1" smtClean="0">
                <a:latin typeface="Arial Narrow" pitchFamily="34" charset="0"/>
              </a:rPr>
              <a:t>ocal</a:t>
            </a:r>
            <a:r>
              <a:rPr lang="en-US" sz="1400" dirty="0" smtClean="0">
                <a:latin typeface="Arial Narrow" pitchFamily="34" charset="0"/>
              </a:rPr>
              <a:t>  </a:t>
            </a:r>
            <a:r>
              <a:rPr lang="pl-PL" sz="1400" dirty="0" smtClean="0">
                <a:latin typeface="Arial Narrow" pitchFamily="34" charset="0"/>
              </a:rPr>
              <a:t>A</a:t>
            </a:r>
            <a:r>
              <a:rPr lang="en-US" sz="1400" dirty="0" err="1" smtClean="0">
                <a:latin typeface="Arial Narrow" pitchFamily="34" charset="0"/>
              </a:rPr>
              <a:t>rea</a:t>
            </a:r>
            <a:r>
              <a:rPr lang="en-US" sz="1400" dirty="0" smtClean="0">
                <a:latin typeface="Arial Narrow" pitchFamily="34" charset="0"/>
              </a:rPr>
              <a:t> </a:t>
            </a:r>
            <a:r>
              <a:rPr lang="pl-PL" sz="1400" dirty="0" smtClean="0">
                <a:latin typeface="Arial Narrow" pitchFamily="34" charset="0"/>
              </a:rPr>
              <a:t>N</a:t>
            </a:r>
            <a:r>
              <a:rPr lang="en-US" sz="1400" dirty="0" err="1" smtClean="0">
                <a:latin typeface="Arial Narrow" pitchFamily="34" charset="0"/>
              </a:rPr>
              <a:t>etwork</a:t>
            </a:r>
            <a:r>
              <a:rPr lang="pl-PL" sz="1400" dirty="0" smtClean="0">
                <a:latin typeface="Arial Narrow" pitchFamily="34" charset="0"/>
              </a:rPr>
              <a:t>. </a:t>
            </a:r>
            <a:r>
              <a:rPr lang="en-US" sz="1400" dirty="0" smtClean="0">
                <a:latin typeface="Arial Narrow" pitchFamily="34" charset="0"/>
              </a:rPr>
              <a:t>An example configuration is shown below</a:t>
            </a:r>
            <a:r>
              <a:rPr lang="pl-PL" sz="1400" dirty="0" smtClean="0">
                <a:latin typeface="Arial Narrow" pitchFamily="34" charset="0"/>
              </a:rPr>
              <a:t>:</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7"/>
          <p:cNvPicPr>
            <a:picLocks noChangeAspect="1" noChangeArrowheads="1"/>
          </p:cNvPicPr>
          <p:nvPr/>
        </p:nvPicPr>
        <p:blipFill>
          <a:blip r:embed="rId2" cstate="print"/>
          <a:srcRect/>
          <a:stretch>
            <a:fillRect/>
          </a:stretch>
        </p:blipFill>
        <p:spPr bwMode="auto">
          <a:xfrm>
            <a:off x="6339836" y="1746980"/>
            <a:ext cx="1158240" cy="624054"/>
          </a:xfrm>
          <a:prstGeom prst="rect">
            <a:avLst/>
          </a:prstGeom>
          <a:noFill/>
          <a:ln w="9525">
            <a:noFill/>
            <a:round/>
            <a:headEnd/>
            <a:tailEnd/>
          </a:ln>
          <a:effectLst/>
        </p:spPr>
      </p:pic>
      <p:pic>
        <p:nvPicPr>
          <p:cNvPr id="6" name="Picture 27"/>
          <p:cNvPicPr>
            <a:picLocks noChangeAspect="1" noChangeArrowheads="1"/>
          </p:cNvPicPr>
          <p:nvPr/>
        </p:nvPicPr>
        <p:blipFill>
          <a:blip r:embed="rId2" cstate="print"/>
          <a:srcRect/>
          <a:stretch>
            <a:fillRect/>
          </a:stretch>
        </p:blipFill>
        <p:spPr bwMode="auto">
          <a:xfrm>
            <a:off x="1089364" y="3544904"/>
            <a:ext cx="1158240" cy="624054"/>
          </a:xfrm>
          <a:prstGeom prst="rect">
            <a:avLst/>
          </a:prstGeom>
          <a:noFill/>
          <a:ln w="9525">
            <a:noFill/>
            <a:round/>
            <a:headEnd/>
            <a:tailEnd/>
          </a:ln>
          <a:effectLst/>
        </p:spPr>
      </p:pic>
      <p:sp>
        <p:nvSpPr>
          <p:cNvPr id="52" name="Rectangle 1"/>
          <p:cNvSpPr>
            <a:spLocks noChangeArrowheads="1"/>
          </p:cNvSpPr>
          <p:nvPr/>
        </p:nvSpPr>
        <p:spPr bwMode="auto">
          <a:xfrm>
            <a:off x="4185708" y="1771761"/>
            <a:ext cx="135732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B050"/>
                </a:solidFill>
                <a:effectLst/>
                <a:latin typeface="Arial Narrow" pitchFamily="34" charset="0"/>
                <a:ea typeface="Calibri" pitchFamily="34" charset="0"/>
                <a:cs typeface="Times New Roman" pitchFamily="18" charset="0"/>
              </a:rPr>
              <a:t>Data Replication</a:t>
            </a:r>
            <a:endParaRPr kumimoji="0" lang="en-US" sz="1800" b="1" i="0" u="none" strike="noStrike" cap="none" normalizeH="0" baseline="0" smtClean="0">
              <a:ln>
                <a:noFill/>
              </a:ln>
              <a:solidFill>
                <a:srgbClr val="00B050"/>
              </a:solidFill>
              <a:effectLst/>
              <a:latin typeface="Arial Narrow" pitchFamily="34" charset="0"/>
            </a:endParaRPr>
          </a:p>
        </p:txBody>
      </p:sp>
      <p:cxnSp>
        <p:nvCxnSpPr>
          <p:cNvPr id="53" name="Straight Arrow Connector 54"/>
          <p:cNvCxnSpPr/>
          <p:nvPr/>
        </p:nvCxnSpPr>
        <p:spPr bwMode="auto">
          <a:xfrm flipV="1">
            <a:off x="2771800" y="3575642"/>
            <a:ext cx="3163546" cy="173"/>
          </a:xfrm>
          <a:prstGeom prst="straightConnector1">
            <a:avLst/>
          </a:prstGeom>
          <a:solidFill>
            <a:srgbClr val="00B8FF"/>
          </a:solidFill>
          <a:ln w="19050" cap="flat" cmpd="sng" algn="ctr">
            <a:solidFill>
              <a:srgbClr val="00B050"/>
            </a:solidFill>
            <a:prstDash val="sysDash"/>
            <a:round/>
            <a:headEnd type="none" w="med" len="med"/>
            <a:tailEnd type="arrow"/>
          </a:ln>
          <a:effectLst/>
        </p:spPr>
      </p:cxnSp>
      <p:pic>
        <p:nvPicPr>
          <p:cNvPr id="22" name="Picture 26"/>
          <p:cNvPicPr>
            <a:picLocks noChangeAspect="1" noChangeArrowheads="1"/>
          </p:cNvPicPr>
          <p:nvPr/>
        </p:nvPicPr>
        <p:blipFill>
          <a:blip r:embed="rId3" cstate="print"/>
          <a:srcRect/>
          <a:stretch>
            <a:fillRect/>
          </a:stretch>
        </p:blipFill>
        <p:spPr bwMode="auto">
          <a:xfrm>
            <a:off x="3995936" y="3215602"/>
            <a:ext cx="936674" cy="581498"/>
          </a:xfrm>
          <a:prstGeom prst="rect">
            <a:avLst/>
          </a:prstGeom>
          <a:noFill/>
          <a:ln w="9525">
            <a:noFill/>
            <a:round/>
            <a:headEnd/>
            <a:tailEnd/>
          </a:ln>
          <a:effectLst/>
        </p:spPr>
      </p:pic>
      <p:pic>
        <p:nvPicPr>
          <p:cNvPr id="41" name="Picture 11"/>
          <p:cNvPicPr>
            <a:picLocks noChangeAspect="1" noChangeArrowheads="1"/>
          </p:cNvPicPr>
          <p:nvPr/>
        </p:nvPicPr>
        <p:blipFill>
          <a:blip r:embed="rId4" cstate="print"/>
          <a:srcRect/>
          <a:stretch>
            <a:fillRect/>
          </a:stretch>
        </p:blipFill>
        <p:spPr bwMode="auto">
          <a:xfrm>
            <a:off x="5921608" y="1340768"/>
            <a:ext cx="1143000" cy="941388"/>
          </a:xfrm>
          <a:prstGeom prst="rect">
            <a:avLst/>
          </a:prstGeom>
          <a:noFill/>
          <a:ln w="9525">
            <a:noFill/>
            <a:round/>
            <a:headEnd/>
            <a:tailEnd/>
          </a:ln>
        </p:spPr>
      </p:pic>
      <p:pic>
        <p:nvPicPr>
          <p:cNvPr id="36" name="Picture 27"/>
          <p:cNvPicPr>
            <a:picLocks noChangeAspect="1" noChangeArrowheads="1"/>
          </p:cNvPicPr>
          <p:nvPr/>
        </p:nvPicPr>
        <p:blipFill>
          <a:blip r:embed="rId2" cstate="print"/>
          <a:srcRect/>
          <a:stretch>
            <a:fillRect/>
          </a:stretch>
        </p:blipFill>
        <p:spPr bwMode="auto">
          <a:xfrm>
            <a:off x="6320649" y="3549806"/>
            <a:ext cx="1158240" cy="624054"/>
          </a:xfrm>
          <a:prstGeom prst="rect">
            <a:avLst/>
          </a:prstGeom>
          <a:noFill/>
          <a:ln w="9525">
            <a:noFill/>
            <a:round/>
            <a:headEnd/>
            <a:tailEnd/>
          </a:ln>
          <a:effectLst/>
        </p:spPr>
      </p:pic>
      <p:pic>
        <p:nvPicPr>
          <p:cNvPr id="38" name="Picture 11"/>
          <p:cNvPicPr>
            <a:picLocks noChangeAspect="1" noChangeArrowheads="1"/>
          </p:cNvPicPr>
          <p:nvPr/>
        </p:nvPicPr>
        <p:blipFill>
          <a:blip r:embed="rId4" cstate="print"/>
          <a:srcRect/>
          <a:stretch>
            <a:fillRect/>
          </a:stretch>
        </p:blipFill>
        <p:spPr bwMode="auto">
          <a:xfrm>
            <a:off x="5902421" y="3143594"/>
            <a:ext cx="1143000" cy="941388"/>
          </a:xfrm>
          <a:prstGeom prst="rect">
            <a:avLst/>
          </a:prstGeom>
          <a:noFill/>
          <a:ln w="9525">
            <a:noFill/>
            <a:round/>
            <a:headEnd/>
            <a:tailEnd/>
          </a:ln>
        </p:spPr>
      </p:pic>
      <p:pic>
        <p:nvPicPr>
          <p:cNvPr id="39" name="Picture 27"/>
          <p:cNvPicPr>
            <a:picLocks noChangeAspect="1" noChangeArrowheads="1"/>
          </p:cNvPicPr>
          <p:nvPr/>
        </p:nvPicPr>
        <p:blipFill>
          <a:blip r:embed="rId2" cstate="print"/>
          <a:srcRect/>
          <a:stretch>
            <a:fillRect/>
          </a:stretch>
        </p:blipFill>
        <p:spPr bwMode="auto">
          <a:xfrm>
            <a:off x="6321567" y="5689396"/>
            <a:ext cx="1158240" cy="624054"/>
          </a:xfrm>
          <a:prstGeom prst="rect">
            <a:avLst/>
          </a:prstGeom>
          <a:noFill/>
          <a:ln w="9525">
            <a:noFill/>
            <a:round/>
            <a:headEnd/>
            <a:tailEnd/>
          </a:ln>
          <a:effectLst/>
        </p:spPr>
      </p:pic>
      <p:pic>
        <p:nvPicPr>
          <p:cNvPr id="42" name="Picture 11"/>
          <p:cNvPicPr>
            <a:picLocks noChangeAspect="1" noChangeArrowheads="1"/>
          </p:cNvPicPr>
          <p:nvPr/>
        </p:nvPicPr>
        <p:blipFill>
          <a:blip r:embed="rId4" cstate="print"/>
          <a:srcRect/>
          <a:stretch>
            <a:fillRect/>
          </a:stretch>
        </p:blipFill>
        <p:spPr bwMode="auto">
          <a:xfrm>
            <a:off x="5903339" y="5283184"/>
            <a:ext cx="1143000" cy="941388"/>
          </a:xfrm>
          <a:prstGeom prst="rect">
            <a:avLst/>
          </a:prstGeom>
          <a:noFill/>
          <a:ln w="9525">
            <a:noFill/>
            <a:round/>
            <a:headEnd/>
            <a:tailEnd/>
          </a:ln>
        </p:spPr>
      </p:pic>
      <p:cxnSp>
        <p:nvCxnSpPr>
          <p:cNvPr id="46" name="Straight Arrow Connector 54"/>
          <p:cNvCxnSpPr>
            <a:endCxn id="41" idx="1"/>
          </p:cNvCxnSpPr>
          <p:nvPr/>
        </p:nvCxnSpPr>
        <p:spPr bwMode="auto">
          <a:xfrm flipV="1">
            <a:off x="2777706" y="1811462"/>
            <a:ext cx="3143902" cy="1744885"/>
          </a:xfrm>
          <a:prstGeom prst="straightConnector1">
            <a:avLst/>
          </a:prstGeom>
          <a:solidFill>
            <a:srgbClr val="00B8FF"/>
          </a:solidFill>
          <a:ln w="19050" cap="flat" cmpd="sng" algn="ctr">
            <a:solidFill>
              <a:srgbClr val="00B050"/>
            </a:solidFill>
            <a:prstDash val="sysDash"/>
            <a:round/>
            <a:headEnd type="none" w="med" len="med"/>
            <a:tailEnd type="arrow"/>
          </a:ln>
          <a:effectLst/>
        </p:spPr>
      </p:cxnSp>
      <p:cxnSp>
        <p:nvCxnSpPr>
          <p:cNvPr id="49" name="Straight Arrow Connector 54"/>
          <p:cNvCxnSpPr/>
          <p:nvPr/>
        </p:nvCxnSpPr>
        <p:spPr bwMode="auto">
          <a:xfrm>
            <a:off x="2771800" y="3575642"/>
            <a:ext cx="3120042" cy="2094155"/>
          </a:xfrm>
          <a:prstGeom prst="straightConnector1">
            <a:avLst/>
          </a:prstGeom>
          <a:solidFill>
            <a:srgbClr val="00B8FF"/>
          </a:solidFill>
          <a:ln w="19050" cap="flat" cmpd="sng" algn="ctr">
            <a:solidFill>
              <a:srgbClr val="00B050"/>
            </a:solidFill>
            <a:prstDash val="sysDash"/>
            <a:round/>
            <a:headEnd type="none" w="med" len="med"/>
            <a:tailEnd type="arrow"/>
          </a:ln>
          <a:effectLst/>
        </p:spPr>
      </p:cxnSp>
      <p:pic>
        <p:nvPicPr>
          <p:cNvPr id="56" name="Picture 26"/>
          <p:cNvPicPr>
            <a:picLocks noChangeAspect="1" noChangeArrowheads="1"/>
          </p:cNvPicPr>
          <p:nvPr/>
        </p:nvPicPr>
        <p:blipFill>
          <a:blip r:embed="rId3" cstate="print"/>
          <a:srcRect/>
          <a:stretch>
            <a:fillRect/>
          </a:stretch>
        </p:blipFill>
        <p:spPr bwMode="auto">
          <a:xfrm>
            <a:off x="4283968" y="4493746"/>
            <a:ext cx="936674" cy="581498"/>
          </a:xfrm>
          <a:prstGeom prst="rect">
            <a:avLst/>
          </a:prstGeom>
          <a:noFill/>
          <a:ln w="9525">
            <a:noFill/>
            <a:round/>
            <a:headEnd/>
            <a:tailEnd/>
          </a:ln>
          <a:effectLst/>
        </p:spPr>
      </p:pic>
      <p:pic>
        <p:nvPicPr>
          <p:cNvPr id="57" name="Picture 26"/>
          <p:cNvPicPr>
            <a:picLocks noChangeAspect="1" noChangeArrowheads="1"/>
          </p:cNvPicPr>
          <p:nvPr/>
        </p:nvPicPr>
        <p:blipFill>
          <a:blip r:embed="rId3" cstate="print"/>
          <a:srcRect/>
          <a:stretch>
            <a:fillRect/>
          </a:stretch>
        </p:blipFill>
        <p:spPr bwMode="auto">
          <a:xfrm>
            <a:off x="4283968" y="2117482"/>
            <a:ext cx="936674" cy="581498"/>
          </a:xfrm>
          <a:prstGeom prst="rect">
            <a:avLst/>
          </a:prstGeom>
          <a:noFill/>
          <a:ln w="9525">
            <a:noFill/>
            <a:round/>
            <a:headEnd/>
            <a:tailEnd/>
          </a:ln>
          <a:effectLst/>
        </p:spPr>
      </p:pic>
      <p:pic>
        <p:nvPicPr>
          <p:cNvPr id="7" name="Picture 11"/>
          <p:cNvPicPr>
            <a:picLocks noChangeAspect="1" noChangeArrowheads="1"/>
          </p:cNvPicPr>
          <p:nvPr/>
        </p:nvPicPr>
        <p:blipFill>
          <a:blip r:embed="rId4" cstate="print"/>
          <a:srcRect/>
          <a:stretch>
            <a:fillRect/>
          </a:stretch>
        </p:blipFill>
        <p:spPr bwMode="auto">
          <a:xfrm>
            <a:off x="1718967" y="3050223"/>
            <a:ext cx="1143000" cy="941388"/>
          </a:xfrm>
          <a:prstGeom prst="rect">
            <a:avLst/>
          </a:prstGeom>
          <a:noFill/>
          <a:ln w="9525">
            <a:noFill/>
            <a:round/>
            <a:headEnd/>
            <a:tailEnd/>
          </a:ln>
        </p:spPr>
      </p:pic>
      <p:sp>
        <p:nvSpPr>
          <p:cNvPr id="60" name="Text Box 7"/>
          <p:cNvSpPr txBox="1">
            <a:spLocks noChangeArrowheads="1"/>
          </p:cNvSpPr>
          <p:nvPr/>
        </p:nvSpPr>
        <p:spPr bwMode="auto">
          <a:xfrm>
            <a:off x="6300192" y="4453242"/>
            <a:ext cx="1011112" cy="6480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smtClean="0">
                <a:solidFill>
                  <a:srgbClr val="666666"/>
                </a:solidFill>
                <a:latin typeface="Arial Narrow" pitchFamily="34" charset="0"/>
              </a:rPr>
              <a:t>…</a:t>
            </a:r>
            <a:endParaRPr lang="en-GB" sz="2800" b="1">
              <a:solidFill>
                <a:srgbClr val="666666"/>
              </a:solidFill>
              <a:latin typeface="Arial Narrow" pitchFamily="34" charset="0"/>
            </a:endParaRPr>
          </a:p>
        </p:txBody>
      </p:sp>
      <p:sp>
        <p:nvSpPr>
          <p:cNvPr id="20" name="Rectangle 19"/>
          <p:cNvSpPr/>
          <p:nvPr/>
        </p:nvSpPr>
        <p:spPr>
          <a:xfrm>
            <a:off x="539552" y="908720"/>
            <a:ext cx="7993261" cy="1031051"/>
          </a:xfrm>
          <a:prstGeom prst="rect">
            <a:avLst/>
          </a:prstGeom>
        </p:spPr>
        <p:txBody>
          <a:bodyPr wrap="square">
            <a:spAutoFit/>
          </a:bodyPr>
          <a:lstStyle/>
          <a:p>
            <a:pPr marL="228600" indent="-228600">
              <a:spcAft>
                <a:spcPts val="600"/>
              </a:spcAft>
              <a:buClr>
                <a:srgbClr val="C00000"/>
              </a:buClr>
              <a:defRPr/>
            </a:pPr>
            <a:r>
              <a:rPr lang="en-US" sz="2800" b="1" cap="small" dirty="0" smtClean="0">
                <a:solidFill>
                  <a:schemeClr val="tx1">
                    <a:lumMod val="65000"/>
                    <a:lumOff val="35000"/>
                  </a:schemeClr>
                </a:solidFill>
                <a:latin typeface="Arial Narrow" pitchFamily="34" charset="0"/>
                <a:ea typeface="+mn-ea"/>
                <a:cs typeface="+mn-cs"/>
              </a:rPr>
              <a:t>Data Replication</a:t>
            </a:r>
            <a:r>
              <a:rPr lang="pl-PL" sz="2800" b="1" cap="small" dirty="0" smtClean="0">
                <a:solidFill>
                  <a:schemeClr val="tx1">
                    <a:lumMod val="65000"/>
                    <a:lumOff val="35000"/>
                  </a:schemeClr>
                </a:solidFill>
                <a:latin typeface="Arial Narrow" pitchFamily="34" charset="0"/>
                <a:ea typeface="+mn-ea"/>
                <a:cs typeface="+mn-cs"/>
              </a:rPr>
              <a:t>: </a:t>
            </a:r>
            <a:r>
              <a:rPr lang="en-US" sz="2800" b="1" cap="small" dirty="0" smtClean="0">
                <a:solidFill>
                  <a:schemeClr val="tx1">
                    <a:lumMod val="65000"/>
                    <a:lumOff val="35000"/>
                  </a:schemeClr>
                </a:solidFill>
                <a:latin typeface="Arial Narrow" pitchFamily="34" charset="0"/>
                <a:ea typeface="+mn-ea"/>
                <a:cs typeface="+mn-cs"/>
              </a:rPr>
              <a:t>one-to-many</a:t>
            </a:r>
          </a:p>
          <a:p>
            <a:pPr marL="228600" indent="-228600">
              <a:spcAft>
                <a:spcPts val="600"/>
              </a:spcAft>
              <a:buClr>
                <a:srgbClr val="C00000"/>
              </a:buClr>
              <a:defRPr/>
            </a:pPr>
            <a:endParaRPr lang="de-DE" sz="2800" b="1" cap="small" dirty="0" smtClean="0">
              <a:solidFill>
                <a:schemeClr val="tx1">
                  <a:lumMod val="65000"/>
                  <a:lumOff val="35000"/>
                </a:schemeClr>
              </a:solidFill>
              <a:latin typeface="Arial Narrow" pitchFamily="34" charset="0"/>
              <a:ea typeface="+mn-ea"/>
              <a:cs typeface="+mn-cs"/>
            </a:endParaRPr>
          </a:p>
        </p:txBody>
      </p:sp>
      <p:sp>
        <p:nvSpPr>
          <p:cNvPr id="23" name="TextBox 1"/>
          <p:cNvSpPr txBox="1">
            <a:spLocks noChangeArrowheads="1"/>
          </p:cNvSpPr>
          <p:nvPr/>
        </p:nvSpPr>
        <p:spPr bwMode="auto">
          <a:xfrm>
            <a:off x="611560" y="178187"/>
            <a:ext cx="822166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en-US" b="1" dirty="0" smtClean="0">
                <a:solidFill>
                  <a:srgbClr val="C00000"/>
                </a:solidFill>
                <a:latin typeface="Arial Narrow" pitchFamily="34" charset="0"/>
              </a:rPr>
              <a:t>Asynchronous </a:t>
            </a:r>
            <a:r>
              <a:rPr lang="de-DE" b="1" dirty="0" smtClean="0">
                <a:solidFill>
                  <a:srgbClr val="C00000"/>
                </a:solidFill>
                <a:latin typeface="Arial Narrow" pitchFamily="34" charset="0"/>
              </a:rPr>
              <a:t>Data Replication </a:t>
            </a:r>
            <a:r>
              <a:rPr lang="en-US" b="1" dirty="0" smtClean="0">
                <a:solidFill>
                  <a:srgbClr val="C00000"/>
                </a:solidFill>
                <a:latin typeface="Arial Narrow" pitchFamily="34" charset="0"/>
              </a:rPr>
              <a:t>over</a:t>
            </a:r>
            <a:r>
              <a:rPr lang="de-DE" b="1" dirty="0" smtClean="0">
                <a:solidFill>
                  <a:srgbClr val="C00000"/>
                </a:solidFill>
                <a:latin typeface="Arial Narrow" pitchFamily="34" charset="0"/>
              </a:rPr>
              <a:t> </a:t>
            </a:r>
            <a:r>
              <a:rPr lang="pl-PL" b="1" dirty="0" smtClean="0">
                <a:solidFill>
                  <a:srgbClr val="C00000"/>
                </a:solidFill>
                <a:latin typeface="Arial Narrow" pitchFamily="34" charset="0"/>
              </a:rPr>
              <a:t>a </a:t>
            </a:r>
            <a:r>
              <a:rPr lang="de-DE" b="1" dirty="0" smtClean="0">
                <a:solidFill>
                  <a:srgbClr val="C00000"/>
                </a:solidFill>
                <a:latin typeface="Arial Narrow" pitchFamily="34" charset="0"/>
              </a:rPr>
              <a:t>LAN / WAN</a:t>
            </a:r>
            <a:endParaRPr lang="en-US" b="1" kern="0" dirty="0">
              <a:solidFill>
                <a:srgbClr val="C00000"/>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rostokąt 37"/>
          <p:cNvSpPr>
            <a:spLocks noChangeArrowheads="1"/>
          </p:cNvSpPr>
          <p:nvPr/>
        </p:nvSpPr>
        <p:spPr bwMode="auto">
          <a:xfrm>
            <a:off x="6314536" y="2942700"/>
            <a:ext cx="2035834" cy="2713288"/>
          </a:xfrm>
          <a:prstGeom prst="rect">
            <a:avLst/>
          </a:prstGeom>
          <a:noFill/>
          <a:ln w="9525" algn="ctr">
            <a:solidFill>
              <a:schemeClr val="tx1"/>
            </a:solidFill>
            <a:prstDash val="sysDot"/>
            <a:round/>
            <a:headEnd/>
            <a:tailEnd/>
          </a:ln>
        </p:spPr>
        <p:txBody>
          <a:bodyPr/>
          <a:lstStyle/>
          <a:p>
            <a:pPr defTabSz="449263">
              <a:buClr>
                <a:srgbClr val="000000"/>
              </a:buClr>
              <a:buSzPct val="100000"/>
              <a:buFont typeface="Arial" pitchFamily="34" charset="0"/>
              <a:buNone/>
            </a:pPr>
            <a:endParaRPr lang="en-US" sz="1800">
              <a:solidFill>
                <a:schemeClr val="bg1"/>
              </a:solidFill>
              <a:cs typeface="Lucida Sans Unicode" pitchFamily="34" charset="0"/>
            </a:endParaRPr>
          </a:p>
        </p:txBody>
      </p:sp>
      <p:pic>
        <p:nvPicPr>
          <p:cNvPr id="6" name="Picture 27"/>
          <p:cNvPicPr>
            <a:picLocks noChangeAspect="1" noChangeArrowheads="1"/>
          </p:cNvPicPr>
          <p:nvPr/>
        </p:nvPicPr>
        <p:blipFill>
          <a:blip r:embed="rId2" cstate="print"/>
          <a:srcRect/>
          <a:stretch>
            <a:fillRect/>
          </a:stretch>
        </p:blipFill>
        <p:spPr bwMode="auto">
          <a:xfrm>
            <a:off x="1089364" y="3564811"/>
            <a:ext cx="1158240" cy="624054"/>
          </a:xfrm>
          <a:prstGeom prst="rect">
            <a:avLst/>
          </a:prstGeom>
          <a:noFill/>
          <a:ln w="9525">
            <a:noFill/>
            <a:round/>
            <a:headEnd/>
            <a:tailEnd/>
          </a:ln>
          <a:effectLst/>
        </p:spPr>
      </p:pic>
      <p:pic>
        <p:nvPicPr>
          <p:cNvPr id="36" name="Picture 27"/>
          <p:cNvPicPr>
            <a:picLocks noChangeAspect="1" noChangeArrowheads="1"/>
          </p:cNvPicPr>
          <p:nvPr/>
        </p:nvPicPr>
        <p:blipFill>
          <a:blip r:embed="rId2" cstate="print"/>
          <a:srcRect/>
          <a:stretch>
            <a:fillRect/>
          </a:stretch>
        </p:blipFill>
        <p:spPr bwMode="auto">
          <a:xfrm>
            <a:off x="6311857" y="2886408"/>
            <a:ext cx="1158240" cy="624054"/>
          </a:xfrm>
          <a:prstGeom prst="rect">
            <a:avLst/>
          </a:prstGeom>
          <a:noFill/>
          <a:ln w="9525">
            <a:noFill/>
            <a:round/>
            <a:headEnd/>
            <a:tailEnd/>
          </a:ln>
          <a:effectLst/>
        </p:spPr>
      </p:pic>
      <p:pic>
        <p:nvPicPr>
          <p:cNvPr id="26" name="Picture 27"/>
          <p:cNvPicPr>
            <a:picLocks noChangeAspect="1" noChangeArrowheads="1"/>
          </p:cNvPicPr>
          <p:nvPr/>
        </p:nvPicPr>
        <p:blipFill>
          <a:blip r:embed="rId2" cstate="print"/>
          <a:srcRect/>
          <a:stretch>
            <a:fillRect/>
          </a:stretch>
        </p:blipFill>
        <p:spPr bwMode="auto">
          <a:xfrm>
            <a:off x="1092738" y="1856142"/>
            <a:ext cx="1158240" cy="624054"/>
          </a:xfrm>
          <a:prstGeom prst="rect">
            <a:avLst/>
          </a:prstGeom>
          <a:noFill/>
          <a:ln w="9525">
            <a:noFill/>
            <a:round/>
            <a:headEnd/>
            <a:tailEnd/>
          </a:ln>
          <a:effectLst/>
        </p:spPr>
      </p:pic>
      <p:pic>
        <p:nvPicPr>
          <p:cNvPr id="28" name="Picture 27"/>
          <p:cNvPicPr>
            <a:picLocks noChangeAspect="1" noChangeArrowheads="1"/>
          </p:cNvPicPr>
          <p:nvPr/>
        </p:nvPicPr>
        <p:blipFill>
          <a:blip r:embed="rId2" cstate="print"/>
          <a:srcRect/>
          <a:stretch>
            <a:fillRect/>
          </a:stretch>
        </p:blipFill>
        <p:spPr bwMode="auto">
          <a:xfrm>
            <a:off x="1109990" y="5888590"/>
            <a:ext cx="1158240" cy="624054"/>
          </a:xfrm>
          <a:prstGeom prst="rect">
            <a:avLst/>
          </a:prstGeom>
          <a:noFill/>
          <a:ln w="9525">
            <a:noFill/>
            <a:round/>
            <a:headEnd/>
            <a:tailEnd/>
          </a:ln>
          <a:effectLst/>
        </p:spPr>
      </p:pic>
      <p:pic>
        <p:nvPicPr>
          <p:cNvPr id="38" name="Picture 11"/>
          <p:cNvPicPr>
            <a:picLocks noChangeAspect="1" noChangeArrowheads="1"/>
          </p:cNvPicPr>
          <p:nvPr/>
        </p:nvPicPr>
        <p:blipFill>
          <a:blip r:embed="rId3" cstate="print"/>
          <a:srcRect/>
          <a:stretch>
            <a:fillRect/>
          </a:stretch>
        </p:blipFill>
        <p:spPr bwMode="auto">
          <a:xfrm>
            <a:off x="5902421" y="2480196"/>
            <a:ext cx="1143000" cy="941388"/>
          </a:xfrm>
          <a:prstGeom prst="rect">
            <a:avLst/>
          </a:prstGeom>
          <a:noFill/>
          <a:ln w="9525">
            <a:noFill/>
            <a:round/>
            <a:headEnd/>
            <a:tailEnd/>
          </a:ln>
        </p:spPr>
      </p:pic>
      <p:pic>
        <p:nvPicPr>
          <p:cNvPr id="54" name="Picture 27"/>
          <p:cNvPicPr>
            <a:picLocks noChangeAspect="1" noChangeArrowheads="1"/>
          </p:cNvPicPr>
          <p:nvPr/>
        </p:nvPicPr>
        <p:blipFill>
          <a:blip r:embed="rId2" cstate="print"/>
          <a:srcRect/>
          <a:stretch>
            <a:fillRect/>
          </a:stretch>
        </p:blipFill>
        <p:spPr bwMode="auto">
          <a:xfrm>
            <a:off x="6308491" y="3767294"/>
            <a:ext cx="1158240" cy="624054"/>
          </a:xfrm>
          <a:prstGeom prst="rect">
            <a:avLst/>
          </a:prstGeom>
          <a:noFill/>
          <a:ln w="9525">
            <a:noFill/>
            <a:round/>
            <a:headEnd/>
            <a:tailEnd/>
          </a:ln>
          <a:effectLst/>
        </p:spPr>
      </p:pic>
      <p:pic>
        <p:nvPicPr>
          <p:cNvPr id="55" name="Picture 27"/>
          <p:cNvPicPr>
            <a:picLocks noChangeAspect="1" noChangeArrowheads="1"/>
          </p:cNvPicPr>
          <p:nvPr/>
        </p:nvPicPr>
        <p:blipFill>
          <a:blip r:embed="rId2" cstate="print"/>
          <a:srcRect/>
          <a:stretch>
            <a:fillRect/>
          </a:stretch>
        </p:blipFill>
        <p:spPr bwMode="auto">
          <a:xfrm>
            <a:off x="6308486" y="5080690"/>
            <a:ext cx="1158240" cy="624054"/>
          </a:xfrm>
          <a:prstGeom prst="rect">
            <a:avLst/>
          </a:prstGeom>
          <a:noFill/>
          <a:ln w="9525">
            <a:noFill/>
            <a:round/>
            <a:headEnd/>
            <a:tailEnd/>
          </a:ln>
          <a:effectLst/>
        </p:spPr>
      </p:pic>
      <p:sp>
        <p:nvSpPr>
          <p:cNvPr id="58" name="Rectangle 1"/>
          <p:cNvSpPr>
            <a:spLocks noChangeArrowheads="1"/>
          </p:cNvSpPr>
          <p:nvPr/>
        </p:nvSpPr>
        <p:spPr bwMode="auto">
          <a:xfrm>
            <a:off x="4211960" y="1943076"/>
            <a:ext cx="135732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B050"/>
                </a:solidFill>
                <a:effectLst/>
                <a:latin typeface="Arial Narrow" pitchFamily="34" charset="0"/>
                <a:ea typeface="Calibri" pitchFamily="34" charset="0"/>
                <a:cs typeface="Times New Roman" pitchFamily="18" charset="0"/>
              </a:rPr>
              <a:t>Data Replication</a:t>
            </a:r>
            <a:endParaRPr kumimoji="0" lang="en-US" sz="1800" b="1" i="0" u="none" strike="noStrike" cap="none" normalizeH="0" baseline="0" smtClean="0">
              <a:ln>
                <a:noFill/>
              </a:ln>
              <a:solidFill>
                <a:srgbClr val="00B050"/>
              </a:solidFill>
              <a:effectLst/>
              <a:latin typeface="Arial Narrow" pitchFamily="34" charset="0"/>
            </a:endParaRPr>
          </a:p>
        </p:txBody>
      </p:sp>
      <p:cxnSp>
        <p:nvCxnSpPr>
          <p:cNvPr id="59" name="Straight Arrow Connector 54"/>
          <p:cNvCxnSpPr>
            <a:endCxn id="54" idx="1"/>
          </p:cNvCxnSpPr>
          <p:nvPr/>
        </p:nvCxnSpPr>
        <p:spPr bwMode="auto">
          <a:xfrm>
            <a:off x="2555776" y="3527252"/>
            <a:ext cx="3752715" cy="552069"/>
          </a:xfrm>
          <a:prstGeom prst="straightConnector1">
            <a:avLst/>
          </a:prstGeom>
          <a:solidFill>
            <a:srgbClr val="00B8FF"/>
          </a:solidFill>
          <a:ln w="19050" cap="flat" cmpd="sng" algn="ctr">
            <a:solidFill>
              <a:srgbClr val="00B050"/>
            </a:solidFill>
            <a:prstDash val="sysDash"/>
            <a:round/>
            <a:headEnd type="none" w="med" len="med"/>
            <a:tailEnd type="arrow"/>
          </a:ln>
          <a:effectLst/>
        </p:spPr>
      </p:cxnSp>
      <p:pic>
        <p:nvPicPr>
          <p:cNvPr id="60" name="Picture 26"/>
          <p:cNvPicPr>
            <a:picLocks noChangeAspect="1" noChangeArrowheads="1"/>
          </p:cNvPicPr>
          <p:nvPr/>
        </p:nvPicPr>
        <p:blipFill>
          <a:blip r:embed="rId4" cstate="print"/>
          <a:srcRect/>
          <a:stretch>
            <a:fillRect/>
          </a:stretch>
        </p:blipFill>
        <p:spPr bwMode="auto">
          <a:xfrm>
            <a:off x="3851920" y="3527252"/>
            <a:ext cx="936674" cy="581498"/>
          </a:xfrm>
          <a:prstGeom prst="rect">
            <a:avLst/>
          </a:prstGeom>
          <a:noFill/>
          <a:ln w="9525">
            <a:noFill/>
            <a:round/>
            <a:headEnd/>
            <a:tailEnd/>
          </a:ln>
          <a:effectLst/>
        </p:spPr>
      </p:pic>
      <p:cxnSp>
        <p:nvCxnSpPr>
          <p:cNvPr id="61" name="Straight Arrow Connector 54"/>
          <p:cNvCxnSpPr/>
          <p:nvPr/>
        </p:nvCxnSpPr>
        <p:spPr bwMode="auto">
          <a:xfrm>
            <a:off x="2699792" y="1904132"/>
            <a:ext cx="3631997" cy="1461262"/>
          </a:xfrm>
          <a:prstGeom prst="straightConnector1">
            <a:avLst/>
          </a:prstGeom>
          <a:solidFill>
            <a:srgbClr val="00B8FF"/>
          </a:solidFill>
          <a:ln w="19050" cap="flat" cmpd="sng" algn="ctr">
            <a:solidFill>
              <a:srgbClr val="00B050"/>
            </a:solidFill>
            <a:prstDash val="sysDash"/>
            <a:round/>
            <a:headEnd type="none" w="med" len="med"/>
            <a:tailEnd type="arrow"/>
          </a:ln>
          <a:effectLst/>
        </p:spPr>
      </p:cxnSp>
      <p:cxnSp>
        <p:nvCxnSpPr>
          <p:cNvPr id="62" name="Straight Arrow Connector 54"/>
          <p:cNvCxnSpPr>
            <a:endCxn id="55" idx="1"/>
          </p:cNvCxnSpPr>
          <p:nvPr/>
        </p:nvCxnSpPr>
        <p:spPr bwMode="auto">
          <a:xfrm flipV="1">
            <a:off x="2627784" y="5392717"/>
            <a:ext cx="3680702" cy="528051"/>
          </a:xfrm>
          <a:prstGeom prst="straightConnector1">
            <a:avLst/>
          </a:prstGeom>
          <a:solidFill>
            <a:srgbClr val="00B8FF"/>
          </a:solidFill>
          <a:ln w="19050" cap="flat" cmpd="sng" algn="ctr">
            <a:solidFill>
              <a:srgbClr val="00B050"/>
            </a:solidFill>
            <a:prstDash val="sysDash"/>
            <a:round/>
            <a:headEnd type="none" w="med" len="med"/>
            <a:tailEnd type="arrow"/>
          </a:ln>
          <a:effectLst/>
        </p:spPr>
      </p:cxnSp>
      <p:pic>
        <p:nvPicPr>
          <p:cNvPr id="63" name="Picture 26"/>
          <p:cNvPicPr>
            <a:picLocks noChangeAspect="1" noChangeArrowheads="1"/>
          </p:cNvPicPr>
          <p:nvPr/>
        </p:nvPicPr>
        <p:blipFill>
          <a:blip r:embed="rId4" cstate="print"/>
          <a:srcRect/>
          <a:stretch>
            <a:fillRect/>
          </a:stretch>
        </p:blipFill>
        <p:spPr bwMode="auto">
          <a:xfrm>
            <a:off x="3923928" y="5399460"/>
            <a:ext cx="936674" cy="581498"/>
          </a:xfrm>
          <a:prstGeom prst="rect">
            <a:avLst/>
          </a:prstGeom>
          <a:noFill/>
          <a:ln w="9525">
            <a:noFill/>
            <a:round/>
            <a:headEnd/>
            <a:tailEnd/>
          </a:ln>
          <a:effectLst/>
        </p:spPr>
      </p:pic>
      <p:pic>
        <p:nvPicPr>
          <p:cNvPr id="65" name="Picture 26"/>
          <p:cNvPicPr>
            <a:picLocks noChangeAspect="1" noChangeArrowheads="1"/>
          </p:cNvPicPr>
          <p:nvPr/>
        </p:nvPicPr>
        <p:blipFill>
          <a:blip r:embed="rId4" cstate="print"/>
          <a:srcRect/>
          <a:stretch>
            <a:fillRect/>
          </a:stretch>
        </p:blipFill>
        <p:spPr bwMode="auto">
          <a:xfrm>
            <a:off x="3635896" y="2231108"/>
            <a:ext cx="936674" cy="581498"/>
          </a:xfrm>
          <a:prstGeom prst="rect">
            <a:avLst/>
          </a:prstGeom>
          <a:noFill/>
          <a:ln w="9525">
            <a:noFill/>
            <a:round/>
            <a:headEnd/>
            <a:tailEnd/>
          </a:ln>
          <a:effectLst/>
        </p:spPr>
      </p:pic>
      <p:sp>
        <p:nvSpPr>
          <p:cNvPr id="74" name="Text Box 7"/>
          <p:cNvSpPr txBox="1">
            <a:spLocks noChangeArrowheads="1"/>
          </p:cNvSpPr>
          <p:nvPr/>
        </p:nvSpPr>
        <p:spPr bwMode="auto">
          <a:xfrm>
            <a:off x="1256632" y="4712444"/>
            <a:ext cx="1011112" cy="6480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smtClean="0">
                <a:solidFill>
                  <a:srgbClr val="666666"/>
                </a:solidFill>
                <a:latin typeface="Arial Narrow" pitchFamily="34" charset="0"/>
              </a:rPr>
              <a:t>…</a:t>
            </a:r>
            <a:endParaRPr lang="en-GB" sz="2800" b="1">
              <a:solidFill>
                <a:srgbClr val="666666"/>
              </a:solidFill>
              <a:latin typeface="Arial Narrow" pitchFamily="34" charset="0"/>
            </a:endParaRPr>
          </a:p>
        </p:txBody>
      </p:sp>
      <p:pic>
        <p:nvPicPr>
          <p:cNvPr id="29" name="Picture 11"/>
          <p:cNvPicPr>
            <a:picLocks noChangeAspect="1" noChangeArrowheads="1"/>
          </p:cNvPicPr>
          <p:nvPr/>
        </p:nvPicPr>
        <p:blipFill>
          <a:blip r:embed="rId3" cstate="print"/>
          <a:srcRect/>
          <a:stretch>
            <a:fillRect/>
          </a:stretch>
        </p:blipFill>
        <p:spPr bwMode="auto">
          <a:xfrm>
            <a:off x="1739593" y="5393909"/>
            <a:ext cx="1143000" cy="941388"/>
          </a:xfrm>
          <a:prstGeom prst="rect">
            <a:avLst/>
          </a:prstGeom>
          <a:noFill/>
          <a:ln w="9525">
            <a:noFill/>
            <a:round/>
            <a:headEnd/>
            <a:tailEnd/>
          </a:ln>
        </p:spPr>
      </p:pic>
      <p:pic>
        <p:nvPicPr>
          <p:cNvPr id="27" name="Picture 11"/>
          <p:cNvPicPr>
            <a:picLocks noChangeAspect="1" noChangeArrowheads="1"/>
          </p:cNvPicPr>
          <p:nvPr/>
        </p:nvPicPr>
        <p:blipFill>
          <a:blip r:embed="rId3" cstate="print"/>
          <a:srcRect/>
          <a:stretch>
            <a:fillRect/>
          </a:stretch>
        </p:blipFill>
        <p:spPr bwMode="auto">
          <a:xfrm>
            <a:off x="1722341" y="1361461"/>
            <a:ext cx="1143000" cy="941388"/>
          </a:xfrm>
          <a:prstGeom prst="rect">
            <a:avLst/>
          </a:prstGeom>
          <a:noFill/>
          <a:ln w="9525">
            <a:noFill/>
            <a:round/>
            <a:headEnd/>
            <a:tailEnd/>
          </a:ln>
        </p:spPr>
      </p:pic>
      <p:pic>
        <p:nvPicPr>
          <p:cNvPr id="7" name="Picture 11"/>
          <p:cNvPicPr>
            <a:picLocks noChangeAspect="1" noChangeArrowheads="1"/>
          </p:cNvPicPr>
          <p:nvPr/>
        </p:nvPicPr>
        <p:blipFill>
          <a:blip r:embed="rId3" cstate="print"/>
          <a:srcRect/>
          <a:stretch>
            <a:fillRect/>
          </a:stretch>
        </p:blipFill>
        <p:spPr bwMode="auto">
          <a:xfrm>
            <a:off x="1718967" y="3070130"/>
            <a:ext cx="1143000" cy="941388"/>
          </a:xfrm>
          <a:prstGeom prst="rect">
            <a:avLst/>
          </a:prstGeom>
          <a:noFill/>
          <a:ln w="9525">
            <a:noFill/>
            <a:round/>
            <a:headEnd/>
            <a:tailEnd/>
          </a:ln>
        </p:spPr>
      </p:pic>
      <p:sp>
        <p:nvSpPr>
          <p:cNvPr id="78" name="Text Box 7"/>
          <p:cNvSpPr txBox="1">
            <a:spLocks noChangeArrowheads="1"/>
          </p:cNvSpPr>
          <p:nvPr/>
        </p:nvSpPr>
        <p:spPr bwMode="auto">
          <a:xfrm>
            <a:off x="6588224" y="4391348"/>
            <a:ext cx="1011112" cy="648072"/>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smtClean="0">
                <a:solidFill>
                  <a:srgbClr val="666666"/>
                </a:solidFill>
                <a:latin typeface="Arial Narrow" pitchFamily="34" charset="0"/>
              </a:rPr>
              <a:t>…</a:t>
            </a:r>
            <a:endParaRPr lang="en-GB" sz="2800" b="1">
              <a:solidFill>
                <a:srgbClr val="666666"/>
              </a:solidFill>
              <a:latin typeface="Arial Narrow" pitchFamily="34" charset="0"/>
            </a:endParaRPr>
          </a:p>
        </p:txBody>
      </p:sp>
      <p:sp>
        <p:nvSpPr>
          <p:cNvPr id="24" name="Rectangle 23"/>
          <p:cNvSpPr/>
          <p:nvPr/>
        </p:nvSpPr>
        <p:spPr>
          <a:xfrm>
            <a:off x="539552" y="908720"/>
            <a:ext cx="7993261" cy="1031051"/>
          </a:xfrm>
          <a:prstGeom prst="rect">
            <a:avLst/>
          </a:prstGeom>
        </p:spPr>
        <p:txBody>
          <a:bodyPr wrap="square">
            <a:spAutoFit/>
          </a:bodyPr>
          <a:lstStyle/>
          <a:p>
            <a:pPr marL="228600" indent="-228600">
              <a:spcAft>
                <a:spcPts val="600"/>
              </a:spcAft>
              <a:buClr>
                <a:srgbClr val="C00000"/>
              </a:buClr>
              <a:defRPr/>
            </a:pPr>
            <a:r>
              <a:rPr lang="en-US" sz="2800" b="1" cap="small" dirty="0" smtClean="0">
                <a:solidFill>
                  <a:schemeClr val="tx1">
                    <a:lumMod val="65000"/>
                    <a:lumOff val="35000"/>
                  </a:schemeClr>
                </a:solidFill>
                <a:latin typeface="Arial Narrow" pitchFamily="34" charset="0"/>
                <a:ea typeface="+mn-ea"/>
                <a:cs typeface="+mn-cs"/>
              </a:rPr>
              <a:t>Data Replication</a:t>
            </a:r>
            <a:r>
              <a:rPr lang="pl-PL" sz="2800" b="1" cap="small" dirty="0" smtClean="0">
                <a:solidFill>
                  <a:schemeClr val="tx1">
                    <a:lumMod val="65000"/>
                    <a:lumOff val="35000"/>
                  </a:schemeClr>
                </a:solidFill>
                <a:latin typeface="Arial Narrow" pitchFamily="34" charset="0"/>
                <a:ea typeface="+mn-ea"/>
                <a:cs typeface="+mn-cs"/>
              </a:rPr>
              <a:t>: </a:t>
            </a:r>
            <a:r>
              <a:rPr lang="en-US" sz="2800" b="1" cap="small" dirty="0" smtClean="0">
                <a:solidFill>
                  <a:schemeClr val="tx1">
                    <a:lumMod val="65000"/>
                    <a:lumOff val="35000"/>
                  </a:schemeClr>
                </a:solidFill>
                <a:latin typeface="Arial Narrow" pitchFamily="34" charset="0"/>
                <a:ea typeface="+mn-ea"/>
                <a:cs typeface="+mn-cs"/>
              </a:rPr>
              <a:t>many-to-one</a:t>
            </a:r>
          </a:p>
          <a:p>
            <a:pPr marL="228600" indent="-228600">
              <a:spcAft>
                <a:spcPts val="600"/>
              </a:spcAft>
              <a:buClr>
                <a:srgbClr val="C00000"/>
              </a:buClr>
              <a:defRPr/>
            </a:pPr>
            <a:endParaRPr lang="de-DE" sz="2800" b="1" cap="small" dirty="0" smtClean="0">
              <a:solidFill>
                <a:schemeClr val="tx1">
                  <a:lumMod val="65000"/>
                  <a:lumOff val="35000"/>
                </a:schemeClr>
              </a:solidFill>
              <a:latin typeface="Arial Narrow" pitchFamily="34" charset="0"/>
              <a:ea typeface="+mn-ea"/>
              <a:cs typeface="+mn-cs"/>
            </a:endParaRPr>
          </a:p>
        </p:txBody>
      </p:sp>
      <p:sp>
        <p:nvSpPr>
          <p:cNvPr id="25" name="TextBox 1"/>
          <p:cNvSpPr txBox="1">
            <a:spLocks noChangeArrowheads="1"/>
          </p:cNvSpPr>
          <p:nvPr/>
        </p:nvSpPr>
        <p:spPr bwMode="auto">
          <a:xfrm>
            <a:off x="611560" y="178187"/>
            <a:ext cx="822166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en-US" b="1" dirty="0" smtClean="0">
                <a:solidFill>
                  <a:srgbClr val="C00000"/>
                </a:solidFill>
                <a:latin typeface="Arial Narrow" pitchFamily="34" charset="0"/>
              </a:rPr>
              <a:t>Asynchronous </a:t>
            </a:r>
            <a:r>
              <a:rPr lang="de-DE" b="1" dirty="0" smtClean="0">
                <a:solidFill>
                  <a:srgbClr val="C00000"/>
                </a:solidFill>
                <a:latin typeface="Arial Narrow" pitchFamily="34" charset="0"/>
              </a:rPr>
              <a:t>Data Replication </a:t>
            </a:r>
            <a:r>
              <a:rPr lang="en-US" b="1" dirty="0" smtClean="0">
                <a:solidFill>
                  <a:srgbClr val="C00000"/>
                </a:solidFill>
                <a:latin typeface="Arial Narrow" pitchFamily="34" charset="0"/>
              </a:rPr>
              <a:t>over</a:t>
            </a:r>
            <a:r>
              <a:rPr lang="de-DE" b="1" dirty="0" smtClean="0">
                <a:solidFill>
                  <a:srgbClr val="C00000"/>
                </a:solidFill>
                <a:latin typeface="Arial Narrow" pitchFamily="34" charset="0"/>
              </a:rPr>
              <a:t> </a:t>
            </a:r>
            <a:r>
              <a:rPr lang="pl-PL" b="1" dirty="0" smtClean="0">
                <a:solidFill>
                  <a:srgbClr val="C00000"/>
                </a:solidFill>
                <a:latin typeface="Arial Narrow" pitchFamily="34" charset="0"/>
              </a:rPr>
              <a:t>a </a:t>
            </a:r>
            <a:r>
              <a:rPr lang="de-DE" b="1" dirty="0" smtClean="0">
                <a:solidFill>
                  <a:srgbClr val="C00000"/>
                </a:solidFill>
                <a:latin typeface="Arial Narrow" pitchFamily="34" charset="0"/>
              </a:rPr>
              <a:t>LAN / WAN</a:t>
            </a:r>
            <a:endParaRPr lang="en-US" b="1" kern="0" dirty="0">
              <a:solidFill>
                <a:srgbClr val="C00000"/>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1646605"/>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Snapshots and Backup</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524589"/>
          </a:xfrm>
          <a:prstGeom prst="rect">
            <a:avLst/>
          </a:prstGeom>
          <a:noFill/>
          <a:ln w="9525">
            <a:noFill/>
            <a:miter lim="800000"/>
            <a:headEnd/>
            <a:tailEnd/>
          </a:ln>
        </p:spPr>
        <p:txBody>
          <a:bodyPr wrap="square">
            <a:spAutoFit/>
          </a:bodyPr>
          <a:lstStyle/>
          <a:p>
            <a:pPr marL="228600" indent="-228600">
              <a:buClr>
                <a:srgbClr val="C00000"/>
              </a:buClr>
              <a:defRPr/>
            </a:pPr>
            <a:r>
              <a:rPr lang="en-US" sz="2800" b="1" cap="small" dirty="0">
                <a:solidFill>
                  <a:schemeClr val="tx1">
                    <a:lumMod val="65000"/>
                    <a:lumOff val="35000"/>
                  </a:schemeClr>
                </a:solidFill>
                <a:latin typeface="Arial Narrow" pitchFamily="34" charset="0"/>
                <a:ea typeface="+mn-ea"/>
                <a:cs typeface="+mn-cs"/>
              </a:rPr>
              <a:t>What is </a:t>
            </a:r>
            <a:r>
              <a:rPr lang="en-US" sz="2800" b="1" cap="small" dirty="0" smtClean="0">
                <a:solidFill>
                  <a:schemeClr val="tx1">
                    <a:lumMod val="65000"/>
                    <a:lumOff val="35000"/>
                  </a:schemeClr>
                </a:solidFill>
                <a:latin typeface="Arial Narrow" pitchFamily="34" charset="0"/>
                <a:ea typeface="+mn-ea"/>
                <a:cs typeface="+mn-cs"/>
              </a:rPr>
              <a:t>Snapshot?</a:t>
            </a:r>
            <a:endParaRPr lang="en-US" sz="2800" b="1" cap="small" dirty="0">
              <a:solidFill>
                <a:schemeClr val="tx1">
                  <a:lumMod val="65000"/>
                  <a:lumOff val="35000"/>
                </a:schemeClr>
              </a:solidFill>
              <a:latin typeface="Arial Narrow" pitchFamily="34" charset="0"/>
              <a:ea typeface="+mn-ea"/>
              <a:cs typeface="+mn-cs"/>
            </a:endParaRPr>
          </a:p>
          <a:p>
            <a:pPr marL="514350" indent="-514350">
              <a:defRPr/>
            </a:pPr>
            <a:endParaRPr lang="en-US" sz="2000" b="1" dirty="0" smtClean="0">
              <a:solidFill>
                <a:srgbClr val="C00000"/>
              </a:solidFill>
            </a:endParaRPr>
          </a:p>
          <a:p>
            <a:pPr marL="228600" lvl="1" indent="-228600" defTabSz="449263">
              <a:spcBef>
                <a:spcPts val="0"/>
              </a:spcBef>
              <a:spcAft>
                <a:spcPts val="600"/>
              </a:spcAft>
              <a:buClr>
                <a:srgbClr val="C00000"/>
              </a:buClr>
              <a:buSzPct val="100000"/>
              <a:buFont typeface="Wingdings" pitchFamily="2" charset="2"/>
              <a:buChar char="§"/>
              <a:defRPr/>
            </a:pPr>
            <a:r>
              <a:rPr lang="en-US" sz="2000" dirty="0">
                <a:latin typeface="Arial Narrow" pitchFamily="34" charset="0"/>
                <a:cs typeface="Arial" pitchFamily="34" charset="0"/>
              </a:rPr>
              <a:t>Allows you to create a new block device which presents an exact copy of a logical volume, frozen at some </a:t>
            </a:r>
            <a:r>
              <a:rPr lang="en-US" sz="2000" b="1" dirty="0">
                <a:latin typeface="Arial Narrow" pitchFamily="34" charset="0"/>
                <a:cs typeface="Arial" pitchFamily="34" charset="0"/>
              </a:rPr>
              <a:t>point in time</a:t>
            </a:r>
            <a:r>
              <a:rPr lang="en-US" sz="2000" dirty="0">
                <a:latin typeface="Arial Narrow" pitchFamily="34" charset="0"/>
                <a:cs typeface="Arial" pitchFamily="34" charset="0"/>
              </a:rPr>
              <a:t>, so overall it is based on the </a:t>
            </a:r>
            <a:r>
              <a:rPr lang="en-US" sz="2000" b="1" dirty="0">
                <a:latin typeface="Arial Narrow" pitchFamily="34" charset="0"/>
                <a:cs typeface="Arial" pitchFamily="34" charset="0"/>
              </a:rPr>
              <a:t>Logical </a:t>
            </a:r>
            <a:r>
              <a:rPr lang="pl-PL" sz="2000" b="1" dirty="0" smtClean="0">
                <a:latin typeface="Arial Narrow" pitchFamily="34" charset="0"/>
                <a:cs typeface="Arial" pitchFamily="34" charset="0"/>
              </a:rPr>
              <a:t>V</a:t>
            </a:r>
            <a:r>
              <a:rPr lang="en-US" sz="2000" b="1" dirty="0" err="1" smtClean="0">
                <a:latin typeface="Arial Narrow" pitchFamily="34" charset="0"/>
                <a:cs typeface="Arial" pitchFamily="34" charset="0"/>
              </a:rPr>
              <a:t>olume</a:t>
            </a:r>
            <a:r>
              <a:rPr lang="en-US" sz="2000" b="1" dirty="0" smtClean="0">
                <a:latin typeface="Arial Narrow" pitchFamily="34" charset="0"/>
                <a:cs typeface="Arial" pitchFamily="34" charset="0"/>
              </a:rPr>
              <a:t> </a:t>
            </a:r>
            <a:r>
              <a:rPr lang="en-US" sz="2000" b="1" dirty="0">
                <a:latin typeface="Arial Narrow" pitchFamily="34" charset="0"/>
                <a:cs typeface="Arial" pitchFamily="34" charset="0"/>
              </a:rPr>
              <a:t>Manager</a:t>
            </a:r>
          </a:p>
          <a:p>
            <a:pPr marL="228600" lvl="1" indent="-228600" defTabSz="449263">
              <a:spcBef>
                <a:spcPts val="0"/>
              </a:spcBef>
              <a:spcAft>
                <a:spcPts val="600"/>
              </a:spcAft>
              <a:buClr>
                <a:srgbClr val="C00000"/>
              </a:buClr>
              <a:buSzPct val="100000"/>
              <a:buFont typeface="Wingdings" pitchFamily="2" charset="2"/>
              <a:buChar char="§"/>
              <a:defRPr/>
            </a:pPr>
            <a:r>
              <a:rPr lang="en-US" sz="2000" dirty="0">
                <a:latin typeface="Arial Narrow" pitchFamily="34" charset="0"/>
                <a:cs typeface="Arial" pitchFamily="34" charset="0"/>
              </a:rPr>
              <a:t>This provides access to the data existing on the volume at the snapshot start time</a:t>
            </a:r>
          </a:p>
          <a:p>
            <a:pPr marL="228600" lvl="1" indent="-228600" defTabSz="449263">
              <a:spcBef>
                <a:spcPts val="0"/>
              </a:spcBef>
              <a:spcAft>
                <a:spcPts val="600"/>
              </a:spcAft>
              <a:buClr>
                <a:srgbClr val="C00000"/>
              </a:buClr>
              <a:buSzPct val="100000"/>
              <a:buFont typeface="Wingdings" pitchFamily="2" charset="2"/>
              <a:buChar char="§"/>
              <a:defRPr/>
            </a:pPr>
            <a:r>
              <a:rPr lang="en-US" sz="2000" dirty="0">
                <a:latin typeface="Arial Narrow" pitchFamily="34" charset="0"/>
                <a:cs typeface="Arial" pitchFamily="34" charset="0"/>
              </a:rPr>
              <a:t>The original copy of the data continues to be available to the users without interruption, while the snapshot copy is used to perform other functions on the data for </a:t>
            </a:r>
            <a:r>
              <a:rPr lang="en-US" sz="2000" b="1" dirty="0">
                <a:latin typeface="Arial Narrow" pitchFamily="34" charset="0"/>
                <a:cs typeface="Arial" pitchFamily="34" charset="0"/>
              </a:rPr>
              <a:t>Backup and Data Replication </a:t>
            </a:r>
            <a:r>
              <a:rPr lang="en-US" sz="2000" dirty="0">
                <a:latin typeface="Arial Narrow" pitchFamily="34" charset="0"/>
                <a:cs typeface="Arial" pitchFamily="34" charset="0"/>
              </a:rPr>
              <a:t>applications or user access point in time data to access accidentally </a:t>
            </a:r>
            <a:r>
              <a:rPr lang="en-US" sz="2000" b="1" dirty="0">
                <a:latin typeface="Arial Narrow" pitchFamily="34" charset="0"/>
                <a:cs typeface="Arial" pitchFamily="34" charset="0"/>
              </a:rPr>
              <a:t>deleted or modified files</a:t>
            </a:r>
            <a:r>
              <a:rPr lang="en-US" sz="2000" dirty="0">
                <a:latin typeface="Arial Narrow" pitchFamily="34" charset="0"/>
                <a:cs typeface="Arial" pitchFamily="34" charset="0"/>
              </a:rPr>
              <a:t> for FC, iSCSI and FC </a:t>
            </a:r>
            <a:r>
              <a:rPr lang="en-US" sz="2000" dirty="0" smtClean="0">
                <a:latin typeface="Arial Narrow" pitchFamily="34" charset="0"/>
                <a:cs typeface="Arial" pitchFamily="34" charset="0"/>
              </a:rPr>
              <a:t>Volumes</a:t>
            </a:r>
            <a:endParaRPr lang="pl-PL" sz="2000" dirty="0" smtClean="0">
              <a:latin typeface="Arial Narrow" pitchFamily="34" charset="0"/>
              <a:cs typeface="Arial" pitchFamily="34" charset="0"/>
            </a:endParaRPr>
          </a:p>
          <a:p>
            <a:pPr marL="228600" lvl="1" indent="-228600" defTabSz="449263">
              <a:spcBef>
                <a:spcPts val="0"/>
              </a:spcBef>
              <a:spcAft>
                <a:spcPts val="600"/>
              </a:spcAft>
              <a:buClr>
                <a:srgbClr val="C00000"/>
              </a:buClr>
              <a:buSzPct val="100000"/>
              <a:buFont typeface="Wingdings" pitchFamily="2" charset="2"/>
              <a:buChar char="§"/>
              <a:defRPr/>
            </a:pPr>
            <a:r>
              <a:rPr lang="en-US" sz="2000" dirty="0">
                <a:solidFill>
                  <a:srgbClr val="000000"/>
                </a:solidFill>
                <a:latin typeface="Arial Narrow" pitchFamily="34" charset="0"/>
                <a:cs typeface="Arial" pitchFamily="34" charset="0"/>
              </a:rPr>
              <a:t>A Snapshot created in one </a:t>
            </a:r>
            <a:r>
              <a:rPr lang="en-US" sz="2000" b="1" dirty="0">
                <a:solidFill>
                  <a:srgbClr val="000000"/>
                </a:solidFill>
                <a:latin typeface="Arial Narrow" pitchFamily="34" charset="0"/>
                <a:cs typeface="Arial" pitchFamily="34" charset="0"/>
              </a:rPr>
              <a:t>Volume Group cannot be used in a different Volume </a:t>
            </a:r>
            <a:r>
              <a:rPr lang="en-US" sz="2000" b="1" dirty="0" smtClean="0">
                <a:solidFill>
                  <a:srgbClr val="000000"/>
                </a:solidFill>
                <a:latin typeface="Arial Narrow" pitchFamily="34" charset="0"/>
                <a:cs typeface="Arial" pitchFamily="34" charset="0"/>
              </a:rPr>
              <a:t>Group</a:t>
            </a:r>
          </a:p>
          <a:p>
            <a:pPr marL="228600" lvl="1" indent="-228600" defTabSz="449263">
              <a:spcBef>
                <a:spcPts val="0"/>
              </a:spcBef>
              <a:spcAft>
                <a:spcPts val="600"/>
              </a:spcAft>
              <a:buClr>
                <a:srgbClr val="C00000"/>
              </a:buClr>
              <a:buSzPct val="100000"/>
              <a:buFont typeface="Wingdings" pitchFamily="2" charset="2"/>
              <a:buChar char="§"/>
              <a:defRPr/>
            </a:pPr>
            <a:r>
              <a:rPr lang="en-US" sz="2000" dirty="0" smtClean="0">
                <a:latin typeface="Arial Narrow" pitchFamily="34" charset="0"/>
                <a:cs typeface="Arial" pitchFamily="34" charset="0"/>
              </a:rPr>
              <a:t>Please keep </a:t>
            </a:r>
            <a:r>
              <a:rPr lang="en-US" sz="2000" b="1" dirty="0" smtClean="0">
                <a:latin typeface="Arial Narrow" pitchFamily="34" charset="0"/>
                <a:cs typeface="Arial" pitchFamily="34" charset="0"/>
              </a:rPr>
              <a:t>assigned Snapshots separate for there tasks</a:t>
            </a:r>
            <a:r>
              <a:rPr lang="en-US" sz="2000" dirty="0" smtClean="0">
                <a:latin typeface="Arial Narrow" pitchFamily="34" charset="0"/>
                <a:cs typeface="Arial" pitchFamily="34" charset="0"/>
              </a:rPr>
              <a:t>, try to keep a designated Snapshot for each task or create additional Snapshots</a:t>
            </a:r>
          </a:p>
          <a:p>
            <a:pPr marL="228600" lvl="1" indent="-228600" defTabSz="449263">
              <a:spcBef>
                <a:spcPts val="0"/>
              </a:spcBef>
              <a:spcAft>
                <a:spcPts val="600"/>
              </a:spcAft>
              <a:buClr>
                <a:srgbClr val="C00000"/>
              </a:buClr>
              <a:buSzPct val="100000"/>
              <a:defRPr/>
            </a:pPr>
            <a:endParaRPr lang="en-US" sz="2000" b="1" dirty="0">
              <a:solidFill>
                <a:srgbClr val="000000"/>
              </a:solidFill>
              <a:latin typeface="Arial Narrow" pitchFamily="34" charset="0"/>
              <a:cs typeface="Arial" pitchFamily="34" charset="0"/>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Snapshots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75832243"/>
      </p:ext>
    </p:extLst>
  </p:cSld>
  <p:clrMapOvr>
    <a:masterClrMapping/>
  </p:clrMapOvr>
  <p:transition advClick="0" advTm="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570756"/>
          </a:xfrm>
          <a:prstGeom prst="rect">
            <a:avLst/>
          </a:prstGeom>
          <a:noFill/>
          <a:ln w="9525">
            <a:noFill/>
            <a:miter lim="800000"/>
            <a:headEnd/>
            <a:tailEnd/>
          </a:ln>
        </p:spPr>
        <p:txBody>
          <a:bodyPr wrap="square">
            <a:spAutoFit/>
          </a:bodyPr>
          <a:lstStyle/>
          <a:p>
            <a:pPr marL="228600" indent="-228600">
              <a:buClr>
                <a:srgbClr val="C00000"/>
              </a:buClr>
              <a:defRPr/>
            </a:pPr>
            <a:r>
              <a:rPr lang="pl-PL" sz="2800" b="1" cap="small" dirty="0" smtClean="0">
                <a:solidFill>
                  <a:schemeClr val="tx1">
                    <a:lumMod val="65000"/>
                    <a:lumOff val="35000"/>
                  </a:schemeClr>
                </a:solidFill>
                <a:latin typeface="Arial Narrow" pitchFamily="34" charset="0"/>
                <a:ea typeface="+mn-ea"/>
                <a:cs typeface="+mn-cs"/>
              </a:rPr>
              <a:t>Basic </a:t>
            </a:r>
            <a:r>
              <a:rPr lang="en-US" sz="2800" b="1" cap="small" dirty="0">
                <a:solidFill>
                  <a:schemeClr val="tx1">
                    <a:lumMod val="65000"/>
                    <a:lumOff val="35000"/>
                  </a:schemeClr>
                </a:solidFill>
                <a:latin typeface="Arial Narrow" pitchFamily="34" charset="0"/>
                <a:ea typeface="+mn-ea"/>
                <a:cs typeface="+mn-cs"/>
              </a:rPr>
              <a:t>Explanation</a:t>
            </a:r>
            <a:r>
              <a:rPr lang="pl-PL" sz="2800" b="1" cap="small" dirty="0">
                <a:solidFill>
                  <a:schemeClr val="tx1">
                    <a:lumMod val="65000"/>
                    <a:lumOff val="35000"/>
                  </a:schemeClr>
                </a:solidFill>
                <a:latin typeface="Arial Narrow" pitchFamily="34" charset="0"/>
                <a:ea typeface="+mn-ea"/>
                <a:cs typeface="+mn-cs"/>
              </a:rPr>
              <a:t> of </a:t>
            </a:r>
            <a:r>
              <a:rPr lang="en-US" sz="2800" b="1" cap="small" dirty="0">
                <a:solidFill>
                  <a:schemeClr val="tx1">
                    <a:lumMod val="65000"/>
                    <a:lumOff val="35000"/>
                  </a:schemeClr>
                </a:solidFill>
                <a:latin typeface="Arial Narrow" pitchFamily="34" charset="0"/>
                <a:ea typeface="+mn-ea"/>
                <a:cs typeface="+mn-cs"/>
              </a:rPr>
              <a:t>Snapshot and Known </a:t>
            </a:r>
            <a:r>
              <a:rPr lang="en-US" sz="2800" b="1" cap="small" dirty="0" smtClean="0">
                <a:solidFill>
                  <a:schemeClr val="tx1">
                    <a:lumMod val="65000"/>
                    <a:lumOff val="35000"/>
                  </a:schemeClr>
                </a:solidFill>
                <a:latin typeface="Arial Narrow" pitchFamily="34" charset="0"/>
                <a:ea typeface="+mn-ea"/>
                <a:cs typeface="+mn-cs"/>
              </a:rPr>
              <a:t>Conditions</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sz="2000" dirty="0">
                <a:latin typeface="Arial Narrow" pitchFamily="34" charset="0"/>
                <a:cs typeface="Arial" pitchFamily="34" charset="0"/>
              </a:rPr>
              <a:t>Concurrent snapshots can be performed but we recommend to have no more then </a:t>
            </a:r>
            <a:r>
              <a:rPr lang="en-US" sz="2000" b="1" dirty="0">
                <a:latin typeface="Arial Narrow" pitchFamily="34" charset="0"/>
                <a:cs typeface="Arial" pitchFamily="34" charset="0"/>
              </a:rPr>
              <a:t>10 per Logical Volume</a:t>
            </a:r>
            <a:r>
              <a:rPr lang="en-US" sz="2000" dirty="0">
                <a:latin typeface="Arial Narrow" pitchFamily="34" charset="0"/>
                <a:cs typeface="Arial" pitchFamily="34" charset="0"/>
              </a:rPr>
              <a:t> and no more then </a:t>
            </a:r>
            <a:r>
              <a:rPr lang="en-US" sz="2000" b="1" dirty="0">
                <a:latin typeface="Arial Narrow" pitchFamily="34" charset="0"/>
                <a:cs typeface="Arial" pitchFamily="34" charset="0"/>
              </a:rPr>
              <a:t>20 actively on at the same time per system</a:t>
            </a:r>
          </a:p>
          <a:p>
            <a:pPr marL="228600" lvl="1" indent="-228600" defTabSz="449263">
              <a:spcBef>
                <a:spcPts val="0"/>
              </a:spcBef>
              <a:spcAft>
                <a:spcPts val="600"/>
              </a:spcAft>
              <a:buClr>
                <a:srgbClr val="C00000"/>
              </a:buClr>
              <a:buSzPct val="100000"/>
              <a:buFont typeface="Wingdings" pitchFamily="2" charset="2"/>
              <a:buChar char="§"/>
              <a:defRPr/>
            </a:pPr>
            <a:r>
              <a:rPr lang="en-US" sz="2000" dirty="0">
                <a:latin typeface="Arial Narrow" pitchFamily="34" charset="0"/>
                <a:cs typeface="Arial" pitchFamily="34" charset="0"/>
              </a:rPr>
              <a:t>Deleted data is claimed as free space in a “live” volume mount, but in reality the deleted data is still available in the snapshot </a:t>
            </a:r>
            <a:r>
              <a:rPr lang="en-US" sz="2000" dirty="0" smtClean="0">
                <a:latin typeface="Arial Narrow" pitchFamily="34" charset="0"/>
                <a:cs typeface="Arial" pitchFamily="34" charset="0"/>
              </a:rPr>
              <a:t>mount</a:t>
            </a:r>
          </a:p>
          <a:p>
            <a:pPr marL="228600" lvl="1" indent="-228600" defTabSz="449263">
              <a:spcBef>
                <a:spcPts val="0"/>
              </a:spcBef>
              <a:spcAft>
                <a:spcPts val="600"/>
              </a:spcAft>
              <a:buClr>
                <a:srgbClr val="C00000"/>
              </a:buClr>
              <a:buSzPct val="100000"/>
              <a:buFont typeface="Wingdings" pitchFamily="2" charset="2"/>
              <a:buChar char="§"/>
              <a:defRPr/>
            </a:pPr>
            <a:r>
              <a:rPr lang="en-US" sz="2000" b="1" dirty="0" smtClean="0">
                <a:latin typeface="Arial Narrow" pitchFamily="34" charset="0"/>
                <a:cs typeface="Arial" pitchFamily="34" charset="0"/>
              </a:rPr>
              <a:t>Starting or stopping a snapshot is very fast</a:t>
            </a:r>
            <a:r>
              <a:rPr lang="en-US" sz="2000" dirty="0" smtClean="0">
                <a:latin typeface="Arial Narrow" pitchFamily="34" charset="0"/>
                <a:cs typeface="Arial" pitchFamily="34" charset="0"/>
              </a:rPr>
              <a:t>, this only takes a few seconds even for large amount of data</a:t>
            </a:r>
          </a:p>
          <a:p>
            <a:pPr marL="228600" lvl="1" indent="-228600" defTabSz="449263">
              <a:spcBef>
                <a:spcPts val="0"/>
              </a:spcBef>
              <a:spcAft>
                <a:spcPts val="600"/>
              </a:spcAft>
              <a:buClr>
                <a:srgbClr val="C00000"/>
              </a:buClr>
              <a:buSzPct val="100000"/>
              <a:buFont typeface="Wingdings" pitchFamily="2" charset="2"/>
              <a:buChar char="§"/>
              <a:defRPr/>
            </a:pPr>
            <a:r>
              <a:rPr lang="en-US" sz="2000" b="1" dirty="0" smtClean="0">
                <a:latin typeface="Arial Narrow" pitchFamily="34" charset="0"/>
                <a:cs typeface="Arial" pitchFamily="34" charset="0"/>
              </a:rPr>
              <a:t>Writing speed decreases</a:t>
            </a:r>
            <a:r>
              <a:rPr lang="en-US" sz="2000" dirty="0" smtClean="0">
                <a:latin typeface="Arial Narrow" pitchFamily="34" charset="0"/>
                <a:cs typeface="Arial" pitchFamily="34" charset="0"/>
              </a:rPr>
              <a:t> with growing number of active snapshots  (because of copy-on-write)</a:t>
            </a:r>
          </a:p>
          <a:p>
            <a:pPr marL="228600" lvl="1" indent="-228600" defTabSz="449263">
              <a:spcBef>
                <a:spcPts val="0"/>
              </a:spcBef>
              <a:spcAft>
                <a:spcPts val="600"/>
              </a:spcAft>
              <a:buClr>
                <a:srgbClr val="C00000"/>
              </a:buClr>
              <a:buSzPct val="100000"/>
              <a:buFont typeface="Wingdings" pitchFamily="2" charset="2"/>
              <a:buChar char="§"/>
              <a:defRPr/>
            </a:pPr>
            <a:r>
              <a:rPr lang="en-US" sz="2000" dirty="0" smtClean="0">
                <a:latin typeface="Arial Narrow" pitchFamily="34" charset="0"/>
                <a:cs typeface="Arial" pitchFamily="34" charset="0"/>
              </a:rPr>
              <a:t>The size of the reserved space for snapshot depends on the amount of changed data while the snapshot is active.         </a:t>
            </a:r>
          </a:p>
          <a:p>
            <a:pPr marL="228600" lvl="1" indent="-228600" defTabSz="449263">
              <a:spcBef>
                <a:spcPts val="0"/>
              </a:spcBef>
              <a:spcAft>
                <a:spcPts val="600"/>
              </a:spcAft>
              <a:buClr>
                <a:srgbClr val="C00000"/>
              </a:buClr>
              <a:buSzPct val="100000"/>
              <a:buFont typeface="Wingdings" pitchFamily="2" charset="2"/>
              <a:buChar char="§"/>
              <a:defRPr/>
            </a:pPr>
            <a:r>
              <a:rPr lang="en-US" sz="2000" dirty="0" smtClean="0">
                <a:latin typeface="Arial Narrow" pitchFamily="34" charset="0"/>
                <a:cs typeface="Arial" pitchFamily="34" charset="0"/>
              </a:rPr>
              <a:t>Daily scheduled snapshots will need less reserved space then weekly scheduled snapshot. The size of the         </a:t>
            </a:r>
          </a:p>
          <a:p>
            <a:pPr marL="228600" lvl="1" indent="-228600" defTabSz="449263">
              <a:spcBef>
                <a:spcPts val="0"/>
              </a:spcBef>
              <a:spcAft>
                <a:spcPts val="600"/>
              </a:spcAft>
              <a:buClr>
                <a:srgbClr val="C00000"/>
              </a:buClr>
              <a:buSzPct val="100000"/>
              <a:buFont typeface="Wingdings" pitchFamily="2" charset="2"/>
              <a:buChar char="§"/>
              <a:defRPr/>
            </a:pPr>
            <a:r>
              <a:rPr lang="en-US" sz="2000" dirty="0" smtClean="0">
                <a:latin typeface="Arial Narrow" pitchFamily="34" charset="0"/>
                <a:cs typeface="Arial" pitchFamily="34" charset="0"/>
              </a:rPr>
              <a:t>Snapshot should be 2 or </a:t>
            </a:r>
            <a:r>
              <a:rPr lang="en-US" sz="2000" b="1" dirty="0" smtClean="0">
                <a:latin typeface="Arial Narrow" pitchFamily="34" charset="0"/>
                <a:cs typeface="Arial" pitchFamily="34" charset="0"/>
              </a:rPr>
              <a:t>3 times the size of the expected changes for the data</a:t>
            </a: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Snapshots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526182005"/>
      </p:ext>
    </p:extLst>
  </p:cSld>
  <p:clrMapOvr>
    <a:masterClrMapping/>
  </p:clrMapOvr>
  <p:transition advClick="0" advTm="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4678204"/>
          </a:xfrm>
          <a:prstGeom prst="rect">
            <a:avLst/>
          </a:prstGeom>
          <a:noFill/>
          <a:ln w="9525">
            <a:noFill/>
            <a:miter lim="800000"/>
            <a:headEnd/>
            <a:tailEnd/>
          </a:ln>
        </p:spPr>
        <p:txBody>
          <a:bodyPr wrap="square">
            <a:spAutoFit/>
          </a:bodyPr>
          <a:lstStyle/>
          <a:p>
            <a:pPr marL="228600" lvl="0" indent="-228600">
              <a:buClr>
                <a:srgbClr val="C00000"/>
              </a:buClr>
              <a:defRPr/>
            </a:pPr>
            <a:r>
              <a:rPr lang="en-US" sz="2800" b="1" cap="small" dirty="0">
                <a:solidFill>
                  <a:schemeClr val="tx1">
                    <a:lumMod val="65000"/>
                    <a:lumOff val="35000"/>
                  </a:schemeClr>
                </a:solidFill>
                <a:latin typeface="Arial Narrow" pitchFamily="34" charset="0"/>
                <a:ea typeface="+mn-ea"/>
                <a:cs typeface="+mn-cs"/>
              </a:rPr>
              <a:t>How to access Snapshots for NAS </a:t>
            </a:r>
            <a:r>
              <a:rPr lang="en-US" sz="2800" b="1" cap="small" dirty="0" smtClean="0">
                <a:solidFill>
                  <a:schemeClr val="tx1">
                    <a:lumMod val="65000"/>
                    <a:lumOff val="35000"/>
                  </a:schemeClr>
                </a:solidFill>
                <a:latin typeface="Arial Narrow" pitchFamily="34" charset="0"/>
                <a:ea typeface="+mn-ea"/>
                <a:cs typeface="+mn-cs"/>
              </a:rPr>
              <a:t>Volumes</a:t>
            </a:r>
            <a:endParaRPr lang="en-US" sz="2800" b="1" cap="small" dirty="0">
              <a:solidFill>
                <a:schemeClr val="tx1">
                  <a:lumMod val="65000"/>
                  <a:lumOff val="35000"/>
                </a:schemeClr>
              </a:solidFill>
              <a:latin typeface="Arial Narrow" pitchFamily="34" charset="0"/>
              <a:ea typeface="+mn-ea"/>
              <a:cs typeface="+mn-cs"/>
            </a:endParaRPr>
          </a:p>
          <a:p>
            <a:pPr marL="514350" lvl="0" indent="-514350">
              <a:defRPr/>
            </a:pPr>
            <a:endParaRPr lang="en-US" sz="2000" dirty="0">
              <a:solidFill>
                <a:srgbClr val="000000"/>
              </a:solidFill>
            </a:endParaRPr>
          </a:p>
          <a:p>
            <a:pPr marL="228600" lvl="1" indent="-228600" defTabSz="449263">
              <a:spcBef>
                <a:spcPts val="0"/>
              </a:spcBef>
              <a:spcAft>
                <a:spcPts val="600"/>
              </a:spcAft>
              <a:buClr>
                <a:srgbClr val="C00000"/>
              </a:buClr>
              <a:buSzPct val="100000"/>
              <a:buFont typeface="Wingdings" pitchFamily="2" charset="2"/>
              <a:buChar char="§"/>
              <a:defRPr/>
            </a:pPr>
            <a:r>
              <a:rPr lang="pl-PL" sz="2000" dirty="0">
                <a:latin typeface="Arial Narrow" pitchFamily="34" charset="0"/>
                <a:cs typeface="Arial" pitchFamily="34" charset="0"/>
              </a:rPr>
              <a:t>G</a:t>
            </a:r>
            <a:r>
              <a:rPr lang="en-US" sz="2000" dirty="0" smtClean="0">
                <a:latin typeface="Arial Narrow" pitchFamily="34" charset="0"/>
                <a:cs typeface="Arial" pitchFamily="34" charset="0"/>
              </a:rPr>
              <a:t>o </a:t>
            </a:r>
            <a:r>
              <a:rPr lang="en-US" sz="2000" dirty="0">
                <a:latin typeface="Arial Narrow" pitchFamily="34" charset="0"/>
                <a:cs typeface="Arial" pitchFamily="34" charset="0"/>
              </a:rPr>
              <a:t>to the </a:t>
            </a:r>
            <a:r>
              <a:rPr lang="en-US" sz="2000" b="1" dirty="0">
                <a:latin typeface="Arial Narrow" pitchFamily="34" charset="0"/>
                <a:cs typeface="Arial" pitchFamily="34" charset="0"/>
              </a:rPr>
              <a:t>CONFIGURATION -&gt; NAS settings </a:t>
            </a:r>
            <a:r>
              <a:rPr lang="en-US" sz="2000" dirty="0">
                <a:latin typeface="Arial Narrow" pitchFamily="34" charset="0"/>
                <a:cs typeface="Arial" pitchFamily="34" charset="0"/>
              </a:rPr>
              <a:t>menu and select the network protocol on which the snapshots will be accessible. You can activate access to snapshots on the following protocols:</a:t>
            </a:r>
          </a:p>
          <a:p>
            <a:pPr marL="228600" lvl="1" indent="304800" defTabSz="449263">
              <a:spcBef>
                <a:spcPts val="0"/>
              </a:spcBef>
              <a:spcAft>
                <a:spcPts val="600"/>
              </a:spcAft>
              <a:buClr>
                <a:srgbClr val="C00000"/>
              </a:buClr>
              <a:buSzPct val="100000"/>
              <a:buFont typeface="Arial Narrow" pitchFamily="34" charset="0"/>
              <a:buChar char="–"/>
              <a:defRPr/>
            </a:pPr>
            <a:r>
              <a:rPr lang="en-US" sz="2000" kern="0" dirty="0">
                <a:solidFill>
                  <a:srgbClr val="000000"/>
                </a:solidFill>
                <a:latin typeface="Arial Narrow" pitchFamily="34" charset="0"/>
              </a:rPr>
              <a:t>NFS, SMB(Network neighborhood), FTP, AFP.</a:t>
            </a:r>
          </a:p>
          <a:p>
            <a:pPr marL="228600" lvl="1" indent="-228600" defTabSz="449263">
              <a:spcBef>
                <a:spcPts val="0"/>
              </a:spcBef>
              <a:spcAft>
                <a:spcPts val="600"/>
              </a:spcAft>
              <a:buClr>
                <a:srgbClr val="C00000"/>
              </a:buClr>
              <a:buSzPct val="100000"/>
              <a:buFont typeface="Wingdings" pitchFamily="2" charset="2"/>
              <a:buChar char="§"/>
              <a:defRPr/>
            </a:pPr>
            <a:r>
              <a:rPr lang="en-US" sz="2000" dirty="0">
                <a:latin typeface="Arial Narrow" pitchFamily="34" charset="0"/>
                <a:cs typeface="Arial" pitchFamily="34" charset="0"/>
              </a:rPr>
              <a:t>Create a new share that will be assigned to the activated snapshot,</a:t>
            </a:r>
          </a:p>
          <a:p>
            <a:pPr marL="228600" lvl="1" indent="-228600" defTabSz="449263">
              <a:spcBef>
                <a:spcPts val="0"/>
              </a:spcBef>
              <a:spcAft>
                <a:spcPts val="600"/>
              </a:spcAft>
              <a:buClr>
                <a:srgbClr val="C00000"/>
              </a:buClr>
              <a:buSzPct val="100000"/>
              <a:buFont typeface="Wingdings" pitchFamily="2" charset="2"/>
              <a:buChar char="§"/>
              <a:defRPr/>
            </a:pPr>
            <a:r>
              <a:rPr lang="pl-PL" sz="2000" dirty="0">
                <a:latin typeface="Arial Narrow" pitchFamily="34" charset="0"/>
                <a:cs typeface="Arial" pitchFamily="34" charset="0"/>
              </a:rPr>
              <a:t>G</a:t>
            </a:r>
            <a:r>
              <a:rPr lang="en-US" sz="2000" dirty="0" smtClean="0">
                <a:latin typeface="Arial Narrow" pitchFamily="34" charset="0"/>
                <a:cs typeface="Arial" pitchFamily="34" charset="0"/>
              </a:rPr>
              <a:t>o </a:t>
            </a:r>
            <a:r>
              <a:rPr lang="en-US" sz="2000" dirty="0">
                <a:latin typeface="Arial Narrow" pitchFamily="34" charset="0"/>
                <a:cs typeface="Arial" pitchFamily="34" charset="0"/>
              </a:rPr>
              <a:t>to the </a:t>
            </a:r>
            <a:r>
              <a:rPr lang="en-US" sz="2000" b="1" dirty="0">
                <a:latin typeface="Arial Narrow" pitchFamily="34" charset="0"/>
                <a:cs typeface="Arial" pitchFamily="34" charset="0"/>
              </a:rPr>
              <a:t>CONFIGURATION -&gt; NAS resources </a:t>
            </a:r>
            <a:r>
              <a:rPr lang="en-US" sz="2000" dirty="0">
                <a:latin typeface="Arial Narrow" pitchFamily="34" charset="0"/>
                <a:cs typeface="Arial" pitchFamily="34" charset="0"/>
              </a:rPr>
              <a:t>menu,</a:t>
            </a:r>
          </a:p>
          <a:p>
            <a:pPr marL="228600" lvl="1" indent="-228600" defTabSz="449263">
              <a:spcBef>
                <a:spcPts val="0"/>
              </a:spcBef>
              <a:spcAft>
                <a:spcPts val="600"/>
              </a:spcAft>
              <a:buClr>
                <a:srgbClr val="C00000"/>
              </a:buClr>
              <a:buSzPct val="100000"/>
              <a:buFont typeface="Wingdings" pitchFamily="2" charset="2"/>
              <a:buChar char="§"/>
              <a:defRPr/>
            </a:pPr>
            <a:r>
              <a:rPr lang="pl-PL" sz="2000" dirty="0">
                <a:latin typeface="Arial Narrow" pitchFamily="34" charset="0"/>
                <a:cs typeface="Arial" pitchFamily="34" charset="0"/>
              </a:rPr>
              <a:t>W</a:t>
            </a:r>
            <a:r>
              <a:rPr lang="en-US" sz="2000" dirty="0" err="1" smtClean="0">
                <a:latin typeface="Arial Narrow" pitchFamily="34" charset="0"/>
                <a:cs typeface="Arial" pitchFamily="34" charset="0"/>
              </a:rPr>
              <a:t>ithin</a:t>
            </a:r>
            <a:r>
              <a:rPr lang="en-US" sz="2000" dirty="0" smtClean="0">
                <a:latin typeface="Arial Narrow" pitchFamily="34" charset="0"/>
                <a:cs typeface="Arial" pitchFamily="34" charset="0"/>
              </a:rPr>
              <a:t> </a:t>
            </a:r>
            <a:r>
              <a:rPr lang="en-US" sz="2000" dirty="0">
                <a:latin typeface="Arial Narrow" pitchFamily="34" charset="0"/>
                <a:cs typeface="Arial" pitchFamily="34" charset="0"/>
              </a:rPr>
              <a:t>the </a:t>
            </a:r>
            <a:r>
              <a:rPr lang="en-US" sz="2000" b="1" dirty="0">
                <a:latin typeface="Arial Narrow" pitchFamily="34" charset="0"/>
                <a:cs typeface="Arial" pitchFamily="34" charset="0"/>
              </a:rPr>
              <a:t>Create new share </a:t>
            </a:r>
            <a:r>
              <a:rPr lang="en-US" sz="2000" dirty="0">
                <a:latin typeface="Arial Narrow" pitchFamily="34" charset="0"/>
                <a:cs typeface="Arial" pitchFamily="34" charset="0"/>
              </a:rPr>
              <a:t>function:</a:t>
            </a:r>
          </a:p>
          <a:p>
            <a:pPr marL="228600" lvl="1" indent="304800" defTabSz="449263">
              <a:spcBef>
                <a:spcPts val="0"/>
              </a:spcBef>
              <a:spcAft>
                <a:spcPts val="0"/>
              </a:spcAft>
              <a:buClr>
                <a:srgbClr val="C00000"/>
              </a:buClr>
              <a:buSzPct val="100000"/>
              <a:buFont typeface="Arial Narrow" pitchFamily="34" charset="0"/>
              <a:buChar char="–"/>
              <a:tabLst>
                <a:tab pos="533400" algn="l"/>
              </a:tabLst>
              <a:defRPr/>
            </a:pPr>
            <a:r>
              <a:rPr lang="pl-PL" sz="2000" kern="0" dirty="0">
                <a:solidFill>
                  <a:srgbClr val="000000"/>
                </a:solidFill>
                <a:latin typeface="Arial Narrow" pitchFamily="34" charset="0"/>
              </a:rPr>
              <a:t>E</a:t>
            </a:r>
            <a:r>
              <a:rPr lang="en-US" sz="2000" kern="0" dirty="0" err="1">
                <a:solidFill>
                  <a:srgbClr val="000000"/>
                </a:solidFill>
                <a:latin typeface="Arial Narrow" pitchFamily="34" charset="0"/>
              </a:rPr>
              <a:t>nter</a:t>
            </a:r>
            <a:r>
              <a:rPr lang="en-US" sz="2000" kern="0" dirty="0">
                <a:solidFill>
                  <a:srgbClr val="000000"/>
                </a:solidFill>
                <a:latin typeface="Arial Narrow" pitchFamily="34" charset="0"/>
              </a:rPr>
              <a:t> share name, use the </a:t>
            </a:r>
            <a:r>
              <a:rPr lang="en-US" sz="2000" b="1" kern="0" dirty="0">
                <a:solidFill>
                  <a:srgbClr val="000000"/>
                </a:solidFill>
                <a:latin typeface="Arial Narrow" pitchFamily="34" charset="0"/>
              </a:rPr>
              <a:t>Specified path </a:t>
            </a:r>
            <a:r>
              <a:rPr lang="en-US" sz="2000" kern="0" dirty="0">
                <a:solidFill>
                  <a:srgbClr val="000000"/>
                </a:solidFill>
                <a:latin typeface="Arial Narrow" pitchFamily="34" charset="0"/>
              </a:rPr>
              <a:t>option and select </a:t>
            </a:r>
            <a:r>
              <a:rPr lang="en-US" sz="2000" kern="0" dirty="0" smtClean="0">
                <a:solidFill>
                  <a:srgbClr val="000000"/>
                </a:solidFill>
                <a:latin typeface="Arial Narrow" pitchFamily="34" charset="0"/>
              </a:rPr>
              <a:t>the snapshot that</a:t>
            </a:r>
          </a:p>
          <a:p>
            <a:pPr marL="228600" lvl="1" indent="304800" defTabSz="449263">
              <a:spcBef>
                <a:spcPts val="0"/>
              </a:spcBef>
              <a:spcAft>
                <a:spcPts val="600"/>
              </a:spcAft>
              <a:buClr>
                <a:srgbClr val="C00000"/>
              </a:buClr>
              <a:buSzPct val="100000"/>
              <a:tabLst>
                <a:tab pos="533400" algn="l"/>
              </a:tabLst>
              <a:defRPr/>
            </a:pPr>
            <a:r>
              <a:rPr lang="en-US" sz="2000" kern="0" dirty="0" smtClean="0">
                <a:solidFill>
                  <a:srgbClr val="000000"/>
                </a:solidFill>
                <a:latin typeface="Arial Narrow" pitchFamily="34" charset="0"/>
              </a:rPr>
              <a:t>you </a:t>
            </a:r>
            <a:r>
              <a:rPr lang="en-US" sz="2000" kern="0" dirty="0">
                <a:solidFill>
                  <a:srgbClr val="000000"/>
                </a:solidFill>
                <a:latin typeface="Arial Narrow" pitchFamily="34" charset="0"/>
              </a:rPr>
              <a:t>want to have access </a:t>
            </a:r>
            <a:r>
              <a:rPr lang="en-US" sz="2000" kern="0" dirty="0" smtClean="0">
                <a:solidFill>
                  <a:srgbClr val="000000"/>
                </a:solidFill>
                <a:latin typeface="Arial Narrow" pitchFamily="34" charset="0"/>
              </a:rPr>
              <a:t>to</a:t>
            </a:r>
            <a:endParaRPr lang="en-US" sz="2000" kern="0" dirty="0">
              <a:solidFill>
                <a:srgbClr val="000000"/>
              </a:solidFill>
              <a:latin typeface="Arial Narrow" pitchFamily="34" charset="0"/>
            </a:endParaRPr>
          </a:p>
          <a:p>
            <a:pPr marL="228600" lvl="1" indent="-228600" defTabSz="449263">
              <a:spcBef>
                <a:spcPts val="0"/>
              </a:spcBef>
              <a:spcAft>
                <a:spcPts val="600"/>
              </a:spcAft>
              <a:buClr>
                <a:srgbClr val="C00000"/>
              </a:buClr>
              <a:buSzPct val="100000"/>
              <a:buFont typeface="Wingdings" pitchFamily="2" charset="2"/>
              <a:buChar char="§"/>
              <a:defRPr/>
            </a:pPr>
            <a:r>
              <a:rPr lang="pl-PL" sz="2000" dirty="0">
                <a:latin typeface="Arial Narrow" pitchFamily="34" charset="0"/>
                <a:cs typeface="Arial" pitchFamily="34" charset="0"/>
              </a:rPr>
              <a:t>C</a:t>
            </a:r>
            <a:r>
              <a:rPr lang="en-US" sz="2000" dirty="0" smtClean="0">
                <a:latin typeface="Arial Narrow" pitchFamily="34" charset="0"/>
                <a:cs typeface="Arial" pitchFamily="34" charset="0"/>
              </a:rPr>
              <a:t>lick </a:t>
            </a:r>
            <a:r>
              <a:rPr lang="en-US" sz="2000" b="1" dirty="0">
                <a:latin typeface="Arial Narrow" pitchFamily="34" charset="0"/>
                <a:cs typeface="Arial" pitchFamily="34" charset="0"/>
              </a:rPr>
              <a:t>Apply</a:t>
            </a:r>
            <a:r>
              <a:rPr lang="en-US" sz="2000" dirty="0">
                <a:latin typeface="Arial Narrow" pitchFamily="34" charset="0"/>
                <a:cs typeface="Arial" pitchFamily="34" charset="0"/>
              </a:rPr>
              <a:t> to create a share, now you can start to explore your share(snapshot) using the specified network </a:t>
            </a:r>
            <a:r>
              <a:rPr lang="en-US" sz="2000" dirty="0" smtClean="0">
                <a:latin typeface="Arial Narrow" pitchFamily="34" charset="0"/>
                <a:cs typeface="Arial" pitchFamily="34" charset="0"/>
              </a:rPr>
              <a:t>protocol</a:t>
            </a:r>
            <a:endParaRPr lang="en-US" sz="2000" dirty="0" smtClean="0"/>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Snapshots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312773372"/>
      </p:ext>
    </p:extLst>
  </p:cSld>
  <p:clrMapOvr>
    <a:masterClrMapping/>
  </p:clrMapOvr>
  <p:transition advClick="0" advTm="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3385542"/>
          </a:xfrm>
          <a:prstGeom prst="rect">
            <a:avLst/>
          </a:prstGeom>
          <a:noFill/>
          <a:ln w="9525">
            <a:noFill/>
            <a:miter lim="800000"/>
            <a:headEnd/>
            <a:tailEnd/>
          </a:ln>
        </p:spPr>
        <p:txBody>
          <a:bodyPr wrap="square">
            <a:spAutoFit/>
          </a:bodyPr>
          <a:lstStyle/>
          <a:p>
            <a:pPr marL="228600" indent="-228600">
              <a:buClr>
                <a:srgbClr val="C00000"/>
              </a:buClr>
              <a:defRPr/>
            </a:pPr>
            <a:r>
              <a:rPr lang="en-US" sz="2800" b="1" cap="small" dirty="0" smtClean="0">
                <a:solidFill>
                  <a:schemeClr val="tx1">
                    <a:lumMod val="65000"/>
                    <a:lumOff val="35000"/>
                  </a:schemeClr>
                </a:solidFill>
                <a:latin typeface="Arial Narrow" pitchFamily="34" charset="0"/>
                <a:ea typeface="+mn-ea"/>
                <a:cs typeface="+mn-cs"/>
              </a:rPr>
              <a:t>How </a:t>
            </a:r>
            <a:r>
              <a:rPr lang="en-US" sz="2800" b="1" cap="small" dirty="0">
                <a:solidFill>
                  <a:schemeClr val="tx1">
                    <a:lumMod val="65000"/>
                    <a:lumOff val="35000"/>
                  </a:schemeClr>
                </a:solidFill>
                <a:latin typeface="Arial Narrow" pitchFamily="34" charset="0"/>
                <a:ea typeface="+mn-ea"/>
                <a:cs typeface="+mn-cs"/>
              </a:rPr>
              <a:t>to access Snapshots for iSCSI Volumes </a:t>
            </a:r>
            <a:endParaRPr lang="en-US"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r>
              <a:rPr lang="en-US" sz="2800" b="1" cap="small" dirty="0" smtClean="0">
                <a:solidFill>
                  <a:schemeClr val="tx1">
                    <a:lumMod val="65000"/>
                    <a:lumOff val="35000"/>
                  </a:schemeClr>
                </a:solidFill>
                <a:latin typeface="Arial Narrow" pitchFamily="34" charset="0"/>
                <a:ea typeface="+mn-ea"/>
                <a:cs typeface="+mn-cs"/>
              </a:rPr>
              <a:t>(</a:t>
            </a:r>
            <a:r>
              <a:rPr lang="en-US" sz="2800" b="1" cap="small" dirty="0">
                <a:solidFill>
                  <a:schemeClr val="tx1">
                    <a:lumMod val="65000"/>
                    <a:lumOff val="35000"/>
                  </a:schemeClr>
                </a:solidFill>
                <a:latin typeface="Arial Narrow" pitchFamily="34" charset="0"/>
                <a:ea typeface="+mn-ea"/>
                <a:cs typeface="+mn-cs"/>
              </a:rPr>
              <a:t>Similar </a:t>
            </a:r>
            <a:r>
              <a:rPr lang="en-US" sz="2800" b="1" cap="small" dirty="0" smtClean="0">
                <a:solidFill>
                  <a:schemeClr val="tx1">
                    <a:lumMod val="65000"/>
                    <a:lumOff val="35000"/>
                  </a:schemeClr>
                </a:solidFill>
                <a:latin typeface="Arial Narrow" pitchFamily="34" charset="0"/>
                <a:ea typeface="+mn-ea"/>
                <a:cs typeface="+mn-cs"/>
              </a:rPr>
              <a:t>to</a:t>
            </a:r>
            <a:r>
              <a:rPr lang="de-DE" sz="2800" b="1" cap="small" dirty="0" smtClean="0">
                <a:solidFill>
                  <a:schemeClr val="tx1">
                    <a:lumMod val="65000"/>
                    <a:lumOff val="35000"/>
                  </a:schemeClr>
                </a:solidFill>
                <a:latin typeface="Arial Narrow" pitchFamily="34" charset="0"/>
                <a:ea typeface="+mn-ea"/>
                <a:cs typeface="+mn-cs"/>
              </a:rPr>
              <a:t> </a:t>
            </a:r>
            <a:r>
              <a:rPr lang="en-US" sz="2800" b="1" cap="small" dirty="0" smtClean="0">
                <a:solidFill>
                  <a:schemeClr val="tx1">
                    <a:lumMod val="65000"/>
                    <a:lumOff val="35000"/>
                  </a:schemeClr>
                </a:solidFill>
                <a:latin typeface="Arial Narrow" pitchFamily="34" charset="0"/>
                <a:ea typeface="+mn-ea"/>
                <a:cs typeface="+mn-cs"/>
              </a:rPr>
              <a:t>FC </a:t>
            </a:r>
            <a:r>
              <a:rPr lang="en-US" sz="2800" b="1" cap="small" dirty="0">
                <a:solidFill>
                  <a:schemeClr val="tx1">
                    <a:lumMod val="65000"/>
                    <a:lumOff val="35000"/>
                  </a:schemeClr>
                </a:solidFill>
                <a:latin typeface="Arial Narrow" pitchFamily="34" charset="0"/>
                <a:ea typeface="+mn-ea"/>
                <a:cs typeface="+mn-cs"/>
              </a:rPr>
              <a:t>Volumes</a:t>
            </a:r>
            <a:r>
              <a:rPr lang="en-US" sz="2800" b="1" cap="small" dirty="0" smtClean="0">
                <a:solidFill>
                  <a:schemeClr val="tx1">
                    <a:lumMod val="65000"/>
                    <a:lumOff val="35000"/>
                  </a:schemeClr>
                </a:solidFill>
                <a:latin typeface="Arial Narrow" pitchFamily="34" charset="0"/>
                <a:ea typeface="+mn-ea"/>
                <a:cs typeface="+mn-cs"/>
              </a:rPr>
              <a:t>)</a:t>
            </a:r>
            <a:endParaRPr lang="en-US" sz="2800" b="1" cap="small" dirty="0">
              <a:solidFill>
                <a:schemeClr val="tx1">
                  <a:lumMod val="65000"/>
                  <a:lumOff val="35000"/>
                </a:schemeClr>
              </a:solidFill>
              <a:latin typeface="Arial Narrow" pitchFamily="34" charset="0"/>
              <a:ea typeface="+mn-ea"/>
              <a:cs typeface="+mn-cs"/>
            </a:endParaRPr>
          </a:p>
          <a:p>
            <a:pPr marL="514350" lvl="0" indent="-514350">
              <a:defRPr/>
            </a:pPr>
            <a:endParaRPr lang="en-US" sz="1600" b="1" dirty="0">
              <a:solidFill>
                <a:srgbClr val="C00000"/>
              </a:solidFill>
            </a:endParaRPr>
          </a:p>
          <a:p>
            <a:pPr marL="228600" lvl="1" indent="-228600" defTabSz="449263">
              <a:spcBef>
                <a:spcPts val="0"/>
              </a:spcBef>
              <a:spcAft>
                <a:spcPts val="600"/>
              </a:spcAft>
              <a:buClr>
                <a:srgbClr val="C00000"/>
              </a:buClr>
              <a:buSzPct val="100000"/>
              <a:buFont typeface="Wingdings" pitchFamily="2" charset="2"/>
              <a:buChar char="§"/>
              <a:defRPr/>
            </a:pPr>
            <a:r>
              <a:rPr lang="pl-PL" sz="2000" dirty="0">
                <a:latin typeface="Arial Narrow" pitchFamily="34" charset="0"/>
                <a:cs typeface="Arial" pitchFamily="34" charset="0"/>
              </a:rPr>
              <a:t>G</a:t>
            </a:r>
            <a:r>
              <a:rPr lang="en-US" sz="2000" dirty="0" smtClean="0">
                <a:latin typeface="Arial Narrow" pitchFamily="34" charset="0"/>
                <a:cs typeface="Arial" pitchFamily="34" charset="0"/>
              </a:rPr>
              <a:t>o </a:t>
            </a:r>
            <a:r>
              <a:rPr lang="en-US" sz="2000" dirty="0">
                <a:latin typeface="Arial Narrow" pitchFamily="34" charset="0"/>
                <a:cs typeface="Arial" pitchFamily="34" charset="0"/>
              </a:rPr>
              <a:t>to the </a:t>
            </a:r>
            <a:r>
              <a:rPr lang="en-US" sz="2000" b="1" dirty="0">
                <a:latin typeface="Arial Narrow" pitchFamily="34" charset="0"/>
                <a:cs typeface="Arial" pitchFamily="34" charset="0"/>
              </a:rPr>
              <a:t>CONFIGURATION</a:t>
            </a:r>
            <a:r>
              <a:rPr lang="en-US" sz="2000" dirty="0">
                <a:latin typeface="Arial Narrow" pitchFamily="34" charset="0"/>
                <a:cs typeface="Arial" pitchFamily="34" charset="0"/>
              </a:rPr>
              <a:t> -&gt; </a:t>
            </a:r>
            <a:r>
              <a:rPr lang="en-US" sz="2000" b="1" dirty="0">
                <a:latin typeface="Arial Narrow" pitchFamily="34" charset="0"/>
                <a:cs typeface="Arial" pitchFamily="34" charset="0"/>
              </a:rPr>
              <a:t>iSCSI target manager </a:t>
            </a:r>
            <a:r>
              <a:rPr lang="en-US" sz="2000" dirty="0">
                <a:latin typeface="Arial Narrow" pitchFamily="34" charset="0"/>
                <a:cs typeface="Arial" pitchFamily="34" charset="0"/>
              </a:rPr>
              <a:t>-&gt; </a:t>
            </a:r>
            <a:r>
              <a:rPr lang="en-US" sz="2000" b="1" dirty="0">
                <a:latin typeface="Arial Narrow" pitchFamily="34" charset="0"/>
                <a:cs typeface="Arial" pitchFamily="34" charset="0"/>
              </a:rPr>
              <a:t>Targets</a:t>
            </a:r>
            <a:r>
              <a:rPr lang="en-US" sz="2000" dirty="0">
                <a:latin typeface="Arial Narrow" pitchFamily="34" charset="0"/>
                <a:cs typeface="Arial" pitchFamily="34" charset="0"/>
              </a:rPr>
              <a:t> -&gt; </a:t>
            </a:r>
            <a:r>
              <a:rPr lang="en-US" sz="2000" b="1" dirty="0">
                <a:latin typeface="Arial Narrow" pitchFamily="34" charset="0"/>
                <a:cs typeface="Arial" pitchFamily="34" charset="0"/>
              </a:rPr>
              <a:t>[</a:t>
            </a:r>
            <a:r>
              <a:rPr lang="en-US" sz="2000" b="1" dirty="0" err="1">
                <a:latin typeface="Arial Narrow" pitchFamily="34" charset="0"/>
                <a:cs typeface="Arial" pitchFamily="34" charset="0"/>
              </a:rPr>
              <a:t>target_name</a:t>
            </a:r>
            <a:r>
              <a:rPr lang="en-US" sz="2000" b="1" dirty="0">
                <a:latin typeface="Arial Narrow" pitchFamily="34" charset="0"/>
                <a:cs typeface="Arial" pitchFamily="34" charset="0"/>
              </a:rPr>
              <a:t>] </a:t>
            </a:r>
            <a:r>
              <a:rPr lang="en-US" sz="2000" dirty="0">
                <a:latin typeface="Arial Narrow" pitchFamily="34" charset="0"/>
                <a:cs typeface="Arial" pitchFamily="34" charset="0"/>
              </a:rPr>
              <a:t>menu,</a:t>
            </a:r>
          </a:p>
          <a:p>
            <a:pPr marL="228600" lvl="1" indent="-228600" defTabSz="449263">
              <a:spcBef>
                <a:spcPts val="0"/>
              </a:spcBef>
              <a:spcAft>
                <a:spcPts val="600"/>
              </a:spcAft>
              <a:buClr>
                <a:srgbClr val="C00000"/>
              </a:buClr>
              <a:buSzPct val="100000"/>
              <a:buFont typeface="Wingdings" pitchFamily="2" charset="2"/>
              <a:buChar char="§"/>
              <a:defRPr/>
            </a:pPr>
            <a:r>
              <a:rPr lang="pl-PL" sz="2000" dirty="0">
                <a:latin typeface="Arial Narrow" pitchFamily="34" charset="0"/>
                <a:cs typeface="Arial" pitchFamily="34" charset="0"/>
              </a:rPr>
              <a:t>E</a:t>
            </a:r>
            <a:r>
              <a:rPr lang="en-US" sz="2000" dirty="0" err="1" smtClean="0">
                <a:latin typeface="Arial Narrow" pitchFamily="34" charset="0"/>
                <a:cs typeface="Arial" pitchFamily="34" charset="0"/>
              </a:rPr>
              <a:t>nter</a:t>
            </a:r>
            <a:r>
              <a:rPr lang="en-US" sz="2000" dirty="0" smtClean="0">
                <a:latin typeface="Arial Narrow" pitchFamily="34" charset="0"/>
                <a:cs typeface="Arial" pitchFamily="34" charset="0"/>
              </a:rPr>
              <a:t> </a:t>
            </a:r>
            <a:r>
              <a:rPr lang="en-US" sz="2000" dirty="0">
                <a:latin typeface="Arial Narrow" pitchFamily="34" charset="0"/>
                <a:cs typeface="Arial" pitchFamily="34" charset="0"/>
              </a:rPr>
              <a:t>the </a:t>
            </a:r>
            <a:r>
              <a:rPr lang="en-US" sz="2000" b="1" dirty="0">
                <a:latin typeface="Arial Narrow" pitchFamily="34" charset="0"/>
                <a:cs typeface="Arial" pitchFamily="34" charset="0"/>
              </a:rPr>
              <a:t>Target volume manger </a:t>
            </a:r>
            <a:r>
              <a:rPr lang="en-US" sz="2000" dirty="0">
                <a:latin typeface="Arial Narrow" pitchFamily="34" charset="0"/>
                <a:cs typeface="Arial" pitchFamily="34" charset="0"/>
              </a:rPr>
              <a:t>function and click the </a:t>
            </a:r>
            <a:r>
              <a:rPr lang="en-US" sz="2000" b="1" dirty="0">
                <a:latin typeface="Arial Narrow" pitchFamily="34" charset="0"/>
                <a:cs typeface="Arial" pitchFamily="34" charset="0"/>
              </a:rPr>
              <a:t>Add</a:t>
            </a:r>
            <a:r>
              <a:rPr lang="en-US" sz="2000" dirty="0">
                <a:latin typeface="Arial Narrow" pitchFamily="34" charset="0"/>
                <a:cs typeface="Arial" pitchFamily="34" charset="0"/>
              </a:rPr>
              <a:t> button on the right side of the. A new LUN will be added to the target CONFIGURATION -&gt; FC target manager -&gt; Groups -&gt; [</a:t>
            </a:r>
            <a:r>
              <a:rPr lang="en-US" sz="2000" dirty="0" err="1">
                <a:latin typeface="Arial Narrow" pitchFamily="34" charset="0"/>
                <a:cs typeface="Arial" pitchFamily="34" charset="0"/>
              </a:rPr>
              <a:t>Group_name</a:t>
            </a:r>
            <a:r>
              <a:rPr lang="en-US" sz="2000" dirty="0">
                <a:latin typeface="Arial Narrow" pitchFamily="34" charset="0"/>
                <a:cs typeface="Arial" pitchFamily="34" charset="0"/>
              </a:rPr>
              <a:t>] -&gt; Function: Add group volumes</a:t>
            </a:r>
          </a:p>
          <a:p>
            <a:pPr marL="179388" indent="-179388">
              <a:buClr>
                <a:schemeClr val="tx1"/>
              </a:buClr>
              <a:buFont typeface="Arial" pitchFamily="34" charset="0"/>
              <a:buChar char="•"/>
            </a:pPr>
            <a:endParaRPr lang="en-US" sz="1600" dirty="0" smtClean="0"/>
          </a:p>
          <a:p>
            <a:pPr marL="514350" indent="-514350">
              <a:buFont typeface="Arial" pitchFamily="34" charset="0"/>
              <a:buChar char="•"/>
              <a:defRPr/>
            </a:pPr>
            <a:endParaRPr lang="en-US" sz="1600" dirty="0" smtClean="0"/>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Snapshots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4142442132"/>
      </p:ext>
    </p:extLst>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611560" y="116632"/>
            <a:ext cx="8221663" cy="492443"/>
          </a:xfrm>
          <a:prstGeom prst="rect">
            <a:avLst/>
          </a:prstGeom>
          <a:noFill/>
          <a:ln w="9525">
            <a:noFill/>
            <a:miter lim="800000"/>
            <a:headEnd/>
            <a:tailEnd/>
          </a:ln>
        </p:spPr>
        <p:txBody>
          <a:bodyPr>
            <a:spAutoFit/>
          </a:bodyPr>
          <a:lstStyle/>
          <a:p>
            <a:pPr algn="l">
              <a:defRPr/>
            </a:pPr>
            <a:r>
              <a:rPr lang="de-DE" sz="3200" b="1" dirty="0" smtClean="0">
                <a:latin typeface="Arial Narrow" pitchFamily="34" charset="0"/>
              </a:rPr>
              <a:t>Company</a:t>
            </a:r>
            <a:endParaRPr lang="en-US" sz="3200" b="1" dirty="0">
              <a:solidFill>
                <a:srgbClr val="C00000"/>
              </a:solidFill>
              <a:latin typeface="Arial Narrow" pitchFamily="34" charset="0"/>
            </a:endParaRPr>
          </a:p>
        </p:txBody>
      </p:sp>
      <p:sp>
        <p:nvSpPr>
          <p:cNvPr id="5" name="Rectangle 5"/>
          <p:cNvSpPr>
            <a:spLocks noChangeArrowheads="1"/>
          </p:cNvSpPr>
          <p:nvPr/>
        </p:nvSpPr>
        <p:spPr bwMode="auto">
          <a:xfrm>
            <a:off x="540319" y="980728"/>
            <a:ext cx="8280153" cy="4862870"/>
          </a:xfrm>
          <a:prstGeom prst="rect">
            <a:avLst/>
          </a:prstGeom>
          <a:noFill/>
          <a:ln w="9525">
            <a:noFill/>
            <a:miter lim="800000"/>
            <a:headEnd/>
            <a:tailEnd/>
          </a:ln>
        </p:spPr>
        <p:txBody>
          <a:bodyPr wrap="square">
            <a:spAutoFit/>
          </a:bodyPr>
          <a:lstStyle/>
          <a:p>
            <a:pPr>
              <a:spcAft>
                <a:spcPts val="1200"/>
              </a:spcAft>
            </a:pPr>
            <a:r>
              <a:rPr lang="de-DE" sz="2000" b="1" dirty="0" smtClean="0">
                <a:solidFill>
                  <a:srgbClr val="C00000"/>
                </a:solidFill>
                <a:latin typeface="Arial Narrow" pitchFamily="34" charset="0"/>
              </a:rPr>
              <a:t>Founded:</a:t>
            </a:r>
            <a:r>
              <a:rPr lang="de-DE" sz="2000" b="1" dirty="0" smtClean="0">
                <a:latin typeface="Arial Narrow" pitchFamily="34" charset="0"/>
              </a:rPr>
              <a:t>	September 9, 1998</a:t>
            </a:r>
            <a:endParaRPr lang="en-US" sz="2000" b="1" dirty="0" smtClean="0">
              <a:latin typeface="Arial Narrow" pitchFamily="34" charset="0"/>
            </a:endParaRPr>
          </a:p>
          <a:p>
            <a:r>
              <a:rPr lang="en-US" sz="2000" b="1" dirty="0" smtClean="0">
                <a:solidFill>
                  <a:srgbClr val="C00000"/>
                </a:solidFill>
                <a:latin typeface="Arial Narrow" pitchFamily="34" charset="0"/>
              </a:rPr>
              <a:t>Locations:</a:t>
            </a:r>
            <a:r>
              <a:rPr lang="en-US" sz="2000" b="1" dirty="0" smtClean="0">
                <a:latin typeface="Arial Narrow" pitchFamily="34" charset="0"/>
              </a:rPr>
              <a:t>	USA (Headquarter)</a:t>
            </a:r>
          </a:p>
          <a:p>
            <a:r>
              <a:rPr lang="en-US" sz="2000" b="1" dirty="0">
                <a:latin typeface="Arial Narrow" pitchFamily="34" charset="0"/>
              </a:rPr>
              <a:t>	</a:t>
            </a:r>
            <a:r>
              <a:rPr lang="en-US" sz="2000" b="1" dirty="0" smtClean="0">
                <a:latin typeface="Arial Narrow" pitchFamily="34" charset="0"/>
              </a:rPr>
              <a:t>	Germany (Sales, Marketing, Technical Support, Administration)</a:t>
            </a:r>
          </a:p>
          <a:p>
            <a:r>
              <a:rPr lang="en-US" sz="2000" b="1" dirty="0" smtClean="0">
                <a:latin typeface="Arial Narrow" pitchFamily="34" charset="0"/>
              </a:rPr>
              <a:t>		Poland, Ukraine (Programmers)</a:t>
            </a:r>
          </a:p>
          <a:p>
            <a:r>
              <a:rPr lang="en-US" sz="2000" b="1" dirty="0" smtClean="0">
                <a:latin typeface="Arial Narrow" pitchFamily="34" charset="0"/>
              </a:rPr>
              <a:t>		Japan (Sales)</a:t>
            </a:r>
          </a:p>
          <a:p>
            <a:pPr>
              <a:spcAft>
                <a:spcPts val="1200"/>
              </a:spcAft>
            </a:pPr>
            <a:r>
              <a:rPr lang="en-US" sz="2000" b="1" dirty="0">
                <a:latin typeface="Arial Narrow" pitchFamily="34" charset="0"/>
              </a:rPr>
              <a:t>	</a:t>
            </a:r>
            <a:r>
              <a:rPr lang="en-US" sz="2000" b="1" dirty="0" smtClean="0">
                <a:latin typeface="Arial Narrow" pitchFamily="34" charset="0"/>
              </a:rPr>
              <a:t>	China (Sales)</a:t>
            </a:r>
            <a:endParaRPr lang="en-US" sz="2000" b="1" dirty="0">
              <a:latin typeface="Arial Narrow" pitchFamily="34" charset="0"/>
            </a:endParaRPr>
          </a:p>
          <a:p>
            <a:r>
              <a:rPr lang="en-US" sz="2000" b="1" dirty="0" smtClean="0">
                <a:solidFill>
                  <a:srgbClr val="C00000"/>
                </a:solidFill>
                <a:latin typeface="Arial Narrow" pitchFamily="34" charset="0"/>
              </a:rPr>
              <a:t>Team:</a:t>
            </a:r>
            <a:r>
              <a:rPr lang="en-US" sz="2000" b="1" dirty="0" smtClean="0">
                <a:latin typeface="Arial Narrow" pitchFamily="34" charset="0"/>
              </a:rPr>
              <a:t>		40+ Engineers / Programmers</a:t>
            </a:r>
            <a:endParaRPr lang="en-US" sz="2000" b="1" dirty="0">
              <a:latin typeface="Arial Narrow" pitchFamily="34" charset="0"/>
            </a:endParaRPr>
          </a:p>
          <a:p>
            <a:pPr>
              <a:spcAft>
                <a:spcPts val="1200"/>
              </a:spcAft>
            </a:pPr>
            <a:r>
              <a:rPr lang="en-US" sz="2000" b="1" dirty="0">
                <a:latin typeface="Arial Narrow" pitchFamily="34" charset="0"/>
              </a:rPr>
              <a:t>	</a:t>
            </a:r>
            <a:r>
              <a:rPr lang="en-US" sz="2000" b="1" dirty="0" smtClean="0">
                <a:latin typeface="Arial Narrow" pitchFamily="34" charset="0"/>
              </a:rPr>
              <a:t>	15+ Sales, Marketing, Technical Support, Administration</a:t>
            </a:r>
            <a:endParaRPr lang="de-DE" sz="2000" b="1" dirty="0" smtClean="0">
              <a:latin typeface="Arial Narrow" pitchFamily="34" charset="0"/>
            </a:endParaRPr>
          </a:p>
          <a:p>
            <a:r>
              <a:rPr lang="en-US" sz="2000" b="1" dirty="0" smtClean="0">
                <a:solidFill>
                  <a:srgbClr val="C00000"/>
                </a:solidFill>
                <a:latin typeface="Arial Narrow" pitchFamily="34" charset="0"/>
              </a:rPr>
              <a:t>Partnerships:</a:t>
            </a:r>
            <a:r>
              <a:rPr lang="en-US" sz="2000" b="1" dirty="0" smtClean="0">
                <a:latin typeface="Arial Narrow" pitchFamily="34" charset="0"/>
              </a:rPr>
              <a:t>	Intel, LSI, </a:t>
            </a:r>
            <a:r>
              <a:rPr lang="en-US" sz="2000" b="1" dirty="0" err="1" smtClean="0">
                <a:latin typeface="Arial Narrow" pitchFamily="34" charset="0"/>
              </a:rPr>
              <a:t>Supermicro</a:t>
            </a:r>
            <a:r>
              <a:rPr lang="en-US" sz="2000" b="1" dirty="0" smtClean="0">
                <a:latin typeface="Arial Narrow" pitchFamily="34" charset="0"/>
              </a:rPr>
              <a:t>, Adaptec, AMD, </a:t>
            </a:r>
            <a:r>
              <a:rPr lang="en-US" sz="2000" b="1" dirty="0" err="1" smtClean="0">
                <a:latin typeface="Arial Narrow" pitchFamily="34" charset="0"/>
              </a:rPr>
              <a:t>QLogic</a:t>
            </a:r>
            <a:r>
              <a:rPr lang="en-US" sz="2000" b="1" dirty="0" smtClean="0">
                <a:latin typeface="Arial Narrow" pitchFamily="34" charset="0"/>
              </a:rPr>
              <a:t>, VMware,</a:t>
            </a:r>
          </a:p>
          <a:p>
            <a:pPr>
              <a:spcAft>
                <a:spcPts val="1200"/>
              </a:spcAft>
            </a:pPr>
            <a:r>
              <a:rPr lang="en-US" sz="2000" b="1" dirty="0" smtClean="0">
                <a:latin typeface="Arial Narrow" pitchFamily="34" charset="0"/>
              </a:rPr>
              <a:t>		Citrix, </a:t>
            </a:r>
            <a:r>
              <a:rPr lang="en-US" sz="2000" b="1" dirty="0" err="1" smtClean="0">
                <a:latin typeface="Arial Narrow" pitchFamily="34" charset="0"/>
              </a:rPr>
              <a:t>Solarflare</a:t>
            </a:r>
            <a:r>
              <a:rPr lang="en-US" sz="2000" b="1" dirty="0" smtClean="0">
                <a:latin typeface="Arial Narrow" pitchFamily="34" charset="0"/>
              </a:rPr>
              <a:t>, Symantec…</a:t>
            </a:r>
          </a:p>
          <a:p>
            <a:pPr>
              <a:spcAft>
                <a:spcPts val="1200"/>
              </a:spcAft>
            </a:pPr>
            <a:r>
              <a:rPr lang="en-US" sz="2000" b="1" dirty="0" smtClean="0">
                <a:solidFill>
                  <a:srgbClr val="C00000"/>
                </a:solidFill>
                <a:latin typeface="Arial Narrow" pitchFamily="34" charset="0"/>
              </a:rPr>
              <a:t>Investor</a:t>
            </a:r>
            <a:r>
              <a:rPr lang="en-US" sz="2000" b="1" dirty="0">
                <a:solidFill>
                  <a:srgbClr val="C00000"/>
                </a:solidFill>
                <a:latin typeface="Arial Narrow" pitchFamily="34" charset="0"/>
              </a:rPr>
              <a:t>:	</a:t>
            </a:r>
            <a:r>
              <a:rPr lang="en-US" sz="2000" b="1" dirty="0">
                <a:latin typeface="Arial Narrow" pitchFamily="34" charset="0"/>
              </a:rPr>
              <a:t>	</a:t>
            </a:r>
            <a:r>
              <a:rPr lang="en-US" sz="2000" b="1" dirty="0" err="1">
                <a:latin typeface="Arial Narrow" pitchFamily="34" charset="0"/>
              </a:rPr>
              <a:t>Openview</a:t>
            </a:r>
            <a:r>
              <a:rPr lang="en-US" sz="2000" b="1" dirty="0">
                <a:latin typeface="Arial Narrow" pitchFamily="34" charset="0"/>
              </a:rPr>
              <a:t> Venture </a:t>
            </a:r>
            <a:r>
              <a:rPr lang="en-US" sz="2000" b="1" dirty="0" smtClean="0">
                <a:latin typeface="Arial Narrow" pitchFamily="34" charset="0"/>
              </a:rPr>
              <a:t>Partners</a:t>
            </a:r>
            <a:endParaRPr lang="en-US" sz="2000" b="1" dirty="0">
              <a:latin typeface="Arial Narrow" pitchFamily="34" charset="0"/>
            </a:endParaRPr>
          </a:p>
          <a:p>
            <a:r>
              <a:rPr lang="en-US" sz="2000" b="1" dirty="0" smtClean="0">
                <a:solidFill>
                  <a:srgbClr val="C00000"/>
                </a:solidFill>
                <a:latin typeface="Arial Narrow" pitchFamily="34" charset="0"/>
              </a:rPr>
              <a:t>Channel:	</a:t>
            </a:r>
            <a:r>
              <a:rPr lang="en-US" sz="2000" b="1" dirty="0" smtClean="0">
                <a:latin typeface="Arial Narrow" pitchFamily="34" charset="0"/>
              </a:rPr>
              <a:t>	500+ </a:t>
            </a:r>
            <a:r>
              <a:rPr lang="en-US" sz="2000" b="1" dirty="0">
                <a:latin typeface="Arial Narrow" pitchFamily="34" charset="0"/>
              </a:rPr>
              <a:t>c</a:t>
            </a:r>
            <a:r>
              <a:rPr lang="en-US" sz="2000" b="1" dirty="0" smtClean="0">
                <a:latin typeface="Arial Narrow" pitchFamily="34" charset="0"/>
              </a:rPr>
              <a:t>ertified </a:t>
            </a:r>
            <a:r>
              <a:rPr lang="en-US" sz="2000" b="1" dirty="0">
                <a:latin typeface="Arial Narrow" pitchFamily="34" charset="0"/>
              </a:rPr>
              <a:t>Partners</a:t>
            </a:r>
          </a:p>
          <a:p>
            <a:r>
              <a:rPr lang="en-US" sz="2000" b="1" dirty="0" smtClean="0">
                <a:latin typeface="Arial Narrow" pitchFamily="34" charset="0"/>
              </a:rPr>
              <a:t>		15.000+ </a:t>
            </a:r>
            <a:r>
              <a:rPr lang="en-US" sz="2000" b="1" dirty="0">
                <a:latin typeface="Arial Narrow" pitchFamily="34" charset="0"/>
              </a:rPr>
              <a:t>Customers in </a:t>
            </a:r>
            <a:r>
              <a:rPr lang="en-US" sz="2000" b="1" dirty="0" smtClean="0">
                <a:latin typeface="Arial Narrow" pitchFamily="34" charset="0"/>
              </a:rPr>
              <a:t>100+ </a:t>
            </a:r>
            <a:r>
              <a:rPr lang="en-US" sz="2000" b="1" dirty="0">
                <a:latin typeface="Arial Narrow" pitchFamily="34" charset="0"/>
              </a:rPr>
              <a:t>Countries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601533"/>
          </a:xfrm>
          <a:prstGeom prst="rect">
            <a:avLst/>
          </a:prstGeom>
          <a:noFill/>
          <a:ln w="9525">
            <a:noFill/>
            <a:miter lim="800000"/>
            <a:headEnd/>
            <a:tailEnd/>
          </a:ln>
        </p:spPr>
        <p:txBody>
          <a:bodyPr wrap="square">
            <a:spAutoFit/>
          </a:bodyPr>
          <a:lstStyle/>
          <a:p>
            <a:pPr marL="228600" lvl="0" indent="-228600">
              <a:buClr>
                <a:srgbClr val="C00000"/>
              </a:buClr>
              <a:defRPr/>
            </a:pPr>
            <a:r>
              <a:rPr lang="en-US" sz="2800" b="1" cap="small" dirty="0" smtClean="0">
                <a:solidFill>
                  <a:schemeClr val="tx1">
                    <a:lumMod val="65000"/>
                    <a:lumOff val="35000"/>
                  </a:schemeClr>
                </a:solidFill>
                <a:latin typeface="Arial Narrow" pitchFamily="34" charset="0"/>
                <a:ea typeface="+mn-ea"/>
                <a:cs typeface="+mn-cs"/>
              </a:rPr>
              <a:t>The </a:t>
            </a:r>
            <a:r>
              <a:rPr lang="en-US" sz="2800" b="1" cap="small" dirty="0">
                <a:solidFill>
                  <a:schemeClr val="tx1">
                    <a:lumMod val="65000"/>
                    <a:lumOff val="35000"/>
                  </a:schemeClr>
                </a:solidFill>
                <a:latin typeface="Arial Narrow" pitchFamily="34" charset="0"/>
                <a:ea typeface="+mn-ea"/>
                <a:cs typeface="+mn-cs"/>
              </a:rPr>
              <a:t>Built-in Backup function provides reliable </a:t>
            </a:r>
            <a:r>
              <a:rPr lang="en-US" sz="2800" b="1" cap="small" dirty="0" smtClean="0">
                <a:solidFill>
                  <a:schemeClr val="tx1">
                    <a:lumMod val="65000"/>
                    <a:lumOff val="35000"/>
                  </a:schemeClr>
                </a:solidFill>
                <a:latin typeface="Arial Narrow" pitchFamily="34" charset="0"/>
                <a:ea typeface="+mn-ea"/>
                <a:cs typeface="+mn-cs"/>
              </a:rPr>
              <a:t>backups</a:t>
            </a:r>
          </a:p>
          <a:p>
            <a:pPr marL="228600" lvl="0" indent="-228600">
              <a:buClr>
                <a:srgbClr val="C00000"/>
              </a:buClr>
              <a:defRPr/>
            </a:pPr>
            <a:r>
              <a:rPr lang="en-US" sz="2800" b="1" cap="small" dirty="0" smtClean="0">
                <a:solidFill>
                  <a:schemeClr val="tx1">
                    <a:lumMod val="65000"/>
                    <a:lumOff val="35000"/>
                  </a:schemeClr>
                </a:solidFill>
                <a:latin typeface="Arial Narrow" pitchFamily="34" charset="0"/>
                <a:ea typeface="+mn-ea"/>
                <a:cs typeface="+mn-cs"/>
              </a:rPr>
              <a:t>for </a:t>
            </a:r>
            <a:r>
              <a:rPr lang="en-US" sz="2800" b="1" cap="small" dirty="0">
                <a:solidFill>
                  <a:schemeClr val="tx1">
                    <a:lumMod val="65000"/>
                    <a:lumOff val="35000"/>
                  </a:schemeClr>
                </a:solidFill>
                <a:latin typeface="Arial Narrow" pitchFamily="34" charset="0"/>
                <a:ea typeface="+mn-ea"/>
                <a:cs typeface="+mn-cs"/>
              </a:rPr>
              <a:t>NAS</a:t>
            </a:r>
            <a:r>
              <a:rPr lang="pl-PL" sz="2800" b="1" cap="small" dirty="0">
                <a:solidFill>
                  <a:schemeClr val="tx1">
                    <a:lumMod val="65000"/>
                    <a:lumOff val="35000"/>
                  </a:schemeClr>
                </a:solidFill>
                <a:latin typeface="Arial Narrow" pitchFamily="34" charset="0"/>
                <a:ea typeface="+mn-ea"/>
                <a:cs typeface="+mn-cs"/>
              </a:rPr>
              <a:t> </a:t>
            </a:r>
            <a:r>
              <a:rPr lang="en-US" sz="2800" b="1" cap="small" dirty="0" smtClean="0">
                <a:solidFill>
                  <a:schemeClr val="tx1">
                    <a:lumMod val="65000"/>
                    <a:lumOff val="35000"/>
                  </a:schemeClr>
                </a:solidFill>
                <a:latin typeface="Arial Narrow" pitchFamily="34" charset="0"/>
                <a:ea typeface="+mn-ea"/>
                <a:cs typeface="+mn-cs"/>
              </a:rPr>
              <a:t>Volumes – this is how it works:</a:t>
            </a:r>
            <a:endParaRPr lang="en-US" sz="2800" b="1" cap="small" dirty="0">
              <a:solidFill>
                <a:schemeClr val="tx1">
                  <a:lumMod val="65000"/>
                  <a:lumOff val="35000"/>
                </a:schemeClr>
              </a:solidFill>
              <a:latin typeface="Arial Narrow" pitchFamily="34" charset="0"/>
              <a:ea typeface="+mn-ea"/>
              <a:cs typeface="+mn-cs"/>
            </a:endParaRPr>
          </a:p>
          <a:p>
            <a:pPr marL="514350" lvl="0" indent="-514350">
              <a:defRPr/>
            </a:pPr>
            <a:endParaRPr lang="en-US" sz="1800" b="1" dirty="0">
              <a:solidFill>
                <a:srgbClr val="C00000"/>
              </a:solidFill>
              <a:latin typeface="Arial Narrow" pitchFamily="34" charset="0"/>
            </a:endParaRPr>
          </a:p>
          <a:p>
            <a:pPr marL="228600" lvl="1" indent="-228600" defTabSz="449263">
              <a:spcBef>
                <a:spcPts val="0"/>
              </a:spcBef>
              <a:spcAft>
                <a:spcPts val="600"/>
              </a:spcAft>
              <a:buClr>
                <a:srgbClr val="C00000"/>
              </a:buClr>
              <a:buSzPct val="100000"/>
              <a:buFont typeface="Wingdings" pitchFamily="2" charset="2"/>
              <a:buChar char="§"/>
              <a:defRPr/>
            </a:pPr>
            <a:r>
              <a:rPr lang="en-US" sz="1800" dirty="0">
                <a:latin typeface="Arial Narrow" pitchFamily="34" charset="0"/>
                <a:cs typeface="Arial" pitchFamily="34" charset="0"/>
              </a:rPr>
              <a:t>Backup </a:t>
            </a:r>
            <a:r>
              <a:rPr lang="en-US" sz="1800" b="1" dirty="0">
                <a:latin typeface="Arial Narrow" pitchFamily="34" charset="0"/>
                <a:cs typeface="Arial" pitchFamily="34" charset="0"/>
              </a:rPr>
              <a:t>only is designed for NAS Logical Volumes </a:t>
            </a:r>
            <a:r>
              <a:rPr lang="en-US" sz="1800" dirty="0">
                <a:latin typeface="Arial Narrow" pitchFamily="34" charset="0"/>
                <a:cs typeface="Arial" pitchFamily="34" charset="0"/>
              </a:rPr>
              <a:t>(FC and iSCSI volumes are not supported)</a:t>
            </a:r>
          </a:p>
          <a:p>
            <a:pPr marL="228600" lvl="1" indent="-228600" defTabSz="449263">
              <a:spcBef>
                <a:spcPts val="0"/>
              </a:spcBef>
              <a:spcAft>
                <a:spcPts val="600"/>
              </a:spcAft>
              <a:buClr>
                <a:srgbClr val="C00000"/>
              </a:buClr>
              <a:buSzPct val="100000"/>
              <a:buFont typeface="Wingdings" pitchFamily="2" charset="2"/>
              <a:buChar char="§"/>
              <a:defRPr/>
            </a:pPr>
            <a:r>
              <a:rPr lang="en-US" sz="1800" dirty="0">
                <a:latin typeface="Arial Narrow" pitchFamily="34" charset="0"/>
                <a:cs typeface="Arial" pitchFamily="34" charset="0"/>
              </a:rPr>
              <a:t>The Backup function </a:t>
            </a:r>
            <a:r>
              <a:rPr lang="en-US" sz="1800" b="1" dirty="0">
                <a:latin typeface="Arial Narrow" pitchFamily="34" charset="0"/>
                <a:cs typeface="Arial" pitchFamily="34" charset="0"/>
              </a:rPr>
              <a:t>needs a Snapshot </a:t>
            </a:r>
            <a:r>
              <a:rPr lang="en-US" sz="1800" dirty="0">
                <a:latin typeface="Arial Narrow" pitchFamily="34" charset="0"/>
                <a:cs typeface="Arial" pitchFamily="34" charset="0"/>
              </a:rPr>
              <a:t>in order to create the Task</a:t>
            </a:r>
          </a:p>
          <a:p>
            <a:pPr marL="228600" lvl="1" indent="-228600" defTabSz="449263">
              <a:spcBef>
                <a:spcPts val="0"/>
              </a:spcBef>
              <a:spcAft>
                <a:spcPts val="600"/>
              </a:spcAft>
              <a:buClr>
                <a:srgbClr val="C00000"/>
              </a:buClr>
              <a:buSzPct val="100000"/>
              <a:buFont typeface="Wingdings" pitchFamily="2" charset="2"/>
              <a:buChar char="§"/>
              <a:defRPr/>
            </a:pPr>
            <a:r>
              <a:rPr lang="en-US" sz="1800" dirty="0">
                <a:latin typeface="Arial Narrow" pitchFamily="34" charset="0"/>
                <a:cs typeface="Arial" pitchFamily="34" charset="0"/>
              </a:rPr>
              <a:t>The Shares are backed up from the NAS Logical Volumes</a:t>
            </a:r>
          </a:p>
          <a:p>
            <a:pPr marL="228600" lvl="1" indent="-228600" defTabSz="449263">
              <a:spcBef>
                <a:spcPts val="0"/>
              </a:spcBef>
              <a:spcAft>
                <a:spcPts val="600"/>
              </a:spcAft>
              <a:buClr>
                <a:srgbClr val="C00000"/>
              </a:buClr>
              <a:buSzPct val="100000"/>
              <a:buFont typeface="Wingdings" pitchFamily="2" charset="2"/>
              <a:buChar char="§"/>
              <a:defRPr/>
            </a:pPr>
            <a:r>
              <a:rPr lang="en-US" sz="1800" b="1" dirty="0">
                <a:latin typeface="Arial Narrow" pitchFamily="34" charset="0"/>
                <a:cs typeface="Arial" pitchFamily="34" charset="0"/>
              </a:rPr>
              <a:t>Backup has a higher priority then Data Replication </a:t>
            </a:r>
            <a:r>
              <a:rPr lang="en-US" sz="1800" dirty="0">
                <a:latin typeface="Arial Narrow" pitchFamily="34" charset="0"/>
                <a:cs typeface="Arial" pitchFamily="34" charset="0"/>
              </a:rPr>
              <a:t>if scheduled at the same time</a:t>
            </a:r>
          </a:p>
          <a:p>
            <a:pPr marL="228600" lvl="1" indent="-228600" defTabSz="449263">
              <a:spcBef>
                <a:spcPts val="0"/>
              </a:spcBef>
              <a:spcAft>
                <a:spcPts val="600"/>
              </a:spcAft>
              <a:buClr>
                <a:srgbClr val="C00000"/>
              </a:buClr>
              <a:buSzPct val="100000"/>
              <a:buFont typeface="Wingdings" pitchFamily="2" charset="2"/>
              <a:buChar char="§"/>
              <a:defRPr/>
            </a:pPr>
            <a:r>
              <a:rPr lang="en-US" sz="1800" dirty="0">
                <a:latin typeface="Arial Narrow" pitchFamily="34" charset="0"/>
                <a:cs typeface="Arial" pitchFamily="34" charset="0"/>
              </a:rPr>
              <a:t>Supported backup types Full (All data on every backup task), </a:t>
            </a:r>
            <a:r>
              <a:rPr lang="en-US" sz="1800" b="1" dirty="0">
                <a:latin typeface="Arial Narrow" pitchFamily="34" charset="0"/>
                <a:cs typeface="Arial" pitchFamily="34" charset="0"/>
              </a:rPr>
              <a:t>Differential</a:t>
            </a:r>
            <a:r>
              <a:rPr lang="en-US" sz="1800" dirty="0">
                <a:latin typeface="Arial Narrow" pitchFamily="34" charset="0"/>
                <a:cs typeface="Arial" pitchFamily="34" charset="0"/>
              </a:rPr>
              <a:t> (new data from last Full Backup) and </a:t>
            </a:r>
            <a:r>
              <a:rPr lang="en-US" sz="1800" b="1" dirty="0">
                <a:latin typeface="Arial Narrow" pitchFamily="34" charset="0"/>
                <a:cs typeface="Arial" pitchFamily="34" charset="0"/>
              </a:rPr>
              <a:t>Incremental</a:t>
            </a:r>
            <a:r>
              <a:rPr lang="en-US" sz="1800" dirty="0">
                <a:latin typeface="Arial Narrow" pitchFamily="34" charset="0"/>
                <a:cs typeface="Arial" pitchFamily="34" charset="0"/>
              </a:rPr>
              <a:t> (only backs up new data</a:t>
            </a:r>
            <a:r>
              <a:rPr lang="en-US" sz="1800" dirty="0" smtClean="0">
                <a:latin typeface="Arial Narrow" pitchFamily="34" charset="0"/>
                <a:cs typeface="Arial" pitchFamily="34" charset="0"/>
              </a:rPr>
              <a:t>)</a:t>
            </a:r>
          </a:p>
          <a:p>
            <a:pPr marL="228600" lvl="1" indent="-228600" defTabSz="449263">
              <a:spcBef>
                <a:spcPts val="0"/>
              </a:spcBef>
              <a:spcAft>
                <a:spcPts val="600"/>
              </a:spcAft>
              <a:buClr>
                <a:srgbClr val="C00000"/>
              </a:buClr>
              <a:buSzPct val="100000"/>
              <a:buFont typeface="Wingdings" pitchFamily="2" charset="2"/>
              <a:buChar char="§"/>
              <a:defRPr/>
            </a:pPr>
            <a:r>
              <a:rPr lang="en-US" sz="1800" dirty="0" smtClean="0">
                <a:latin typeface="Arial Narrow" pitchFamily="34" charset="0"/>
                <a:cs typeface="Arial" pitchFamily="34" charset="0"/>
              </a:rPr>
              <a:t>Can perform compression (</a:t>
            </a:r>
            <a:r>
              <a:rPr lang="en-US" sz="1800" b="1" dirty="0" smtClean="0">
                <a:latin typeface="Arial Narrow" pitchFamily="34" charset="0"/>
                <a:cs typeface="Arial" pitchFamily="34" charset="0"/>
              </a:rPr>
              <a:t>depending on hardware and file structure</a:t>
            </a:r>
            <a:r>
              <a:rPr lang="en-US" sz="1800" dirty="0" smtClean="0">
                <a:latin typeface="Arial Narrow" pitchFamily="34" charset="0"/>
                <a:cs typeface="Arial" pitchFamily="34" charset="0"/>
              </a:rPr>
              <a:t>)</a:t>
            </a:r>
          </a:p>
          <a:p>
            <a:pPr marL="228600" lvl="1" indent="-228600" defTabSz="449263">
              <a:spcBef>
                <a:spcPts val="0"/>
              </a:spcBef>
              <a:spcAft>
                <a:spcPts val="600"/>
              </a:spcAft>
              <a:buClr>
                <a:srgbClr val="C00000"/>
              </a:buClr>
              <a:buSzPct val="100000"/>
              <a:buFont typeface="Wingdings" pitchFamily="2" charset="2"/>
              <a:buChar char="§"/>
              <a:defRPr/>
            </a:pPr>
            <a:r>
              <a:rPr lang="en-US" sz="1800" dirty="0" smtClean="0">
                <a:latin typeface="Arial Narrow" pitchFamily="34" charset="0"/>
                <a:cs typeface="Arial" pitchFamily="34" charset="0"/>
              </a:rPr>
              <a:t>Must have its own </a:t>
            </a:r>
            <a:r>
              <a:rPr lang="en-US" sz="1800" b="1" dirty="0" smtClean="0">
                <a:latin typeface="Arial Narrow" pitchFamily="34" charset="0"/>
                <a:cs typeface="Arial" pitchFamily="34" charset="0"/>
              </a:rPr>
              <a:t>Backup database without existing files in the NAS Share’s</a:t>
            </a:r>
          </a:p>
          <a:p>
            <a:pPr marL="228600" lvl="1" indent="-228600" defTabSz="449263">
              <a:spcBef>
                <a:spcPts val="0"/>
              </a:spcBef>
              <a:spcAft>
                <a:spcPts val="600"/>
              </a:spcAft>
              <a:buClr>
                <a:srgbClr val="C00000"/>
              </a:buClr>
              <a:buSzPct val="100000"/>
              <a:buFont typeface="Wingdings" pitchFamily="2" charset="2"/>
              <a:buChar char="§"/>
              <a:defRPr/>
            </a:pPr>
            <a:r>
              <a:rPr lang="en-US" sz="1800" dirty="0" smtClean="0">
                <a:latin typeface="Arial Narrow" pitchFamily="34" charset="0"/>
                <a:cs typeface="Arial" pitchFamily="34" charset="0"/>
              </a:rPr>
              <a:t>NAS </a:t>
            </a:r>
            <a:r>
              <a:rPr lang="en-US" sz="1800" b="1" dirty="0" smtClean="0">
                <a:latin typeface="Arial Narrow" pitchFamily="34" charset="0"/>
                <a:cs typeface="Arial" pitchFamily="34" charset="0"/>
              </a:rPr>
              <a:t>WORM volumes cant be backed up</a:t>
            </a:r>
          </a:p>
          <a:p>
            <a:pPr marL="228600" lvl="1" indent="-228600" defTabSz="449263">
              <a:spcBef>
                <a:spcPts val="0"/>
              </a:spcBef>
              <a:spcAft>
                <a:spcPts val="600"/>
              </a:spcAft>
              <a:buClr>
                <a:srgbClr val="C00000"/>
              </a:buClr>
              <a:buSzPct val="100000"/>
              <a:buFont typeface="Wingdings" pitchFamily="2" charset="2"/>
              <a:buChar char="§"/>
              <a:defRPr/>
            </a:pPr>
            <a:r>
              <a:rPr lang="en-US" sz="1800" dirty="0" smtClean="0">
                <a:latin typeface="Arial Narrow" pitchFamily="34" charset="0"/>
                <a:cs typeface="Arial" pitchFamily="34" charset="0"/>
              </a:rPr>
              <a:t>Usage of </a:t>
            </a:r>
            <a:r>
              <a:rPr lang="en-US" sz="1800" b="1" dirty="0" smtClean="0">
                <a:latin typeface="Arial Narrow" pitchFamily="34" charset="0"/>
                <a:cs typeface="Arial" pitchFamily="34" charset="0"/>
              </a:rPr>
              <a:t>Pools</a:t>
            </a:r>
            <a:r>
              <a:rPr lang="en-US" sz="1800" dirty="0" smtClean="0">
                <a:latin typeface="Arial Narrow" pitchFamily="34" charset="0"/>
                <a:cs typeface="Arial" pitchFamily="34" charset="0"/>
              </a:rPr>
              <a:t> used for grouping Tapes  or Virtual Taps </a:t>
            </a:r>
          </a:p>
          <a:p>
            <a:pPr marL="228600" lvl="1" indent="-228600" defTabSz="449263">
              <a:spcBef>
                <a:spcPts val="0"/>
              </a:spcBef>
              <a:spcAft>
                <a:spcPts val="600"/>
              </a:spcAft>
              <a:buClr>
                <a:srgbClr val="C00000"/>
              </a:buClr>
              <a:buSzPct val="100000"/>
              <a:buFont typeface="Wingdings" pitchFamily="2" charset="2"/>
              <a:buChar char="§"/>
              <a:defRPr/>
            </a:pPr>
            <a:r>
              <a:rPr lang="en-US" sz="1800" dirty="0" smtClean="0">
                <a:latin typeface="Arial Narrow" pitchFamily="34" charset="0"/>
                <a:cs typeface="Arial" pitchFamily="34" charset="0"/>
              </a:rPr>
              <a:t>Task scheduled to set time values for your backups</a:t>
            </a:r>
          </a:p>
          <a:p>
            <a:pPr marL="228600" lvl="1" indent="-228600" defTabSz="449263">
              <a:spcBef>
                <a:spcPts val="0"/>
              </a:spcBef>
              <a:spcAft>
                <a:spcPts val="600"/>
              </a:spcAft>
              <a:buClr>
                <a:srgbClr val="C00000"/>
              </a:buClr>
              <a:buSzPct val="100000"/>
              <a:buFont typeface="Wingdings" pitchFamily="2" charset="2"/>
              <a:buChar char="§"/>
              <a:defRPr/>
            </a:pPr>
            <a:r>
              <a:rPr lang="en-US" sz="1800" dirty="0" smtClean="0">
                <a:latin typeface="Arial Narrow" pitchFamily="34" charset="0"/>
                <a:cs typeface="Arial" pitchFamily="34" charset="0"/>
              </a:rPr>
              <a:t>Restore feature for </a:t>
            </a:r>
            <a:r>
              <a:rPr lang="en-US" sz="1800" b="1" dirty="0" smtClean="0">
                <a:latin typeface="Arial Narrow" pitchFamily="34" charset="0"/>
                <a:cs typeface="Arial" pitchFamily="34" charset="0"/>
              </a:rPr>
              <a:t>backups to restore data </a:t>
            </a:r>
            <a:r>
              <a:rPr lang="en-US" sz="1800" dirty="0" smtClean="0">
                <a:latin typeface="Arial Narrow" pitchFamily="34" charset="0"/>
                <a:cs typeface="Arial" pitchFamily="34" charset="0"/>
              </a:rPr>
              <a:t>to any NAS Share</a:t>
            </a: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pl-PL" sz="3200" b="1" kern="0" dirty="0" smtClean="0">
                <a:solidFill>
                  <a:srgbClr val="C00000"/>
                </a:solidFill>
                <a:latin typeface="Arial Narrow" pitchFamily="34" charset="0"/>
              </a:rPr>
              <a:t>Backup</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50180334"/>
      </p:ext>
    </p:extLst>
  </p:cSld>
  <p:clrMapOvr>
    <a:masterClrMapping/>
  </p:clrMapOvr>
  <p:transition advClick="0" advTm="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3000821"/>
          </a:xfrm>
          <a:prstGeom prst="rect">
            <a:avLst/>
          </a:prstGeom>
          <a:noFill/>
          <a:ln w="9525">
            <a:noFill/>
            <a:miter lim="800000"/>
            <a:headEnd/>
            <a:tailEnd/>
          </a:ln>
        </p:spPr>
        <p:txBody>
          <a:bodyPr wrap="square">
            <a:spAutoFit/>
          </a:bodyPr>
          <a:lstStyle/>
          <a:p>
            <a:pPr marL="228600" lvl="0" indent="-228600">
              <a:buClr>
                <a:srgbClr val="C00000"/>
              </a:buClr>
              <a:defRPr/>
            </a:pPr>
            <a:r>
              <a:rPr lang="en-US" sz="2800" b="1" cap="small" dirty="0" smtClean="0">
                <a:solidFill>
                  <a:schemeClr val="tx1">
                    <a:lumMod val="65000"/>
                    <a:lumOff val="35000"/>
                  </a:schemeClr>
                </a:solidFill>
                <a:latin typeface="Arial Narrow" pitchFamily="34" charset="0"/>
                <a:ea typeface="+mn-ea"/>
                <a:cs typeface="+mn-cs"/>
              </a:rPr>
              <a:t>Mediums </a:t>
            </a:r>
            <a:r>
              <a:rPr lang="en-US" sz="2800" b="1" cap="small" dirty="0">
                <a:solidFill>
                  <a:schemeClr val="tx1">
                    <a:lumMod val="65000"/>
                    <a:lumOff val="35000"/>
                  </a:schemeClr>
                </a:solidFill>
                <a:latin typeface="Arial Narrow" pitchFamily="34" charset="0"/>
                <a:ea typeface="+mn-ea"/>
                <a:cs typeface="+mn-cs"/>
              </a:rPr>
              <a:t>that you can Backup </a:t>
            </a:r>
            <a:r>
              <a:rPr lang="en-US" sz="2800" b="1" cap="small" dirty="0" smtClean="0">
                <a:solidFill>
                  <a:schemeClr val="tx1">
                    <a:lumMod val="65000"/>
                    <a:lumOff val="35000"/>
                  </a:schemeClr>
                </a:solidFill>
                <a:latin typeface="Arial Narrow" pitchFamily="34" charset="0"/>
                <a:ea typeface="+mn-ea"/>
                <a:cs typeface="+mn-cs"/>
              </a:rPr>
              <a:t>to</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dirty="0">
                <a:latin typeface="Arial Narrow" pitchFamily="34" charset="0"/>
                <a:cs typeface="Arial" pitchFamily="34" charset="0"/>
              </a:rPr>
              <a:t>Backup to a </a:t>
            </a:r>
            <a:r>
              <a:rPr lang="en-US" b="1" dirty="0">
                <a:latin typeface="Arial Narrow" pitchFamily="34" charset="0"/>
                <a:cs typeface="Arial" pitchFamily="34" charset="0"/>
              </a:rPr>
              <a:t>Tape Library &amp; Drive, RAID controller, RAID array</a:t>
            </a:r>
          </a:p>
          <a:p>
            <a:pPr marL="228600" lvl="1" indent="-228600" defTabSz="449263">
              <a:spcBef>
                <a:spcPts val="0"/>
              </a:spcBef>
              <a:spcAft>
                <a:spcPts val="600"/>
              </a:spcAft>
              <a:buClr>
                <a:srgbClr val="C00000"/>
              </a:buClr>
              <a:buSzPct val="100000"/>
              <a:buFont typeface="Wingdings" pitchFamily="2" charset="2"/>
              <a:buChar char="§"/>
              <a:defRPr/>
            </a:pPr>
            <a:r>
              <a:rPr lang="en-US" dirty="0">
                <a:latin typeface="Arial Narrow" pitchFamily="34" charset="0"/>
                <a:cs typeface="Arial" pitchFamily="34" charset="0"/>
              </a:rPr>
              <a:t>Backup to a Dynamic Volume with - </a:t>
            </a:r>
            <a:r>
              <a:rPr lang="en-US" b="1" dirty="0">
                <a:latin typeface="Arial Narrow" pitchFamily="34" charset="0"/>
                <a:cs typeface="Arial" pitchFamily="34" charset="0"/>
              </a:rPr>
              <a:t>USB drive, SATA drive, ATA drive</a:t>
            </a:r>
          </a:p>
          <a:p>
            <a:pPr marL="228600" lvl="1" indent="-228600" defTabSz="449263">
              <a:spcBef>
                <a:spcPts val="0"/>
              </a:spcBef>
              <a:spcAft>
                <a:spcPts val="600"/>
              </a:spcAft>
              <a:buClr>
                <a:srgbClr val="C00000"/>
              </a:buClr>
              <a:buSzPct val="100000"/>
              <a:buFont typeface="Wingdings" pitchFamily="2" charset="2"/>
              <a:buChar char="§"/>
              <a:defRPr/>
            </a:pPr>
            <a:r>
              <a:rPr lang="en-US" dirty="0">
                <a:latin typeface="Arial Narrow" pitchFamily="34" charset="0"/>
                <a:cs typeface="Arial" pitchFamily="34" charset="0"/>
              </a:rPr>
              <a:t>Backup to </a:t>
            </a:r>
            <a:r>
              <a:rPr lang="en-US" b="1" dirty="0">
                <a:latin typeface="Arial Narrow" pitchFamily="34" charset="0"/>
                <a:cs typeface="Arial" pitchFamily="34" charset="0"/>
              </a:rPr>
              <a:t>iSCSI Target Volume,  FC Target </a:t>
            </a:r>
            <a:r>
              <a:rPr lang="en-US" b="1" dirty="0" smtClean="0">
                <a:latin typeface="Arial Narrow" pitchFamily="34" charset="0"/>
                <a:cs typeface="Arial" pitchFamily="34" charset="0"/>
              </a:rPr>
              <a:t>Volume </a:t>
            </a:r>
            <a:endParaRPr lang="en-US" b="1" dirty="0">
              <a:latin typeface="Arial Narrow" pitchFamily="34" charset="0"/>
              <a:cs typeface="Arial" pitchFamily="34" charset="0"/>
            </a:endParaRPr>
          </a:p>
          <a:p>
            <a:pPr marL="179388" indent="-179388">
              <a:buClr>
                <a:schemeClr val="tx1"/>
              </a:buClr>
              <a:buFont typeface="Arial" pitchFamily="34" charset="0"/>
              <a:buChar char="•"/>
            </a:pPr>
            <a:endParaRPr lang="en-US" sz="1600" dirty="0" smtClean="0"/>
          </a:p>
          <a:p>
            <a:pPr marL="514350" indent="-514350">
              <a:buFont typeface="Arial" pitchFamily="34" charset="0"/>
              <a:buChar char="•"/>
              <a:defRPr/>
            </a:pPr>
            <a:endParaRPr lang="en-US" sz="1600" dirty="0" smtClean="0"/>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pl-PL" sz="3200" b="1" kern="0" dirty="0" smtClean="0">
                <a:solidFill>
                  <a:srgbClr val="C00000"/>
                </a:solidFill>
                <a:latin typeface="Arial Narrow" pitchFamily="34" charset="0"/>
              </a:rPr>
              <a:t>Backup</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4228481920"/>
      </p:ext>
    </p:extLst>
  </p:cSld>
  <p:clrMapOvr>
    <a:masterClrMapping/>
  </p:clrMapOvr>
  <p:transition advClick="0" advTm="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3200876"/>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Multipath vs. Bonding</a:t>
            </a:r>
          </a:p>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and MPIO with VMware and Windows</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8" y="1559072"/>
            <a:ext cx="7921624" cy="3739485"/>
          </a:xfrm>
          <a:prstGeom prst="rect">
            <a:avLst/>
          </a:prstGeom>
          <a:noFill/>
          <a:ln w="9525">
            <a:noFill/>
            <a:miter lim="800000"/>
            <a:headEnd/>
            <a:tailEnd/>
          </a:ln>
        </p:spPr>
        <p:txBody>
          <a:bodyPr wrap="square">
            <a:spAutoFit/>
          </a:bodyPr>
          <a:lstStyle/>
          <a:p>
            <a:pPr marL="0" lvl="5" algn="ctr" fontAlgn="base">
              <a:spcBef>
                <a:spcPct val="0"/>
              </a:spcBef>
              <a:spcAft>
                <a:spcPts val="600"/>
              </a:spcAft>
              <a:buClr>
                <a:srgbClr val="000000"/>
              </a:buClr>
              <a:buSzPct val="100000"/>
            </a:pPr>
            <a:r>
              <a:rPr lang="en-US" sz="3200" b="1" dirty="0" smtClean="0">
                <a:solidFill>
                  <a:srgbClr val="C00000"/>
                </a:solidFill>
                <a:latin typeface="Arial Narrow" pitchFamily="34" charset="0"/>
              </a:rPr>
              <a:t>Bonding vs. MPIO</a:t>
            </a:r>
            <a:endParaRPr lang="de-DE" sz="3200" b="1" dirty="0" smtClean="0">
              <a:solidFill>
                <a:srgbClr val="C00000"/>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marL="0" lvl="5" algn="ctr" fontAlgn="base">
              <a:spcBef>
                <a:spcPct val="0"/>
              </a:spcBef>
              <a:spcAft>
                <a:spcPct val="0"/>
              </a:spcAft>
              <a:buClr>
                <a:srgbClr val="000000"/>
              </a:buClr>
              <a:buSzPct val="100000"/>
            </a:pPr>
            <a:r>
              <a:rPr lang="de-DE" sz="2000" b="1" dirty="0" smtClean="0">
                <a:solidFill>
                  <a:schemeClr val="tx1">
                    <a:lumMod val="65000"/>
                    <a:lumOff val="35000"/>
                  </a:schemeClr>
                </a:solidFill>
                <a:latin typeface="Arial Narrow" pitchFamily="34" charset="0"/>
              </a:rPr>
              <a:t>Setup Chart: </a:t>
            </a:r>
            <a:r>
              <a:rPr lang="de-DE" sz="2000" b="1" dirty="0" smtClean="0">
                <a:solidFill>
                  <a:schemeClr val="tx1">
                    <a:lumMod val="65000"/>
                    <a:lumOff val="35000"/>
                  </a:schemeClr>
                </a:solidFill>
                <a:latin typeface="Arial Narrow" pitchFamily="34" charset="0"/>
                <a:hlinkClick r:id="rId3"/>
              </a:rPr>
              <a:t>http://blog.open-e.com/bonding-versus-mpio-explained</a:t>
            </a:r>
            <a:r>
              <a:rPr lang="de-DE" sz="2000" b="1" dirty="0" smtClean="0">
                <a:solidFill>
                  <a:schemeClr val="tx1">
                    <a:lumMod val="65000"/>
                    <a:lumOff val="35000"/>
                  </a:schemeClr>
                </a:solidFill>
                <a:latin typeface="Arial Narrow" pitchFamily="34" charset="0"/>
              </a:rPr>
              <a:t> </a:t>
            </a:r>
          </a:p>
          <a:p>
            <a:pPr marL="0" lvl="5" algn="ctr" fontAlgn="base">
              <a:spcBef>
                <a:spcPct val="0"/>
              </a:spcBef>
              <a:spcAft>
                <a:spcPct val="0"/>
              </a:spcAft>
              <a:buClr>
                <a:srgbClr val="000000"/>
              </a:buClr>
              <a:buSzPct val="100000"/>
            </a:pPr>
            <a:r>
              <a:rPr lang="de-DE" sz="2000" b="1" dirty="0" smtClean="0">
                <a:solidFill>
                  <a:schemeClr val="tx1">
                    <a:lumMod val="65000"/>
                    <a:lumOff val="35000"/>
                  </a:schemeClr>
                </a:solidFill>
                <a:latin typeface="Arial Narrow" pitchFamily="34" charset="0"/>
              </a:rPr>
              <a:t>     </a:t>
            </a:r>
            <a:r>
              <a:rPr lang="de-DE" sz="2000" b="1" dirty="0" smtClean="0">
                <a:solidFill>
                  <a:schemeClr val="tx1">
                    <a:lumMod val="65000"/>
                    <a:lumOff val="35000"/>
                  </a:schemeClr>
                </a:solidFill>
                <a:latin typeface="Arial Narrow" pitchFamily="34" charset="0"/>
                <a:hlinkClick r:id="rId4"/>
              </a:rPr>
              <a:t>http://blog.open-e.com/ping-node-explained/</a:t>
            </a:r>
            <a:r>
              <a:rPr lang="de-DE" sz="2000" b="1" dirty="0" smtClean="0">
                <a:solidFill>
                  <a:schemeClr val="tx1">
                    <a:lumMod val="65000"/>
                    <a:lumOff val="35000"/>
                  </a:schemeClr>
                </a:solidFill>
                <a:latin typeface="Arial Narrow" pitchFamily="34" charset="0"/>
              </a:rPr>
              <a:t> </a:t>
            </a:r>
          </a:p>
          <a:p>
            <a:pPr marL="0" lvl="5" algn="ctr" fontAlgn="base">
              <a:spcBef>
                <a:spcPct val="0"/>
              </a:spcBef>
              <a:spcAft>
                <a:spcPct val="0"/>
              </a:spcAft>
              <a:buClr>
                <a:srgbClr val="000000"/>
              </a:buClr>
              <a:buSzPct val="100000"/>
            </a:pPr>
            <a:endParaRPr lang="de-DE" sz="2000" b="1" dirty="0" smtClean="0">
              <a:solidFill>
                <a:schemeClr val="tx1">
                  <a:lumMod val="65000"/>
                  <a:lumOff val="35000"/>
                </a:schemeClr>
              </a:solidFill>
              <a:latin typeface="Arial Narrow" pitchFamily="34" charset="0"/>
            </a:endParaRPr>
          </a:p>
          <a:p>
            <a:pPr marL="0" lvl="5" algn="ctr" fontAlgn="base">
              <a:spcBef>
                <a:spcPct val="0"/>
              </a:spcBef>
              <a:spcAft>
                <a:spcPct val="0"/>
              </a:spcAft>
              <a:buClr>
                <a:srgbClr val="000000"/>
              </a:buClr>
              <a:buSzPct val="100000"/>
            </a:pPr>
            <a:r>
              <a:rPr lang="de-DE" sz="2000" b="1" dirty="0" smtClean="0">
                <a:solidFill>
                  <a:schemeClr val="tx1">
                    <a:lumMod val="65000"/>
                    <a:lumOff val="35000"/>
                  </a:schemeClr>
                </a:solidFill>
                <a:latin typeface="Arial Narrow" pitchFamily="34" charset="0"/>
              </a:rPr>
              <a:t>Bonding types, LACP</a:t>
            </a:r>
          </a:p>
          <a:p>
            <a:pPr marL="0" lvl="5" algn="ctr" fontAlgn="base">
              <a:spcBef>
                <a:spcPct val="0"/>
              </a:spcBef>
              <a:spcAft>
                <a:spcPct val="0"/>
              </a:spcAft>
              <a:buClr>
                <a:srgbClr val="000000"/>
              </a:buClr>
              <a:buSzPct val="100000"/>
            </a:pPr>
            <a:r>
              <a:rPr lang="de-DE" sz="2000" b="1" dirty="0" smtClean="0">
                <a:solidFill>
                  <a:schemeClr val="tx1">
                    <a:lumMod val="65000"/>
                    <a:lumOff val="35000"/>
                  </a:schemeClr>
                </a:solidFill>
                <a:latin typeface="Arial Narrow" pitchFamily="34" charset="0"/>
              </a:rPr>
              <a:t>Multipath: target and initiator</a:t>
            </a: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8" y="1559072"/>
            <a:ext cx="7921624" cy="3062377"/>
          </a:xfrm>
          <a:prstGeom prst="rect">
            <a:avLst/>
          </a:prstGeom>
          <a:noFill/>
          <a:ln w="9525">
            <a:noFill/>
            <a:miter lim="800000"/>
            <a:headEnd/>
            <a:tailEnd/>
          </a:ln>
        </p:spPr>
        <p:txBody>
          <a:bodyPr wrap="square">
            <a:spAutoFit/>
          </a:bodyPr>
          <a:lstStyle/>
          <a:p>
            <a:pPr marL="0" lvl="5" algn="ctr" fontAlgn="base">
              <a:spcBef>
                <a:spcPct val="0"/>
              </a:spcBef>
              <a:spcAft>
                <a:spcPts val="600"/>
              </a:spcAft>
              <a:buClr>
                <a:srgbClr val="000000"/>
              </a:buClr>
              <a:buSzPct val="100000"/>
            </a:pPr>
            <a:r>
              <a:rPr lang="en-US" sz="3200" b="1" dirty="0" smtClean="0">
                <a:solidFill>
                  <a:srgbClr val="C00000"/>
                </a:solidFill>
                <a:latin typeface="Arial Narrow" pitchFamily="34" charset="0"/>
              </a:rPr>
              <a:t>MPIO with VMware and Microsoft</a:t>
            </a:r>
            <a:endParaRPr lang="de-DE" sz="3200" b="1" dirty="0" smtClean="0">
              <a:solidFill>
                <a:srgbClr val="C00000"/>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marL="0" lvl="5" algn="ctr" fontAlgn="base">
              <a:spcBef>
                <a:spcPct val="0"/>
              </a:spcBef>
              <a:spcAft>
                <a:spcPct val="0"/>
              </a:spcAft>
              <a:buClr>
                <a:srgbClr val="000000"/>
              </a:buClr>
              <a:buSzPct val="100000"/>
            </a:pPr>
            <a:r>
              <a:rPr lang="de-DE" sz="2000" b="1" dirty="0" smtClean="0">
                <a:solidFill>
                  <a:schemeClr val="tx1">
                    <a:lumMod val="65000"/>
                    <a:lumOff val="35000"/>
                  </a:schemeClr>
                </a:solidFill>
                <a:latin typeface="Arial Narrow" pitchFamily="34" charset="0"/>
              </a:rPr>
              <a:t>Setup Chart: </a:t>
            </a:r>
            <a:r>
              <a:rPr lang="de-DE" sz="2000" b="1" dirty="0" smtClean="0">
                <a:solidFill>
                  <a:schemeClr val="tx1">
                    <a:lumMod val="65000"/>
                    <a:lumOff val="35000"/>
                  </a:schemeClr>
                </a:solidFill>
                <a:latin typeface="Arial Narrow" pitchFamily="34" charset="0"/>
                <a:hlinkClick r:id="rId3"/>
              </a:rPr>
              <a:t>http://blog.open-e.com/ping-node-explained/</a:t>
            </a:r>
            <a:endParaRPr lang="de-DE" sz="2000" b="1" dirty="0" smtClean="0">
              <a:solidFill>
                <a:schemeClr val="tx1">
                  <a:lumMod val="65000"/>
                  <a:lumOff val="35000"/>
                </a:schemeClr>
              </a:solidFill>
              <a:latin typeface="Arial Narrow" pitchFamily="34" charset="0"/>
            </a:endParaRPr>
          </a:p>
          <a:p>
            <a:pPr marL="0" lvl="5" algn="ctr" fontAlgn="base">
              <a:spcBef>
                <a:spcPct val="0"/>
              </a:spcBef>
              <a:spcAft>
                <a:spcPct val="0"/>
              </a:spcAft>
              <a:buClr>
                <a:srgbClr val="000000"/>
              </a:buClr>
              <a:buSzPct val="100000"/>
            </a:pPr>
            <a:endParaRPr lang="de-DE" sz="2000" b="1" dirty="0" smtClean="0">
              <a:solidFill>
                <a:schemeClr val="tx1">
                  <a:lumMod val="65000"/>
                  <a:lumOff val="35000"/>
                </a:schemeClr>
              </a:solidFill>
              <a:latin typeface="Arial Narrow" pitchFamily="34" charset="0"/>
            </a:endParaRPr>
          </a:p>
          <a:p>
            <a:pPr marL="0" lvl="5" algn="ctr" fontAlgn="base">
              <a:spcBef>
                <a:spcPct val="0"/>
              </a:spcBef>
              <a:spcAft>
                <a:spcPct val="0"/>
              </a:spcAft>
              <a:buClr>
                <a:srgbClr val="000000"/>
              </a:buClr>
              <a:buSzPct val="100000"/>
            </a:pPr>
            <a:r>
              <a:rPr lang="en-US" sz="2000" b="1" dirty="0" smtClean="0">
                <a:solidFill>
                  <a:schemeClr val="tx1">
                    <a:lumMod val="65000"/>
                    <a:lumOff val="35000"/>
                  </a:schemeClr>
                </a:solidFill>
                <a:latin typeface="Arial Narrow" pitchFamily="34" charset="0"/>
              </a:rPr>
              <a:t>Step-by-step: </a:t>
            </a:r>
            <a:r>
              <a:rPr lang="en-US" sz="2000" b="1" dirty="0" smtClean="0">
                <a:solidFill>
                  <a:schemeClr val="tx1">
                    <a:lumMod val="65000"/>
                    <a:lumOff val="35000"/>
                  </a:schemeClr>
                </a:solidFill>
                <a:latin typeface="Arial Narrow" pitchFamily="34" charset="0"/>
                <a:hlinkClick r:id="rId4"/>
              </a:rPr>
              <a:t>http://www.open-e.com/library/how-to-resources</a:t>
            </a:r>
            <a:r>
              <a:rPr lang="en-US" sz="2000" b="1" dirty="0" smtClean="0">
                <a:solidFill>
                  <a:schemeClr val="tx1">
                    <a:lumMod val="65000"/>
                    <a:lumOff val="35000"/>
                  </a:schemeClr>
                </a:solidFill>
                <a:latin typeface="Arial Narrow" pitchFamily="34" charset="0"/>
              </a:rPr>
              <a:t> </a:t>
            </a:r>
            <a:r>
              <a:rPr lang="de-DE" sz="2000" b="1" dirty="0" smtClean="0">
                <a:solidFill>
                  <a:schemeClr val="tx1">
                    <a:lumMod val="65000"/>
                    <a:lumOff val="35000"/>
                  </a:schemeClr>
                </a:solidFill>
                <a:latin typeface="Arial Narrow" pitchFamily="34" charset="0"/>
              </a:rPr>
              <a:t> </a:t>
            </a: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a:p>
            <a:pPr algn="ctr">
              <a:buClr>
                <a:srgbClr val="000000"/>
              </a:buClr>
              <a:buSzPct val="100000"/>
              <a:buFont typeface="Arial" charset="0"/>
              <a:buNone/>
            </a:pPr>
            <a:endParaRPr lang="de-DE" sz="16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1646605"/>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Understanding Logs</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386090"/>
          </a:xfrm>
          <a:prstGeom prst="rect">
            <a:avLst/>
          </a:prstGeom>
          <a:noFill/>
          <a:ln w="9525">
            <a:noFill/>
            <a:miter lim="800000"/>
            <a:headEnd/>
            <a:tailEnd/>
          </a:ln>
        </p:spPr>
        <p:txBody>
          <a:bodyPr wrap="square">
            <a:spAutoFit/>
          </a:bodyPr>
          <a:lstStyle/>
          <a:p>
            <a:pPr marL="228600" indent="-228600">
              <a:buClr>
                <a:srgbClr val="C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800" b="1" cap="small" dirty="0">
                <a:solidFill>
                  <a:schemeClr val="tx1">
                    <a:lumMod val="65000"/>
                    <a:lumOff val="35000"/>
                  </a:schemeClr>
                </a:solidFill>
                <a:latin typeface="Arial Narrow" pitchFamily="34" charset="0"/>
                <a:ea typeface="+mn-ea"/>
                <a:cs typeface="+mn-cs"/>
              </a:rPr>
              <a:t>DSS V7 system logs</a:t>
            </a:r>
            <a:r>
              <a:rPr lang="en-US" sz="2800" b="1" cap="small" dirty="0">
                <a:solidFill>
                  <a:schemeClr val="tx1">
                    <a:lumMod val="65000"/>
                    <a:lumOff val="35000"/>
                  </a:schemeClr>
                </a:solidFill>
                <a:latin typeface="Arial Narrow" pitchFamily="34" charset="0"/>
                <a:ea typeface="+mn-ea"/>
                <a:cs typeface="+mn-cs"/>
              </a:rPr>
              <a:t> and why do we need them</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The </a:t>
            </a:r>
            <a:r>
              <a:rPr lang="en-US" dirty="0">
                <a:latin typeface="Arial Narrow" pitchFamily="34" charset="0"/>
                <a:cs typeface="Arial" pitchFamily="34" charset="0"/>
              </a:rPr>
              <a:t>logs contain information of the DSS V7 system and help to trouble shoot issues.</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They </a:t>
            </a:r>
            <a:r>
              <a:rPr lang="en-US" dirty="0">
                <a:latin typeface="Arial Narrow" pitchFamily="34" charset="0"/>
                <a:cs typeface="Arial" pitchFamily="34" charset="0"/>
              </a:rPr>
              <a:t>provide information on how the system behaves and point to bottlenecks  in order to make some tunings.</a:t>
            </a:r>
          </a:p>
          <a:p>
            <a:pPr lvl="0">
              <a:buSzPct val="100000"/>
              <a:buFont typeface="Arial" pitchFamily="34" charset="0"/>
              <a:buChar char="•"/>
            </a:pPr>
            <a:endParaRPr lang="en-US" sz="1600" dirty="0">
              <a:solidFill>
                <a:srgbClr val="000000"/>
              </a:solidFill>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How to download the DSS V7 logs</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They </a:t>
            </a:r>
            <a:r>
              <a:rPr lang="en-US" dirty="0">
                <a:latin typeface="Arial Narrow" pitchFamily="34" charset="0"/>
                <a:cs typeface="Arial" pitchFamily="34" charset="0"/>
              </a:rPr>
              <a:t>are downloadable via </a:t>
            </a:r>
            <a:r>
              <a:rPr lang="en-US" dirty="0" err="1">
                <a:latin typeface="Arial Narrow" pitchFamily="34" charset="0"/>
                <a:cs typeface="Arial" pitchFamily="34" charset="0"/>
              </a:rPr>
              <a:t>WebGUI</a:t>
            </a:r>
            <a:r>
              <a:rPr lang="en-US" dirty="0">
                <a:latin typeface="Arial Narrow" pitchFamily="34" charset="0"/>
                <a:cs typeface="Arial" pitchFamily="34" charset="0"/>
              </a:rPr>
              <a:t> → Status → Hardware → Logs</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Generation </a:t>
            </a:r>
            <a:r>
              <a:rPr lang="en-US" dirty="0">
                <a:latin typeface="Arial Narrow" pitchFamily="34" charset="0"/>
                <a:cs typeface="Arial" pitchFamily="34" charset="0"/>
              </a:rPr>
              <a:t>of system logs can take up to few minutes</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They </a:t>
            </a:r>
            <a:r>
              <a:rPr lang="en-US" dirty="0">
                <a:latin typeface="Arial Narrow" pitchFamily="34" charset="0"/>
                <a:cs typeface="Arial" pitchFamily="34" charset="0"/>
              </a:rPr>
              <a:t>are compressed with </a:t>
            </a:r>
            <a:r>
              <a:rPr lang="en-US" dirty="0" err="1">
                <a:latin typeface="Arial Narrow" pitchFamily="34" charset="0"/>
                <a:cs typeface="Arial" pitchFamily="34" charset="0"/>
              </a:rPr>
              <a:t>gzip</a:t>
            </a:r>
            <a:r>
              <a:rPr lang="en-US" dirty="0">
                <a:latin typeface="Arial Narrow" pitchFamily="34" charset="0"/>
                <a:cs typeface="Arial" pitchFamily="34" charset="0"/>
              </a:rPr>
              <a:t> and </a:t>
            </a:r>
            <a:r>
              <a:rPr lang="en-US" dirty="0" err="1">
                <a:latin typeface="Arial Narrow" pitchFamily="34" charset="0"/>
                <a:cs typeface="Arial" pitchFamily="34" charset="0"/>
              </a:rPr>
              <a:t>tarball</a:t>
            </a:r>
            <a:r>
              <a:rPr lang="en-US" dirty="0">
                <a:latin typeface="Arial Narrow" pitchFamily="34" charset="0"/>
                <a:cs typeface="Arial" pitchFamily="34" charset="0"/>
              </a:rPr>
              <a:t>. They can be unpacked using 7zip or </a:t>
            </a:r>
            <a:r>
              <a:rPr lang="en-US" dirty="0" smtClean="0">
                <a:latin typeface="Arial Narrow" pitchFamily="34" charset="0"/>
                <a:cs typeface="Arial" pitchFamily="34" charset="0"/>
              </a:rPr>
              <a:t>WinRAR</a:t>
            </a:r>
            <a:endParaRPr lang="en-US" sz="1600" dirty="0">
              <a:solidFill>
                <a:srgbClr val="000000"/>
              </a:solidFill>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917459309"/>
      </p:ext>
    </p:extLst>
  </p:cSld>
  <p:clrMapOvr>
    <a:masterClrMapping/>
  </p:clrMapOvr>
  <p:transition advClick="0" advTm="5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3985706"/>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What is in the DSS V7 system logs</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Crucial </a:t>
            </a:r>
            <a:r>
              <a:rPr lang="en-US" dirty="0">
                <a:latin typeface="Arial Narrow" pitchFamily="34" charset="0"/>
                <a:cs typeface="Arial" pitchFamily="34" charset="0"/>
              </a:rPr>
              <a:t>system services, Configuration of system services, Read performance of attached disks and RAID units.</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Information </a:t>
            </a:r>
            <a:r>
              <a:rPr lang="en-US" dirty="0">
                <a:latin typeface="Arial Narrow" pitchFamily="34" charset="0"/>
                <a:cs typeface="Arial" pitchFamily="34" charset="0"/>
              </a:rPr>
              <a:t>about currently running system tasks with their exit codes (i.e. Data  Replication, Snapshots).</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The </a:t>
            </a:r>
            <a:r>
              <a:rPr lang="en-US" dirty="0">
                <a:latin typeface="Arial Narrow" pitchFamily="34" charset="0"/>
                <a:cs typeface="Arial" pitchFamily="34" charset="0"/>
              </a:rPr>
              <a:t>DSS V7 system logs do not include any kind of information of the stored data on its storage for FC, iSCSI and NAS</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Most </a:t>
            </a:r>
            <a:r>
              <a:rPr lang="en-US" dirty="0">
                <a:latin typeface="Arial Narrow" pitchFamily="34" charset="0"/>
                <a:cs typeface="Arial" pitchFamily="34" charset="0"/>
              </a:rPr>
              <a:t>viewed logs from the support team: </a:t>
            </a:r>
            <a:r>
              <a:rPr lang="en-US" dirty="0" err="1">
                <a:latin typeface="Arial Narrow" pitchFamily="34" charset="0"/>
                <a:cs typeface="Arial" pitchFamily="34" charset="0"/>
              </a:rPr>
              <a:t>critical_error</a:t>
            </a:r>
            <a:r>
              <a:rPr lang="en-US" dirty="0">
                <a:latin typeface="Arial Narrow" pitchFamily="34" charset="0"/>
                <a:cs typeface="Arial" pitchFamily="34" charset="0"/>
              </a:rPr>
              <a:t>, dmesg2, test, Samba, iSCSI, </a:t>
            </a:r>
            <a:r>
              <a:rPr lang="en-US" dirty="0" err="1" smtClean="0">
                <a:latin typeface="Arial Narrow" pitchFamily="34" charset="0"/>
                <a:cs typeface="Arial" pitchFamily="34" charset="0"/>
              </a:rPr>
              <a:t>ha_debug</a:t>
            </a:r>
            <a:r>
              <a:rPr lang="en-US" dirty="0" smtClean="0">
                <a:latin typeface="Arial Narrow" pitchFamily="34" charset="0"/>
                <a:cs typeface="Arial" pitchFamily="34" charset="0"/>
              </a:rPr>
              <a:t>…</a:t>
            </a:r>
            <a:endParaRPr lang="en-US" dirty="0">
              <a:latin typeface="Arial Narrow" pitchFamily="34" charset="0"/>
              <a:cs typeface="Arial" pitchFamily="34" charset="0"/>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75403859"/>
      </p:ext>
    </p:extLst>
  </p:cSld>
  <p:clrMapOvr>
    <a:masterClrMapping/>
  </p:clrMapOvr>
  <p:transition advClick="0" advTm="5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4062651"/>
          </a:xfrm>
          <a:prstGeom prst="rect">
            <a:avLst/>
          </a:prstGeom>
          <a:noFill/>
          <a:ln w="9525">
            <a:noFill/>
            <a:miter lim="800000"/>
            <a:headEnd/>
            <a:tailEnd/>
          </a:ln>
        </p:spPr>
        <p:txBody>
          <a:bodyPr wrap="square">
            <a:spAutoFit/>
          </a:bodyPr>
          <a:lstStyle/>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smtClean="0">
                <a:solidFill>
                  <a:schemeClr val="tx1">
                    <a:lumMod val="65000"/>
                    <a:lumOff val="35000"/>
                  </a:schemeClr>
                </a:solidFill>
                <a:latin typeface="Arial Narrow" pitchFamily="34" charset="0"/>
                <a:ea typeface="+mn-ea"/>
                <a:cs typeface="+mn-cs"/>
              </a:rPr>
              <a:t>What </a:t>
            </a:r>
            <a:r>
              <a:rPr lang="en-US" sz="2800" b="1" cap="small" dirty="0">
                <a:solidFill>
                  <a:schemeClr val="tx1">
                    <a:lumMod val="65000"/>
                    <a:lumOff val="35000"/>
                  </a:schemeClr>
                </a:solidFill>
                <a:latin typeface="Arial Narrow" pitchFamily="34" charset="0"/>
                <a:ea typeface="+mn-ea"/>
                <a:cs typeface="+mn-cs"/>
              </a:rPr>
              <a:t>is the critical_errors.log file</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It </a:t>
            </a:r>
            <a:r>
              <a:rPr lang="en-US" dirty="0">
                <a:latin typeface="Arial Narrow" pitchFamily="34" charset="0"/>
                <a:cs typeface="Arial" pitchFamily="34" charset="0"/>
              </a:rPr>
              <a:t>includes all information that could be found in the event viewer (</a:t>
            </a:r>
            <a:r>
              <a:rPr lang="en-US" dirty="0" err="1">
                <a:latin typeface="Arial Narrow" pitchFamily="34" charset="0"/>
                <a:cs typeface="Arial" pitchFamily="34" charset="0"/>
              </a:rPr>
              <a:t>WebGUI</a:t>
            </a:r>
            <a:r>
              <a:rPr lang="en-US" dirty="0">
                <a:latin typeface="Arial Narrow" pitchFamily="34" charset="0"/>
                <a:cs typeface="Arial" pitchFamily="34" charset="0"/>
              </a:rPr>
              <a:t>).</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It </a:t>
            </a:r>
            <a:r>
              <a:rPr lang="en-US" dirty="0">
                <a:latin typeface="Arial Narrow" pitchFamily="34" charset="0"/>
                <a:cs typeface="Arial" pitchFamily="34" charset="0"/>
              </a:rPr>
              <a:t>includes timestamps of logged events.</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The </a:t>
            </a:r>
            <a:r>
              <a:rPr lang="en-US" dirty="0">
                <a:latin typeface="Arial Narrow" pitchFamily="34" charset="0"/>
                <a:cs typeface="Arial" pitchFamily="34" charset="0"/>
              </a:rPr>
              <a:t>DSS V7 uses syslog and smart expressions for filtering messages </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Configure </a:t>
            </a:r>
            <a:r>
              <a:rPr lang="en-US" dirty="0">
                <a:latin typeface="Arial Narrow" pitchFamily="34" charset="0"/>
                <a:cs typeface="Arial" pitchFamily="34" charset="0"/>
              </a:rPr>
              <a:t>the DSS V7 Email to receive email alerts</a:t>
            </a:r>
          </a:p>
          <a:p>
            <a:pPr lvl="0">
              <a:buSzPct val="100000"/>
              <a:buFont typeface="Arial" pitchFamily="34" charset="0"/>
              <a:buChar char="•"/>
            </a:pPr>
            <a:endParaRPr lang="en-US" sz="1600" dirty="0">
              <a:solidFill>
                <a:srgbClr val="000000"/>
              </a:solidFill>
            </a:endParaRPr>
          </a:p>
          <a:p>
            <a:pPr lvl="0">
              <a:buSzPct val="45000"/>
            </a:pPr>
            <a:endParaRPr lang="en-US" sz="1600" dirty="0">
              <a:solidFill>
                <a:srgbClr val="000000"/>
              </a:solidFill>
            </a:endParaRPr>
          </a:p>
          <a:p>
            <a:pPr lvl="0">
              <a:buSzPct val="45000"/>
            </a:pPr>
            <a:endParaRPr lang="en-US" sz="1600" dirty="0">
              <a:solidFill>
                <a:srgbClr val="000000"/>
              </a:solidFill>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2198381594"/>
      </p:ext>
    </p:extLst>
  </p:cSld>
  <p:clrMapOvr>
    <a:masterClrMapping/>
  </p:clrMapOvr>
  <p:transition advClick="0" advTm="5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3170099"/>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What is it the </a:t>
            </a:r>
            <a:r>
              <a:rPr lang="en-US" sz="2800" b="1" cap="small" dirty="0" err="1">
                <a:solidFill>
                  <a:schemeClr val="tx1">
                    <a:lumMod val="65000"/>
                    <a:lumOff val="35000"/>
                  </a:schemeClr>
                </a:solidFill>
                <a:latin typeface="Arial Narrow" pitchFamily="34" charset="0"/>
                <a:ea typeface="+mn-ea"/>
                <a:cs typeface="+mn-cs"/>
              </a:rPr>
              <a:t>dmesg</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The </a:t>
            </a:r>
            <a:r>
              <a:rPr lang="en-US" dirty="0" err="1">
                <a:latin typeface="Arial Narrow" pitchFamily="34" charset="0"/>
                <a:cs typeface="Arial" pitchFamily="34" charset="0"/>
              </a:rPr>
              <a:t>dmesg</a:t>
            </a:r>
            <a:r>
              <a:rPr lang="en-US" dirty="0">
                <a:latin typeface="Arial Narrow" pitchFamily="34" charset="0"/>
                <a:cs typeface="Arial" pitchFamily="34" charset="0"/>
              </a:rPr>
              <a:t> displays the contents of the system message buffer. </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Each </a:t>
            </a:r>
            <a:r>
              <a:rPr lang="en-US" dirty="0">
                <a:latin typeface="Arial Narrow" pitchFamily="34" charset="0"/>
                <a:cs typeface="Arial" pitchFamily="34" charset="0"/>
              </a:rPr>
              <a:t>device driver present in the kernel probes the system for the existence of relevant hardware. If the hardware is </a:t>
            </a:r>
            <a:r>
              <a:rPr lang="en-US" dirty="0" smtClean="0">
                <a:latin typeface="Arial Narrow" pitchFamily="34" charset="0"/>
                <a:cs typeface="Arial" pitchFamily="34" charset="0"/>
              </a:rPr>
              <a:t>located</a:t>
            </a:r>
            <a:r>
              <a:rPr lang="en-US" dirty="0">
                <a:latin typeface="Arial Narrow" pitchFamily="34" charset="0"/>
                <a:cs typeface="Arial" pitchFamily="34" charset="0"/>
              </a:rPr>
              <a:t>, a diagnostic message is produced documenting precisely what was found.</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It </a:t>
            </a:r>
            <a:r>
              <a:rPr lang="en-US" dirty="0">
                <a:latin typeface="Arial Narrow" pitchFamily="34" charset="0"/>
                <a:cs typeface="Arial" pitchFamily="34" charset="0"/>
              </a:rPr>
              <a:t>can detect a so called I/O errors of attached disks and RAID units</a:t>
            </a:r>
            <a:r>
              <a:rPr lang="en-US" dirty="0" smtClean="0">
                <a:latin typeface="Arial Narrow" pitchFamily="34" charset="0"/>
                <a:cs typeface="Arial" pitchFamily="34" charset="0"/>
              </a:rPr>
              <a:t>.</a:t>
            </a:r>
            <a:endParaRPr lang="en-US" sz="1600" dirty="0">
              <a:solidFill>
                <a:srgbClr val="000000"/>
              </a:solidFill>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811177026"/>
      </p:ext>
    </p:extLst>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a:pPr>
            <a:r>
              <a:rPr kumimoji="0" lang="de-DE" sz="3200" b="1" i="0" u="none" strike="noStrike" kern="0" cap="none" spc="0" normalizeH="0" baseline="0" noProof="0" dirty="0" smtClean="0">
                <a:ln>
                  <a:noFill/>
                </a:ln>
                <a:solidFill>
                  <a:srgbClr val="C00000"/>
                </a:solidFill>
                <a:effectLst/>
                <a:uLnTx/>
                <a:uFillTx/>
                <a:latin typeface="Arial Narrow" pitchFamily="34" charset="0"/>
                <a:ea typeface="+mj-ea"/>
                <a:cs typeface="+mj-cs"/>
              </a:rPr>
              <a:t>What</a:t>
            </a:r>
            <a:r>
              <a:rPr kumimoji="0" lang="de-DE" sz="3200" b="1" i="0" u="none" strike="noStrike" kern="0" cap="none" spc="0" normalizeH="0" noProof="0" dirty="0" smtClean="0">
                <a:ln>
                  <a:noFill/>
                </a:ln>
                <a:solidFill>
                  <a:srgbClr val="C00000"/>
                </a:solidFill>
                <a:effectLst/>
                <a:uLnTx/>
                <a:uFillTx/>
                <a:latin typeface="Arial Narrow" pitchFamily="34" charset="0"/>
                <a:ea typeface="+mj-ea"/>
                <a:cs typeface="+mj-cs"/>
              </a:rPr>
              <a:t> is Open-E about?</a:t>
            </a:r>
            <a:endParaRPr kumimoji="0" lang="en-US" sz="3200" b="1" i="0" u="none" strike="noStrike" kern="0" cap="none" spc="0" normalizeH="0" baseline="0" noProof="0" dirty="0">
              <a:ln>
                <a:noFill/>
              </a:ln>
              <a:solidFill>
                <a:srgbClr val="C00000"/>
              </a:solidFill>
              <a:effectLst/>
              <a:uLnTx/>
              <a:uFillTx/>
              <a:latin typeface="Arial Narrow" pitchFamily="34" charset="0"/>
              <a:ea typeface="+mj-ea"/>
              <a:cs typeface="+mj-cs"/>
            </a:endParaRPr>
          </a:p>
        </p:txBody>
      </p:sp>
      <p:sp>
        <p:nvSpPr>
          <p:cNvPr id="6" name="Rectangle 3"/>
          <p:cNvSpPr txBox="1">
            <a:spLocks noChangeArrowheads="1"/>
          </p:cNvSpPr>
          <p:nvPr/>
        </p:nvSpPr>
        <p:spPr bwMode="auto">
          <a:xfrm>
            <a:off x="539552" y="980728"/>
            <a:ext cx="8032779" cy="5500726"/>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96875" lvl="1" indent="-282575" defTabSz="449263">
              <a:lnSpc>
                <a:spcPct val="90000"/>
              </a:lnSpc>
              <a:spcBef>
                <a:spcPts val="0"/>
              </a:spcBef>
              <a:buClr>
                <a:srgbClr val="C00000"/>
              </a:buClr>
              <a:buSzPct val="100000"/>
              <a:defRPr/>
            </a:pPr>
            <a:r>
              <a:rPr lang="en-US" sz="2800" b="1" cap="small" dirty="0" smtClean="0">
                <a:solidFill>
                  <a:schemeClr val="tx1">
                    <a:lumMod val="65000"/>
                    <a:lumOff val="35000"/>
                  </a:schemeClr>
                </a:solidFill>
                <a:latin typeface="Arial Narrow" pitchFamily="34" charset="0"/>
                <a:ea typeface="+mn-ea"/>
                <a:cs typeface="+mn-cs"/>
              </a:rPr>
              <a:t>Open-E, Inc. is a pioneering leader and developer of </a:t>
            </a:r>
          </a:p>
          <a:p>
            <a:pPr marL="396875" lvl="1" indent="-282575" defTabSz="449263">
              <a:lnSpc>
                <a:spcPct val="90000"/>
              </a:lnSpc>
              <a:spcBef>
                <a:spcPts val="0"/>
              </a:spcBef>
              <a:buClr>
                <a:srgbClr val="C00000"/>
              </a:buClr>
              <a:buSzPct val="100000"/>
              <a:defRPr/>
            </a:pPr>
            <a:r>
              <a:rPr lang="en-US" sz="2800" b="1" cap="small" dirty="0" smtClean="0">
                <a:solidFill>
                  <a:srgbClr val="C00000"/>
                </a:solidFill>
                <a:latin typeface="Arial Narrow" pitchFamily="34" charset="0"/>
                <a:ea typeface="+mn-ea"/>
                <a:cs typeface="+mn-cs"/>
              </a:rPr>
              <a:t>IP-based storage management software </a:t>
            </a:r>
            <a:r>
              <a:rPr lang="en-US" sz="2800" b="1" cap="small" dirty="0" smtClean="0">
                <a:solidFill>
                  <a:schemeClr val="tx1">
                    <a:lumMod val="65000"/>
                    <a:lumOff val="35000"/>
                  </a:schemeClr>
                </a:solidFill>
                <a:latin typeface="Arial Narrow" pitchFamily="34" charset="0"/>
                <a:ea typeface="+mn-ea"/>
                <a:cs typeface="+mn-cs"/>
              </a:rPr>
              <a:t>which is aimed</a:t>
            </a:r>
          </a:p>
          <a:p>
            <a:pPr marL="396875" lvl="1" indent="-282575" defTabSz="449263">
              <a:lnSpc>
                <a:spcPct val="90000"/>
              </a:lnSpc>
              <a:spcBef>
                <a:spcPts val="0"/>
              </a:spcBef>
              <a:buClr>
                <a:srgbClr val="C00000"/>
              </a:buClr>
              <a:buSzPct val="100000"/>
              <a:defRPr/>
            </a:pPr>
            <a:r>
              <a:rPr lang="en-US" sz="2800" b="1" cap="small" dirty="0" smtClean="0">
                <a:solidFill>
                  <a:schemeClr val="tx1">
                    <a:lumMod val="65000"/>
                    <a:lumOff val="35000"/>
                  </a:schemeClr>
                </a:solidFill>
                <a:latin typeface="Arial Narrow" pitchFamily="34" charset="0"/>
                <a:ea typeface="+mn-ea"/>
                <a:cs typeface="+mn-cs"/>
              </a:rPr>
              <a:t>at the SMB and SME markets. </a:t>
            </a:r>
          </a:p>
          <a:p>
            <a:pPr marL="396875" lvl="1" indent="-282575" defTabSz="449263">
              <a:spcBef>
                <a:spcPts val="0"/>
              </a:spcBef>
              <a:spcAft>
                <a:spcPts val="0"/>
              </a:spcAft>
              <a:buClr>
                <a:srgbClr val="C00000"/>
              </a:buClr>
              <a:buSzPct val="100000"/>
            </a:pPr>
            <a:endParaRPr kumimoji="0" lang="en-US" b="0" i="0" u="none" strike="noStrike" kern="0" cap="none" spc="0" normalizeH="0" baseline="0" noProof="0" dirty="0" smtClean="0">
              <a:ln>
                <a:noFill/>
              </a:ln>
              <a:solidFill>
                <a:srgbClr val="000000"/>
              </a:solidFill>
              <a:effectLst/>
              <a:uLnTx/>
              <a:uFillTx/>
              <a:latin typeface="Arial Narrow" pitchFamily="34" charset="0"/>
              <a:ea typeface="+mn-ea"/>
              <a:cs typeface="+mn-cs"/>
            </a:endParaRPr>
          </a:p>
          <a:p>
            <a:pPr marL="396875" lvl="1" indent="-282575" defTabSz="449263">
              <a:spcBef>
                <a:spcPts val="0"/>
              </a:spcBef>
              <a:spcAft>
                <a:spcPts val="600"/>
              </a:spcAft>
              <a:buClr>
                <a:srgbClr val="C00000"/>
              </a:buClr>
              <a:buSzPct val="100000"/>
              <a:buFont typeface="Wingdings" pitchFamily="2" charset="2"/>
              <a:buChar char="§"/>
              <a:defRPr/>
            </a:pPr>
            <a:r>
              <a:rPr lang="en-US" b="1" dirty="0" smtClean="0">
                <a:latin typeface="Arial Narrow" pitchFamily="34" charset="0"/>
              </a:rPr>
              <a:t>Global business with customers in over 100 countries</a:t>
            </a:r>
            <a:endParaRPr lang="en-US" b="1" dirty="0" smtClean="0">
              <a:latin typeface="Arial Narrow" pitchFamily="34" charset="0"/>
              <a:ea typeface="+mn-ea"/>
              <a:cs typeface="+mn-cs"/>
            </a:endParaRPr>
          </a:p>
          <a:p>
            <a:pPr marL="396875" lvl="1" indent="-282575" defTabSz="449263">
              <a:spcBef>
                <a:spcPts val="0"/>
              </a:spcBef>
              <a:spcAft>
                <a:spcPts val="600"/>
              </a:spcAft>
              <a:buClr>
                <a:srgbClr val="C00000"/>
              </a:buClr>
              <a:buSzPct val="100000"/>
              <a:buFont typeface="Wingdings" pitchFamily="2" charset="2"/>
              <a:buChar char="§"/>
              <a:defRPr/>
            </a:pPr>
            <a:r>
              <a:rPr lang="en-US" b="1" dirty="0" smtClean="0">
                <a:latin typeface="Arial Narrow" pitchFamily="34" charset="0"/>
              </a:rPr>
              <a:t>Always one step ahead with modern development technologies</a:t>
            </a:r>
            <a:endParaRPr lang="en-US" b="1" dirty="0">
              <a:latin typeface="Arial Narrow" pitchFamily="34" charset="0"/>
            </a:endParaRPr>
          </a:p>
          <a:p>
            <a:pPr marL="396875" lvl="1" indent="-282575" defTabSz="449263">
              <a:spcBef>
                <a:spcPts val="0"/>
              </a:spcBef>
              <a:spcAft>
                <a:spcPts val="600"/>
              </a:spcAft>
              <a:buClr>
                <a:srgbClr val="C00000"/>
              </a:buClr>
              <a:buSzPct val="100000"/>
              <a:buFont typeface="Wingdings" pitchFamily="2" charset="2"/>
              <a:buChar char="§"/>
              <a:defRPr/>
            </a:pPr>
            <a:r>
              <a:rPr lang="en-US" b="1" dirty="0" smtClean="0">
                <a:latin typeface="Arial Narrow" pitchFamily="34" charset="0"/>
              </a:rPr>
              <a:t>Using best practices in efficient project management</a:t>
            </a:r>
          </a:p>
          <a:p>
            <a:pPr marL="396875" lvl="1" indent="-282575" defTabSz="449263">
              <a:spcBef>
                <a:spcPts val="0"/>
              </a:spcBef>
              <a:spcAft>
                <a:spcPts val="600"/>
              </a:spcAft>
              <a:buClr>
                <a:srgbClr val="C00000"/>
              </a:buClr>
              <a:buSzPct val="100000"/>
              <a:buFont typeface="Wingdings" pitchFamily="2" charset="2"/>
              <a:buChar char="§"/>
              <a:defRPr/>
            </a:pPr>
            <a:r>
              <a:rPr lang="de-DE" b="1" dirty="0" smtClean="0">
                <a:latin typeface="Arial Narrow" pitchFamily="34" charset="0"/>
              </a:rPr>
              <a:t>Reliable business partner of industry-leading IT companies</a:t>
            </a:r>
          </a:p>
          <a:p>
            <a:pPr marL="396875" lvl="1" indent="-282575" defTabSz="449263">
              <a:spcBef>
                <a:spcPts val="0"/>
              </a:spcBef>
              <a:spcAft>
                <a:spcPts val="600"/>
              </a:spcAft>
              <a:buClr>
                <a:srgbClr val="C00000"/>
              </a:buClr>
              <a:buSzPct val="100000"/>
              <a:buFont typeface="Wingdings" pitchFamily="2" charset="2"/>
              <a:buChar char="§"/>
              <a:defRPr/>
            </a:pPr>
            <a:r>
              <a:rPr lang="de-DE" b="1" dirty="0" smtClean="0">
                <a:latin typeface="Arial Narrow" pitchFamily="34" charset="0"/>
              </a:rPr>
              <a:t>Qualified and international team of professionals</a:t>
            </a:r>
            <a:endParaRPr lang="en-US" dirty="0" smtClean="0"/>
          </a:p>
        </p:txBody>
      </p:sp>
    </p:spTree>
    <p:extLst>
      <p:ext uri="{BB962C8B-B14F-4D97-AF65-F5344CB8AC3E}">
        <p14:creationId xmlns="" xmlns:p14="http://schemas.microsoft.com/office/powerpoint/2010/main" val="653958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4878259"/>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smtClean="0">
                <a:solidFill>
                  <a:schemeClr val="tx1">
                    <a:lumMod val="65000"/>
                    <a:lumOff val="35000"/>
                  </a:schemeClr>
                </a:solidFill>
                <a:latin typeface="Arial Narrow" pitchFamily="34" charset="0"/>
                <a:ea typeface="+mn-ea"/>
                <a:cs typeface="+mn-cs"/>
              </a:rPr>
              <a:t>What’s </a:t>
            </a:r>
            <a:r>
              <a:rPr lang="en-US" sz="2800" b="1" cap="small" dirty="0">
                <a:solidFill>
                  <a:schemeClr val="tx1">
                    <a:lumMod val="65000"/>
                    <a:lumOff val="35000"/>
                  </a:schemeClr>
                </a:solidFill>
                <a:latin typeface="Arial Narrow" pitchFamily="34" charset="0"/>
                <a:ea typeface="+mn-ea"/>
                <a:cs typeface="+mn-cs"/>
              </a:rPr>
              <a:t>in the tests.log file</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It </a:t>
            </a:r>
            <a:r>
              <a:rPr lang="en-US" dirty="0">
                <a:latin typeface="Arial Narrow" pitchFamily="34" charset="0"/>
                <a:cs typeface="Arial" pitchFamily="34" charset="0"/>
              </a:rPr>
              <a:t>is divided into sections that are named respectively to the command that generated the output from the internal self- </a:t>
            </a:r>
            <a:r>
              <a:rPr lang="en-US" dirty="0" smtClean="0">
                <a:latin typeface="Arial Narrow" pitchFamily="34" charset="0"/>
                <a:cs typeface="Arial" pitchFamily="34" charset="0"/>
              </a:rPr>
              <a:t>test </a:t>
            </a:r>
            <a:r>
              <a:rPr lang="en-US" dirty="0">
                <a:latin typeface="Arial Narrow" pitchFamily="34" charset="0"/>
                <a:cs typeface="Arial" pitchFamily="34" charset="0"/>
              </a:rPr>
              <a:t>command</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smtClean="0">
                <a:latin typeface="Arial Narrow" pitchFamily="34" charset="0"/>
                <a:cs typeface="Arial" pitchFamily="34" charset="0"/>
              </a:rPr>
              <a:t>It </a:t>
            </a:r>
            <a:r>
              <a:rPr lang="en-US" b="1" dirty="0">
                <a:latin typeface="Arial Narrow" pitchFamily="34" charset="0"/>
                <a:cs typeface="Arial" pitchFamily="34" charset="0"/>
              </a:rPr>
              <a:t>includes:</a:t>
            </a:r>
          </a:p>
          <a:p>
            <a:pPr marL="685800" lvl="1" indent="-457200" defTabSz="449263">
              <a:spcBef>
                <a:spcPts val="0"/>
              </a:spcBef>
              <a:spcAft>
                <a:spcPts val="600"/>
              </a:spcAft>
              <a:buClr>
                <a:srgbClr val="C00000"/>
              </a:buClr>
              <a:buSzPct val="100000"/>
              <a:buFont typeface="+mj-lt"/>
              <a:buAutoNum type="arabicPeriod"/>
              <a:defRPr/>
            </a:pPr>
            <a:r>
              <a:rPr lang="en-US" kern="0" dirty="0">
                <a:solidFill>
                  <a:srgbClr val="000000"/>
                </a:solidFill>
                <a:latin typeface="Arial Narrow" pitchFamily="34" charset="0"/>
              </a:rPr>
              <a:t>Information's from </a:t>
            </a:r>
            <a:r>
              <a:rPr lang="en-US" kern="0" dirty="0" err="1">
                <a:solidFill>
                  <a:srgbClr val="000000"/>
                </a:solidFill>
                <a:latin typeface="Arial Narrow" pitchFamily="34" charset="0"/>
              </a:rPr>
              <a:t>sysfs</a:t>
            </a:r>
            <a:r>
              <a:rPr lang="en-US" kern="0" dirty="0">
                <a:solidFill>
                  <a:srgbClr val="000000"/>
                </a:solidFill>
                <a:latin typeface="Arial Narrow" pitchFamily="34" charset="0"/>
              </a:rPr>
              <a:t> and </a:t>
            </a:r>
            <a:r>
              <a:rPr lang="en-US" kern="0" dirty="0" err="1">
                <a:solidFill>
                  <a:srgbClr val="000000"/>
                </a:solidFill>
                <a:latin typeface="Arial Narrow" pitchFamily="34" charset="0"/>
              </a:rPr>
              <a:t>procfs</a:t>
            </a:r>
            <a:endParaRPr lang="en-US" kern="0" dirty="0">
              <a:solidFill>
                <a:srgbClr val="000000"/>
              </a:solidFill>
              <a:latin typeface="Arial Narrow" pitchFamily="34" charset="0"/>
            </a:endParaRPr>
          </a:p>
          <a:p>
            <a:pPr marL="685800" lvl="1" indent="-457200" defTabSz="449263">
              <a:spcBef>
                <a:spcPts val="0"/>
              </a:spcBef>
              <a:spcAft>
                <a:spcPts val="600"/>
              </a:spcAft>
              <a:buClr>
                <a:srgbClr val="C00000"/>
              </a:buClr>
              <a:buSzPct val="100000"/>
              <a:buFont typeface="+mj-lt"/>
              <a:buAutoNum type="arabicPeriod"/>
              <a:defRPr/>
            </a:pPr>
            <a:r>
              <a:rPr lang="en-US" kern="0" dirty="0">
                <a:solidFill>
                  <a:srgbClr val="000000"/>
                </a:solidFill>
                <a:latin typeface="Arial Narrow" pitchFamily="34" charset="0"/>
              </a:rPr>
              <a:t>Benchmark results of read performance of disks and RAID units</a:t>
            </a:r>
          </a:p>
          <a:p>
            <a:pPr marL="685800" lvl="1" indent="-457200" defTabSz="449263">
              <a:spcBef>
                <a:spcPts val="0"/>
              </a:spcBef>
              <a:spcAft>
                <a:spcPts val="600"/>
              </a:spcAft>
              <a:buClr>
                <a:srgbClr val="C00000"/>
              </a:buClr>
              <a:buSzPct val="100000"/>
              <a:buFont typeface="+mj-lt"/>
              <a:buAutoNum type="arabicPeriod"/>
              <a:tabLst>
                <a:tab pos="533400" algn="l"/>
              </a:tabLst>
              <a:defRPr/>
            </a:pPr>
            <a:r>
              <a:rPr lang="en-US" kern="0" dirty="0">
                <a:solidFill>
                  <a:srgbClr val="000000"/>
                </a:solidFill>
                <a:latin typeface="Arial Narrow" pitchFamily="34" charset="0"/>
              </a:rPr>
              <a:t>Output of some other commands (</a:t>
            </a:r>
            <a:r>
              <a:rPr lang="en-US" kern="0" dirty="0" err="1">
                <a:solidFill>
                  <a:srgbClr val="000000"/>
                </a:solidFill>
                <a:latin typeface="Arial Narrow" pitchFamily="34" charset="0"/>
              </a:rPr>
              <a:t>apcacces</a:t>
            </a:r>
            <a:r>
              <a:rPr lang="en-US" kern="0" dirty="0">
                <a:solidFill>
                  <a:srgbClr val="000000"/>
                </a:solidFill>
                <a:latin typeface="Arial Narrow" pitchFamily="34" charset="0"/>
              </a:rPr>
              <a:t> status, net ads info </a:t>
            </a:r>
            <a:r>
              <a:rPr lang="en-US" kern="0" dirty="0" smtClean="0">
                <a:solidFill>
                  <a:srgbClr val="000000"/>
                </a:solidFill>
                <a:latin typeface="Arial Narrow" pitchFamily="34" charset="0"/>
              </a:rPr>
              <a:t>and </a:t>
            </a:r>
            <a:r>
              <a:rPr lang="en-US" kern="0" dirty="0">
                <a:solidFill>
                  <a:srgbClr val="000000"/>
                </a:solidFill>
                <a:latin typeface="Arial Narrow" pitchFamily="34" charset="0"/>
              </a:rPr>
              <a:t>so on) </a:t>
            </a:r>
          </a:p>
          <a:p>
            <a:pPr marL="685800" lvl="1" indent="-457200" defTabSz="449263">
              <a:spcBef>
                <a:spcPts val="0"/>
              </a:spcBef>
              <a:spcAft>
                <a:spcPts val="600"/>
              </a:spcAft>
              <a:buClr>
                <a:srgbClr val="C00000"/>
              </a:buClr>
              <a:buSzPct val="100000"/>
              <a:buFont typeface="+mj-lt"/>
              <a:buAutoNum type="arabicPeriod"/>
              <a:tabLst>
                <a:tab pos="533400" algn="l"/>
              </a:tabLst>
              <a:defRPr/>
            </a:pPr>
            <a:r>
              <a:rPr lang="en-US" kern="0" dirty="0">
                <a:solidFill>
                  <a:srgbClr val="000000"/>
                </a:solidFill>
                <a:latin typeface="Arial Narrow" pitchFamily="34" charset="0"/>
              </a:rPr>
              <a:t>Can find RAID controllers firmware (also can be found in the </a:t>
            </a:r>
            <a:r>
              <a:rPr lang="en-US" kern="0" dirty="0" err="1" smtClean="0">
                <a:solidFill>
                  <a:srgbClr val="000000"/>
                </a:solidFill>
                <a:latin typeface="Arial Narrow" pitchFamily="34" charset="0"/>
              </a:rPr>
              <a:t>dmesg</a:t>
            </a:r>
            <a:r>
              <a:rPr lang="en-US" kern="0" dirty="0" smtClean="0">
                <a:solidFill>
                  <a:srgbClr val="000000"/>
                </a:solidFill>
                <a:latin typeface="Arial Narrow" pitchFamily="34" charset="0"/>
              </a:rPr>
              <a:t> </a:t>
            </a:r>
            <a:r>
              <a:rPr lang="en-US" kern="0" dirty="0">
                <a:solidFill>
                  <a:srgbClr val="000000"/>
                </a:solidFill>
                <a:latin typeface="Arial Narrow" pitchFamily="34" charset="0"/>
              </a:rPr>
              <a:t>log</a:t>
            </a:r>
            <a:r>
              <a:rPr lang="en-US" kern="0" dirty="0" smtClean="0">
                <a:solidFill>
                  <a:srgbClr val="000000"/>
                </a:solidFill>
                <a:latin typeface="Arial Narrow" pitchFamily="34" charset="0"/>
              </a:rPr>
              <a:t>)</a:t>
            </a:r>
            <a:endParaRPr lang="en-US" sz="1600" dirty="0">
              <a:solidFill>
                <a:srgbClr val="000000"/>
              </a:solidFill>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4275433840"/>
      </p:ext>
    </p:extLst>
  </p:cSld>
  <p:clrMapOvr>
    <a:masterClrMapping/>
  </p:clrMapOvr>
  <p:transition advClick="0" advTm="5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4355038"/>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800" b="1" cap="small" dirty="0" smtClean="0">
                <a:solidFill>
                  <a:schemeClr val="tx1">
                    <a:lumMod val="65000"/>
                    <a:lumOff val="35000"/>
                  </a:schemeClr>
                </a:solidFill>
                <a:latin typeface="Arial Narrow" pitchFamily="34" charset="0"/>
                <a:ea typeface="+mn-ea"/>
                <a:cs typeface="+mn-cs"/>
              </a:rPr>
              <a:t>What‘s </a:t>
            </a:r>
            <a:r>
              <a:rPr lang="de-DE" sz="2800" b="1" cap="small" dirty="0">
                <a:solidFill>
                  <a:schemeClr val="tx1">
                    <a:lumMod val="65000"/>
                    <a:lumOff val="35000"/>
                  </a:schemeClr>
                </a:solidFill>
                <a:latin typeface="Arial Narrow" pitchFamily="34" charset="0"/>
                <a:ea typeface="+mn-ea"/>
                <a:cs typeface="+mn-cs"/>
              </a:rPr>
              <a:t>in the Samba logs</a:t>
            </a:r>
            <a:r>
              <a:rPr lang="de-DE"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It is placed in „/samba“ directory in logs package.</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It includes log output of 3 main Samba processes (</a:t>
            </a:r>
            <a:r>
              <a:rPr lang="en-US" dirty="0" err="1">
                <a:latin typeface="Arial Narrow" pitchFamily="34" charset="0"/>
                <a:cs typeface="Arial" pitchFamily="34" charset="0"/>
              </a:rPr>
              <a:t>smbd</a:t>
            </a:r>
            <a:r>
              <a:rPr lang="en-US" dirty="0">
                <a:latin typeface="Arial Narrow" pitchFamily="34" charset="0"/>
                <a:cs typeface="Arial" pitchFamily="34" charset="0"/>
              </a:rPr>
              <a:t>, </a:t>
            </a:r>
            <a:r>
              <a:rPr lang="en-US" dirty="0" err="1">
                <a:latin typeface="Arial Narrow" pitchFamily="34" charset="0"/>
                <a:cs typeface="Arial" pitchFamily="34" charset="0"/>
              </a:rPr>
              <a:t>nmbda</a:t>
            </a:r>
            <a:r>
              <a:rPr lang="en-US" dirty="0">
                <a:latin typeface="Arial Narrow" pitchFamily="34" charset="0"/>
                <a:cs typeface="Arial" pitchFamily="34" charset="0"/>
              </a:rPr>
              <a:t> and </a:t>
            </a:r>
            <a:r>
              <a:rPr lang="en-US" dirty="0" err="1">
                <a:latin typeface="Arial Narrow" pitchFamily="34" charset="0"/>
                <a:cs typeface="Arial" pitchFamily="34" charset="0"/>
              </a:rPr>
              <a:t>windbind</a:t>
            </a:r>
            <a:r>
              <a:rPr lang="en-US" dirty="0">
                <a:latin typeface="Arial Narrow" pitchFamily="34" charset="0"/>
                <a:cs typeface="Arial" pitchFamily="34" charset="0"/>
              </a:rPr>
              <a:t>).</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It includes basic level information of each established connection (log's name can be </a:t>
            </a:r>
            <a:r>
              <a:rPr lang="en-US" dirty="0" err="1">
                <a:latin typeface="Arial Narrow" pitchFamily="34" charset="0"/>
                <a:cs typeface="Arial" pitchFamily="34" charset="0"/>
              </a:rPr>
              <a:t>log.ip_address</a:t>
            </a:r>
            <a:r>
              <a:rPr lang="en-US" dirty="0">
                <a:latin typeface="Arial Narrow" pitchFamily="34" charset="0"/>
                <a:cs typeface="Arial" pitchFamily="34" charset="0"/>
              </a:rPr>
              <a:t> in case of the </a:t>
            </a:r>
            <a:r>
              <a:rPr lang="en-US" dirty="0" smtClean="0">
                <a:latin typeface="Arial Narrow" pitchFamily="34" charset="0"/>
                <a:cs typeface="Arial" pitchFamily="34" charset="0"/>
              </a:rPr>
              <a:t>connection </a:t>
            </a:r>
            <a:r>
              <a:rPr lang="en-US" dirty="0">
                <a:latin typeface="Arial Narrow" pitchFamily="34" charset="0"/>
                <a:cs typeface="Arial" pitchFamily="34" charset="0"/>
              </a:rPr>
              <a:t>is established with IP or </a:t>
            </a:r>
            <a:r>
              <a:rPr lang="en-US" dirty="0" err="1">
                <a:latin typeface="Arial Narrow" pitchFamily="34" charset="0"/>
                <a:cs typeface="Arial" pitchFamily="34" charset="0"/>
              </a:rPr>
              <a:t>log.server_name</a:t>
            </a:r>
            <a:r>
              <a:rPr lang="en-US" dirty="0">
                <a:latin typeface="Arial Narrow" pitchFamily="34" charset="0"/>
                <a:cs typeface="Arial" pitchFamily="34" charset="0"/>
              </a:rPr>
              <a:t> in case the connection is established using </a:t>
            </a:r>
            <a:r>
              <a:rPr lang="en-US" dirty="0" err="1">
                <a:latin typeface="Arial Narrow" pitchFamily="34" charset="0"/>
                <a:cs typeface="Arial" pitchFamily="34" charset="0"/>
              </a:rPr>
              <a:t>NetBios</a:t>
            </a:r>
            <a:r>
              <a:rPr lang="en-US" dirty="0">
                <a:latin typeface="Arial Narrow" pitchFamily="34" charset="0"/>
                <a:cs typeface="Arial" pitchFamily="34" charset="0"/>
              </a:rPr>
              <a:t> name).</a:t>
            </a:r>
          </a:p>
          <a:p>
            <a:pPr lvl="0">
              <a:buSzPct val="100000"/>
            </a:pPr>
            <a:endParaRPr lang="en-US" sz="1600" dirty="0">
              <a:solidFill>
                <a:srgbClr val="000000"/>
              </a:solidFill>
            </a:endParaRPr>
          </a:p>
          <a:p>
            <a:pPr lvl="0">
              <a:buSzPct val="45000"/>
            </a:pPr>
            <a:endParaRPr lang="en-US" sz="1600" dirty="0">
              <a:solidFill>
                <a:srgbClr val="000000"/>
              </a:solidFill>
            </a:endParaRPr>
          </a:p>
          <a:p>
            <a:pPr lvl="0">
              <a:buSzPct val="45000"/>
            </a:pPr>
            <a:endParaRPr lang="en-US" sz="1600" dirty="0">
              <a:solidFill>
                <a:srgbClr val="000000"/>
              </a:solidFill>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798028941"/>
      </p:ext>
    </p:extLst>
  </p:cSld>
  <p:clrMapOvr>
    <a:masterClrMapping/>
  </p:clrMapOvr>
  <p:transition advClick="0" advTm="5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2893100"/>
          </a:xfrm>
          <a:prstGeom prst="rect">
            <a:avLst/>
          </a:prstGeom>
          <a:noFill/>
          <a:ln w="9525">
            <a:noFill/>
            <a:miter lim="800000"/>
            <a:headEnd/>
            <a:tailEnd/>
          </a:ln>
        </p:spPr>
        <p:txBody>
          <a:bodyPr wrap="square">
            <a:spAutoFit/>
          </a:bodyPr>
          <a:lstStyle/>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Example of RAID unit/disk I/O </a:t>
            </a:r>
            <a:r>
              <a:rPr lang="en-US" sz="2800" b="1" cap="small" dirty="0" smtClean="0">
                <a:solidFill>
                  <a:schemeClr val="tx1">
                    <a:lumMod val="65000"/>
                    <a:lumOff val="35000"/>
                  </a:schemeClr>
                </a:solidFill>
                <a:latin typeface="Arial Narrow" pitchFamily="34" charset="0"/>
                <a:ea typeface="+mn-ea"/>
                <a:cs typeface="+mn-cs"/>
              </a:rPr>
              <a:t>errors</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lvl="0">
              <a:buSzPct val="45000"/>
            </a:pPr>
            <a:r>
              <a:rPr lang="de-DE" dirty="0">
                <a:solidFill>
                  <a:srgbClr val="000000"/>
                </a:solidFill>
                <a:latin typeface="Arial Narrow" pitchFamily="34" charset="0"/>
              </a:rPr>
              <a:t>sdb: rw=0, want=4294967052, limit=2429794304</a:t>
            </a:r>
          </a:p>
          <a:p>
            <a:pPr lvl="0">
              <a:buSzPct val="45000"/>
            </a:pPr>
            <a:r>
              <a:rPr lang="de-DE" dirty="0">
                <a:solidFill>
                  <a:srgbClr val="000000"/>
                </a:solidFill>
                <a:latin typeface="Arial Narrow" pitchFamily="34" charset="0"/>
              </a:rPr>
              <a:t>Buffer I/O error on device sdb, logical block 1073741761</a:t>
            </a:r>
          </a:p>
          <a:p>
            <a:pPr lvl="0">
              <a:buSzPct val="45000"/>
            </a:pPr>
            <a:r>
              <a:rPr lang="de-DE" dirty="0">
                <a:solidFill>
                  <a:srgbClr val="000000"/>
                </a:solidFill>
                <a:latin typeface="Arial Narrow" pitchFamily="34" charset="0"/>
              </a:rPr>
              <a:t>CCISS controler /dev/cciss/c0d0 reported: Parity/consistency initialization complete, logical drive </a:t>
            </a:r>
            <a:r>
              <a:rPr lang="de-DE" dirty="0" smtClean="0">
                <a:solidFill>
                  <a:srgbClr val="000000"/>
                </a:solidFill>
                <a:latin typeface="Arial Narrow" pitchFamily="34" charset="0"/>
              </a:rPr>
              <a:t>1</a:t>
            </a:r>
            <a:r>
              <a:rPr lang="pl-PL" dirty="0" smtClean="0">
                <a:solidFill>
                  <a:srgbClr val="000000"/>
                </a:solidFill>
                <a:latin typeface="Arial Narrow" pitchFamily="34" charset="0"/>
              </a:rPr>
              <a:t> </a:t>
            </a:r>
            <a:r>
              <a:rPr lang="de-DE" dirty="0" smtClean="0">
                <a:solidFill>
                  <a:srgbClr val="000000"/>
                </a:solidFill>
                <a:latin typeface="Arial Narrow" pitchFamily="34" charset="0"/>
              </a:rPr>
              <a:t>reading </a:t>
            </a:r>
            <a:r>
              <a:rPr lang="de-DE" dirty="0">
                <a:solidFill>
                  <a:srgbClr val="000000"/>
                </a:solidFill>
                <a:latin typeface="Arial Narrow" pitchFamily="34" charset="0"/>
              </a:rPr>
              <a:t>directory #81961 offset 0&lt;3&gt;sd 1:0:0:0: rejecting I/O to offline device</a:t>
            </a:r>
          </a:p>
          <a:p>
            <a:pPr lvl="0">
              <a:buSzPct val="45000"/>
            </a:pPr>
            <a:endParaRPr lang="en-US" sz="1600" dirty="0">
              <a:solidFill>
                <a:srgbClr val="000000"/>
              </a:solidFill>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2108118632"/>
      </p:ext>
    </p:extLst>
  </p:cSld>
  <p:clrMapOvr>
    <a:masterClrMapping/>
  </p:clrMapOvr>
  <p:transition advClick="0" advTm="5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109091"/>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800" b="1" cap="small" dirty="0" smtClean="0">
                <a:solidFill>
                  <a:schemeClr val="tx1">
                    <a:lumMod val="65000"/>
                    <a:lumOff val="35000"/>
                  </a:schemeClr>
                </a:solidFill>
                <a:latin typeface="Arial Narrow" pitchFamily="34" charset="0"/>
                <a:ea typeface="+mn-ea"/>
                <a:cs typeface="+mn-cs"/>
              </a:rPr>
              <a:t>Example </a:t>
            </a:r>
            <a:r>
              <a:rPr lang="de-DE" sz="2800" b="1" cap="small" dirty="0">
                <a:solidFill>
                  <a:schemeClr val="tx1">
                    <a:lumMod val="65000"/>
                    <a:lumOff val="35000"/>
                  </a:schemeClr>
                </a:solidFill>
                <a:latin typeface="Arial Narrow" pitchFamily="34" charset="0"/>
                <a:ea typeface="+mn-ea"/>
                <a:cs typeface="+mn-cs"/>
              </a:rPr>
              <a:t>of file system </a:t>
            </a:r>
            <a:r>
              <a:rPr lang="de-DE" sz="2800" b="1" cap="small" dirty="0" smtClean="0">
                <a:solidFill>
                  <a:schemeClr val="tx1">
                    <a:lumMod val="65000"/>
                    <a:lumOff val="35000"/>
                  </a:schemeClr>
                </a:solidFill>
                <a:latin typeface="Arial Narrow" pitchFamily="34" charset="0"/>
                <a:ea typeface="+mn-ea"/>
                <a:cs typeface="+mn-cs"/>
              </a:rPr>
              <a:t>errors</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lvl="0">
              <a:buSzPct val="45000"/>
            </a:pPr>
            <a:r>
              <a:rPr lang="de-DE" dirty="0">
                <a:solidFill>
                  <a:srgbClr val="000000"/>
                </a:solidFill>
                <a:latin typeface="Arial Narrow" pitchFamily="34" charset="0"/>
              </a:rPr>
              <a:t>journal commit I/O error</a:t>
            </a:r>
          </a:p>
          <a:p>
            <a:pPr lvl="0">
              <a:buSzPct val="45000"/>
            </a:pPr>
            <a:r>
              <a:rPr lang="de-DE" dirty="0">
                <a:solidFill>
                  <a:srgbClr val="000000"/>
                </a:solidFill>
                <a:latin typeface="Arial Narrow" pitchFamily="34" charset="0"/>
              </a:rPr>
              <a:t>Call Trace:</a:t>
            </a:r>
          </a:p>
          <a:p>
            <a:pPr lvl="0">
              <a:buSzPct val="45000"/>
            </a:pPr>
            <a:r>
              <a:rPr lang="de-DE" dirty="0">
                <a:solidFill>
                  <a:srgbClr val="000000"/>
                </a:solidFill>
                <a:latin typeface="Arial Narrow" pitchFamily="34" charset="0"/>
              </a:rPr>
              <a:t>[&lt;ffffffff80395792&gt;] xfs_alloc_ag_vextent_near+0x512/0x980</a:t>
            </a:r>
          </a:p>
          <a:p>
            <a:pPr lvl="0">
              <a:buSzPct val="45000"/>
            </a:pPr>
            <a:r>
              <a:rPr lang="de-DE" dirty="0">
                <a:solidFill>
                  <a:srgbClr val="000000"/>
                </a:solidFill>
                <a:latin typeface="Arial Narrow" pitchFamily="34" charset="0"/>
              </a:rPr>
              <a:t>[&lt;ffffffff80393b87&gt;] xfs_alloc_fixup_trees+0x317/0x3b0</a:t>
            </a:r>
          </a:p>
          <a:p>
            <a:pPr lvl="0">
              <a:buSzPct val="45000"/>
            </a:pPr>
            <a:r>
              <a:rPr lang="de-DE" dirty="0">
                <a:solidFill>
                  <a:srgbClr val="000000"/>
                </a:solidFill>
                <a:latin typeface="Arial Narrow" pitchFamily="34" charset="0"/>
              </a:rPr>
              <a:t>[&lt;ffffffff803ad9bd&gt;] xfs_btree_setbuf+0x2d/0xc0[&lt;ffffffff80395792&gt;] xfs_alloc_ag_vextent_near+0x512/0x980</a:t>
            </a:r>
          </a:p>
          <a:p>
            <a:pPr lvl="0">
              <a:buSzPct val="45000"/>
            </a:pPr>
            <a:r>
              <a:rPr lang="de-DE" dirty="0">
                <a:solidFill>
                  <a:srgbClr val="000000"/>
                </a:solidFill>
                <a:latin typeface="Arial Narrow" pitchFamily="34" charset="0"/>
              </a:rPr>
              <a:t>[&lt;ffffffff80395cd5&gt;] xfs_alloc_ag_vextent+0xd5/0x160</a:t>
            </a:r>
          </a:p>
          <a:p>
            <a:pPr lvl="0">
              <a:buSzPct val="45000"/>
            </a:pPr>
            <a:r>
              <a:rPr lang="de-DE" dirty="0">
                <a:solidFill>
                  <a:srgbClr val="000000"/>
                </a:solidFill>
                <a:latin typeface="Arial Narrow" pitchFamily="34" charset="0"/>
              </a:rPr>
              <a:t>[&lt;ffffffff80396546&gt;] xfs_alloc_vextent+0x256/0x470</a:t>
            </a:r>
          </a:p>
          <a:p>
            <a:pPr lvl="0">
              <a:buSzPct val="45000"/>
            </a:pPr>
            <a:r>
              <a:rPr lang="de-DE" dirty="0">
                <a:solidFill>
                  <a:srgbClr val="000000"/>
                </a:solidFill>
                <a:latin typeface="Arial Narrow" pitchFamily="34" charset="0"/>
              </a:rPr>
              <a:t>[&lt;ffffffff803a7865&gt;] xfs_bmap_btalloc+0x475/0xa50</a:t>
            </a:r>
          </a:p>
          <a:p>
            <a:pPr lvl="0">
              <a:buSzPct val="45000"/>
            </a:pPr>
            <a:r>
              <a:rPr lang="de-DE" dirty="0">
                <a:solidFill>
                  <a:srgbClr val="000000"/>
                </a:solidFill>
                <a:latin typeface="Arial Narrow" pitchFamily="34" charset="0"/>
              </a:rPr>
              <a:t>[&lt;ffffffff803a827a&gt;] xfs_bmapi+0x41a/0x12a0</a:t>
            </a:r>
          </a:p>
          <a:p>
            <a:pPr lvl="0">
              <a:buSzPct val="45000"/>
            </a:pPr>
            <a:r>
              <a:rPr lang="de-DE" dirty="0">
                <a:solidFill>
                  <a:srgbClr val="000000"/>
                </a:solidFill>
                <a:latin typeface="Arial Narrow" pitchFamily="34" charset="0"/>
              </a:rPr>
              <a:t>[&lt;ffffffff80271713&gt;] mempool_alloc+0x43/0x120</a:t>
            </a:r>
            <a:endParaRPr lang="en-US" dirty="0">
              <a:solidFill>
                <a:srgbClr val="C00000"/>
              </a:solidFill>
              <a:latin typeface="Arial Narrow" pitchFamily="34" charset="0"/>
            </a:endParaRPr>
          </a:p>
          <a:p>
            <a:pPr lvl="0">
              <a:buSzPct val="45000"/>
            </a:pPr>
            <a:endParaRPr lang="en-US" sz="1600" dirty="0">
              <a:solidFill>
                <a:srgbClr val="000000"/>
              </a:solidFill>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595194846"/>
      </p:ext>
    </p:extLst>
  </p:cSld>
  <p:clrMapOvr>
    <a:masterClrMapping/>
  </p:clrMapOvr>
  <p:transition advClick="0" advTm="5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3385542"/>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test.log/</a:t>
            </a:r>
            <a:r>
              <a:rPr lang="en-US" sz="2800" b="1" cap="small" dirty="0" err="1">
                <a:solidFill>
                  <a:schemeClr val="tx1">
                    <a:lumMod val="65000"/>
                    <a:lumOff val="35000"/>
                  </a:schemeClr>
                </a:solidFill>
                <a:latin typeface="Arial Narrow" pitchFamily="34" charset="0"/>
                <a:ea typeface="+mn-ea"/>
                <a:cs typeface="+mn-cs"/>
              </a:rPr>
              <a:t>ethtool</a:t>
            </a:r>
            <a:r>
              <a:rPr lang="en-US" sz="2800" b="1" cap="small" dirty="0">
                <a:solidFill>
                  <a:schemeClr val="tx1">
                    <a:lumMod val="65000"/>
                    <a:lumOff val="35000"/>
                  </a:schemeClr>
                </a:solidFill>
                <a:latin typeface="Arial Narrow" pitchFamily="34" charset="0"/>
                <a:ea typeface="+mn-ea"/>
                <a:cs typeface="+mn-cs"/>
              </a:rPr>
              <a:t> (Bad Packets</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a:buSzPct val="45000"/>
            </a:pPr>
            <a:r>
              <a:rPr lang="en-US" dirty="0">
                <a:solidFill>
                  <a:srgbClr val="000000"/>
                </a:solidFill>
                <a:latin typeface="Arial Narrow" pitchFamily="34" charset="0"/>
              </a:rPr>
              <a:t>eth1   Link </a:t>
            </a:r>
            <a:r>
              <a:rPr lang="en-US" dirty="0" err="1">
                <a:solidFill>
                  <a:srgbClr val="000000"/>
                </a:solidFill>
                <a:latin typeface="Arial Narrow" pitchFamily="34" charset="0"/>
              </a:rPr>
              <a:t>encap:Ethernet</a:t>
            </a:r>
            <a:r>
              <a:rPr lang="en-US" dirty="0">
                <a:solidFill>
                  <a:srgbClr val="000000"/>
                </a:solidFill>
                <a:latin typeface="Arial Narrow" pitchFamily="34" charset="0"/>
              </a:rPr>
              <a:t>  </a:t>
            </a:r>
            <a:r>
              <a:rPr lang="en-US" dirty="0" err="1">
                <a:solidFill>
                  <a:srgbClr val="000000"/>
                </a:solidFill>
                <a:latin typeface="Arial Narrow" pitchFamily="34" charset="0"/>
              </a:rPr>
              <a:t>HWaddr</a:t>
            </a:r>
            <a:r>
              <a:rPr lang="en-US" dirty="0">
                <a:solidFill>
                  <a:srgbClr val="000000"/>
                </a:solidFill>
                <a:latin typeface="Arial Narrow" pitchFamily="34" charset="0"/>
              </a:rPr>
              <a:t> 00:25:90:21:38:43  </a:t>
            </a:r>
          </a:p>
          <a:p>
            <a:pPr>
              <a:buSzPct val="45000"/>
              <a:tabLst>
                <a:tab pos="723900" algn="l"/>
              </a:tabLst>
            </a:pPr>
            <a:r>
              <a:rPr lang="en-US" dirty="0">
                <a:solidFill>
                  <a:srgbClr val="000000"/>
                </a:solidFill>
                <a:latin typeface="Arial Narrow" pitchFamily="34" charset="0"/>
              </a:rPr>
              <a:t>          </a:t>
            </a:r>
            <a:r>
              <a:rPr lang="en-US" dirty="0" err="1">
                <a:solidFill>
                  <a:srgbClr val="000000"/>
                </a:solidFill>
                <a:latin typeface="Arial Narrow" pitchFamily="34" charset="0"/>
              </a:rPr>
              <a:t>inet</a:t>
            </a:r>
            <a:r>
              <a:rPr lang="en-US" dirty="0">
                <a:solidFill>
                  <a:srgbClr val="000000"/>
                </a:solidFill>
                <a:latin typeface="Arial Narrow" pitchFamily="34" charset="0"/>
              </a:rPr>
              <a:t> addr:192.168.1.220  Bcast:192.168.1.255  </a:t>
            </a:r>
            <a:r>
              <a:rPr lang="pl-PL" dirty="0" smtClean="0">
                <a:solidFill>
                  <a:srgbClr val="000000"/>
                </a:solidFill>
                <a:latin typeface="Arial Narrow" pitchFamily="34" charset="0"/>
              </a:rPr>
              <a:t>	</a:t>
            </a:r>
            <a:r>
              <a:rPr lang="en-US" dirty="0" smtClean="0">
                <a:solidFill>
                  <a:srgbClr val="000000"/>
                </a:solidFill>
                <a:latin typeface="Arial Narrow" pitchFamily="34" charset="0"/>
              </a:rPr>
              <a:t>Mask:255.255.255.0</a:t>
            </a:r>
            <a:endParaRPr lang="en-US" dirty="0">
              <a:solidFill>
                <a:srgbClr val="000000"/>
              </a:solidFill>
              <a:latin typeface="Arial Narrow" pitchFamily="34" charset="0"/>
            </a:endParaRPr>
          </a:p>
          <a:p>
            <a:pPr>
              <a:buSzPct val="45000"/>
            </a:pPr>
            <a:r>
              <a:rPr lang="en-US" dirty="0">
                <a:solidFill>
                  <a:srgbClr val="000000"/>
                </a:solidFill>
                <a:latin typeface="Arial Narrow" pitchFamily="34" charset="0"/>
              </a:rPr>
              <a:t>          UP BROADCAST MULTICAST  MTU:1500  Metric:1</a:t>
            </a:r>
          </a:p>
          <a:p>
            <a:pPr>
              <a:buSzPct val="45000"/>
            </a:pPr>
            <a:r>
              <a:rPr lang="en-US" dirty="0">
                <a:solidFill>
                  <a:srgbClr val="000000"/>
                </a:solidFill>
                <a:latin typeface="Arial Narrow" pitchFamily="34" charset="0"/>
              </a:rPr>
              <a:t>          RX packets:0 errors:0 dropped:</a:t>
            </a:r>
            <a:r>
              <a:rPr lang="en-US" b="1" dirty="0">
                <a:solidFill>
                  <a:srgbClr val="000000"/>
                </a:solidFill>
                <a:latin typeface="Arial Narrow" pitchFamily="34" charset="0"/>
              </a:rPr>
              <a:t>5689</a:t>
            </a:r>
            <a:r>
              <a:rPr lang="en-US" dirty="0">
                <a:solidFill>
                  <a:srgbClr val="000000"/>
                </a:solidFill>
                <a:latin typeface="Arial Narrow" pitchFamily="34" charset="0"/>
              </a:rPr>
              <a:t> overruns:0 frame:0</a:t>
            </a:r>
          </a:p>
          <a:p>
            <a:pPr>
              <a:buSzPct val="45000"/>
            </a:pPr>
            <a:r>
              <a:rPr lang="en-US" dirty="0">
                <a:solidFill>
                  <a:srgbClr val="000000"/>
                </a:solidFill>
                <a:latin typeface="Arial Narrow" pitchFamily="34" charset="0"/>
              </a:rPr>
              <a:t>          TX packets:0 errors:0 dropped:0 overruns:0 carrier:0</a:t>
            </a:r>
          </a:p>
          <a:p>
            <a:pPr>
              <a:buSzPct val="45000"/>
            </a:pPr>
            <a:r>
              <a:rPr lang="en-US" dirty="0">
                <a:solidFill>
                  <a:srgbClr val="000000"/>
                </a:solidFill>
                <a:latin typeface="Arial Narrow" pitchFamily="34" charset="0"/>
              </a:rPr>
              <a:t>          collisions:0 txqueuelen:1000 </a:t>
            </a: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380683661"/>
      </p:ext>
    </p:extLst>
  </p:cSld>
  <p:clrMapOvr>
    <a:masterClrMapping/>
  </p:clrMapOvr>
  <p:transition advClick="0" advTm="5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386090"/>
          </a:xfrm>
          <a:prstGeom prst="rect">
            <a:avLst/>
          </a:prstGeom>
          <a:noFill/>
          <a:ln w="9525">
            <a:noFill/>
            <a:miter lim="800000"/>
            <a:headEnd/>
            <a:tailEnd/>
          </a:ln>
        </p:spPr>
        <p:txBody>
          <a:bodyPr wrap="square">
            <a:spAutoFit/>
          </a:bodyPr>
          <a:lstStyle/>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smtClean="0">
                <a:solidFill>
                  <a:schemeClr val="tx1">
                    <a:lumMod val="65000"/>
                    <a:lumOff val="35000"/>
                  </a:schemeClr>
                </a:solidFill>
                <a:latin typeface="Arial Narrow" pitchFamily="34" charset="0"/>
                <a:ea typeface="+mn-ea"/>
                <a:cs typeface="+mn-cs"/>
              </a:rPr>
              <a:t>test.log </a:t>
            </a:r>
            <a:r>
              <a:rPr lang="en-US" sz="2800" b="1" cap="small" dirty="0">
                <a:solidFill>
                  <a:schemeClr val="tx1">
                    <a:lumMod val="65000"/>
                    <a:lumOff val="35000"/>
                  </a:schemeClr>
                </a:solidFill>
                <a:latin typeface="Arial Narrow" pitchFamily="34" charset="0"/>
                <a:ea typeface="+mn-ea"/>
                <a:cs typeface="+mn-cs"/>
              </a:rPr>
              <a:t>/</a:t>
            </a:r>
            <a:r>
              <a:rPr lang="en-US" sz="2800" b="1" cap="small" dirty="0" err="1">
                <a:solidFill>
                  <a:schemeClr val="tx1">
                    <a:lumMod val="65000"/>
                    <a:lumOff val="35000"/>
                  </a:schemeClr>
                </a:solidFill>
                <a:latin typeface="Arial Narrow" pitchFamily="34" charset="0"/>
                <a:ea typeface="+mn-ea"/>
                <a:cs typeface="+mn-cs"/>
              </a:rPr>
              <a:t>ethtool</a:t>
            </a:r>
            <a:r>
              <a:rPr lang="en-US" sz="2800" b="1" cap="small" dirty="0">
                <a:solidFill>
                  <a:schemeClr val="tx1">
                    <a:lumMod val="65000"/>
                    <a:lumOff val="35000"/>
                  </a:schemeClr>
                </a:solidFill>
                <a:latin typeface="Arial Narrow" pitchFamily="34" charset="0"/>
                <a:ea typeface="+mn-ea"/>
                <a:cs typeface="+mn-cs"/>
              </a:rPr>
              <a:t> (NIC Speed</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lvl="0">
              <a:buSzPct val="45000"/>
            </a:pPr>
            <a:r>
              <a:rPr lang="en-US" dirty="0" smtClean="0">
                <a:solidFill>
                  <a:srgbClr val="000000"/>
                </a:solidFill>
                <a:latin typeface="Arial Narrow" pitchFamily="34" charset="0"/>
              </a:rPr>
              <a:t>Supported </a:t>
            </a:r>
            <a:r>
              <a:rPr lang="en-US" dirty="0">
                <a:solidFill>
                  <a:srgbClr val="000000"/>
                </a:solidFill>
                <a:latin typeface="Arial Narrow" pitchFamily="34" charset="0"/>
              </a:rPr>
              <a:t>link modes:   10baseT/Half 10baseT/Full </a:t>
            </a:r>
          </a:p>
          <a:p>
            <a:pPr lvl="0">
              <a:buSzPct val="45000"/>
            </a:pPr>
            <a:r>
              <a:rPr lang="en-US" dirty="0">
                <a:solidFill>
                  <a:srgbClr val="000000"/>
                </a:solidFill>
                <a:latin typeface="Arial Narrow" pitchFamily="34" charset="0"/>
              </a:rPr>
              <a:t>	                        </a:t>
            </a:r>
            <a:r>
              <a:rPr lang="en-US" dirty="0" smtClean="0">
                <a:solidFill>
                  <a:srgbClr val="000000"/>
                </a:solidFill>
                <a:latin typeface="Arial Narrow" pitchFamily="34" charset="0"/>
              </a:rPr>
              <a:t> 100baseT/Half </a:t>
            </a:r>
            <a:r>
              <a:rPr lang="en-US" dirty="0">
                <a:solidFill>
                  <a:srgbClr val="000000"/>
                </a:solidFill>
                <a:latin typeface="Arial Narrow" pitchFamily="34" charset="0"/>
              </a:rPr>
              <a:t>100baseT/Full </a:t>
            </a:r>
          </a:p>
          <a:p>
            <a:pPr lvl="0">
              <a:buSzPct val="45000"/>
            </a:pPr>
            <a:r>
              <a:rPr lang="en-US" dirty="0">
                <a:solidFill>
                  <a:srgbClr val="000000"/>
                </a:solidFill>
                <a:latin typeface="Arial Narrow" pitchFamily="34" charset="0"/>
              </a:rPr>
              <a:t>	                        </a:t>
            </a:r>
            <a:r>
              <a:rPr lang="en-US" dirty="0" smtClean="0">
                <a:solidFill>
                  <a:srgbClr val="000000"/>
                </a:solidFill>
                <a:latin typeface="Arial Narrow" pitchFamily="34" charset="0"/>
              </a:rPr>
              <a:t> 1000baseT/Full </a:t>
            </a:r>
            <a:endParaRPr lang="en-US" dirty="0">
              <a:solidFill>
                <a:srgbClr val="000000"/>
              </a:solidFill>
              <a:latin typeface="Arial Narrow" pitchFamily="34" charset="0"/>
            </a:endParaRPr>
          </a:p>
          <a:p>
            <a:pPr lvl="0">
              <a:buSzPct val="45000"/>
            </a:pPr>
            <a:r>
              <a:rPr lang="en-US" dirty="0" smtClean="0">
                <a:solidFill>
                  <a:srgbClr val="000000"/>
                </a:solidFill>
                <a:latin typeface="Arial Narrow" pitchFamily="34" charset="0"/>
              </a:rPr>
              <a:t>Supports </a:t>
            </a:r>
            <a:r>
              <a:rPr lang="en-US" dirty="0">
                <a:solidFill>
                  <a:srgbClr val="000000"/>
                </a:solidFill>
                <a:latin typeface="Arial Narrow" pitchFamily="34" charset="0"/>
              </a:rPr>
              <a:t>auto-negotiation: Yes</a:t>
            </a:r>
          </a:p>
          <a:p>
            <a:pPr lvl="0">
              <a:buSzPct val="45000"/>
            </a:pPr>
            <a:r>
              <a:rPr lang="en-US" dirty="0" smtClean="0">
                <a:solidFill>
                  <a:srgbClr val="000000"/>
                </a:solidFill>
                <a:latin typeface="Arial Narrow" pitchFamily="34" charset="0"/>
              </a:rPr>
              <a:t>Advertised </a:t>
            </a:r>
            <a:r>
              <a:rPr lang="en-US" dirty="0">
                <a:solidFill>
                  <a:srgbClr val="000000"/>
                </a:solidFill>
                <a:latin typeface="Arial Narrow" pitchFamily="34" charset="0"/>
              </a:rPr>
              <a:t>link modes:  10baseT/Half 10baseT/Full </a:t>
            </a:r>
          </a:p>
          <a:p>
            <a:pPr lvl="0">
              <a:buSzPct val="45000"/>
            </a:pPr>
            <a:r>
              <a:rPr lang="en-US" dirty="0">
                <a:solidFill>
                  <a:srgbClr val="000000"/>
                </a:solidFill>
                <a:latin typeface="Arial Narrow" pitchFamily="34" charset="0"/>
              </a:rPr>
              <a:t>	                        </a:t>
            </a:r>
            <a:r>
              <a:rPr lang="en-US" dirty="0" smtClean="0">
                <a:solidFill>
                  <a:srgbClr val="000000"/>
                </a:solidFill>
                <a:latin typeface="Arial Narrow" pitchFamily="34" charset="0"/>
              </a:rPr>
              <a:t> 100baseT/Half </a:t>
            </a:r>
            <a:r>
              <a:rPr lang="en-US" dirty="0">
                <a:solidFill>
                  <a:srgbClr val="000000"/>
                </a:solidFill>
                <a:latin typeface="Arial Narrow" pitchFamily="34" charset="0"/>
              </a:rPr>
              <a:t>100baseT/Full </a:t>
            </a:r>
          </a:p>
          <a:p>
            <a:pPr lvl="0">
              <a:buSzPct val="45000"/>
            </a:pPr>
            <a:r>
              <a:rPr lang="en-US" dirty="0">
                <a:solidFill>
                  <a:srgbClr val="000000"/>
                </a:solidFill>
                <a:latin typeface="Arial Narrow" pitchFamily="34" charset="0"/>
              </a:rPr>
              <a:t>	                        </a:t>
            </a:r>
            <a:r>
              <a:rPr lang="en-US" dirty="0" smtClean="0">
                <a:solidFill>
                  <a:srgbClr val="000000"/>
                </a:solidFill>
                <a:latin typeface="Arial Narrow" pitchFamily="34" charset="0"/>
              </a:rPr>
              <a:t> 1000baseT/Full </a:t>
            </a:r>
            <a:endParaRPr lang="en-US" dirty="0">
              <a:solidFill>
                <a:srgbClr val="000000"/>
              </a:solidFill>
              <a:latin typeface="Arial Narrow" pitchFamily="34" charset="0"/>
            </a:endParaRPr>
          </a:p>
          <a:p>
            <a:pPr lvl="0">
              <a:buSzPct val="45000"/>
            </a:pPr>
            <a:r>
              <a:rPr lang="en-US" dirty="0" smtClean="0">
                <a:solidFill>
                  <a:srgbClr val="000000"/>
                </a:solidFill>
                <a:latin typeface="Arial Narrow" pitchFamily="34" charset="0"/>
              </a:rPr>
              <a:t>Advertised </a:t>
            </a:r>
            <a:r>
              <a:rPr lang="en-US" dirty="0">
                <a:solidFill>
                  <a:srgbClr val="000000"/>
                </a:solidFill>
                <a:latin typeface="Arial Narrow" pitchFamily="34" charset="0"/>
              </a:rPr>
              <a:t>auto-negotiation: Yes</a:t>
            </a:r>
          </a:p>
          <a:p>
            <a:pPr lvl="0">
              <a:buSzPct val="45000"/>
            </a:pPr>
            <a:r>
              <a:rPr lang="en-US" dirty="0" smtClean="0">
                <a:solidFill>
                  <a:srgbClr val="000000"/>
                </a:solidFill>
                <a:latin typeface="Arial Narrow" pitchFamily="34" charset="0"/>
              </a:rPr>
              <a:t>Speed</a:t>
            </a:r>
            <a:r>
              <a:rPr lang="en-US" dirty="0">
                <a:solidFill>
                  <a:srgbClr val="000000"/>
                </a:solidFill>
                <a:latin typeface="Arial Narrow" pitchFamily="34" charset="0"/>
              </a:rPr>
              <a:t>: 100Mb/s</a:t>
            </a:r>
          </a:p>
          <a:p>
            <a:pPr lvl="0">
              <a:buSzPct val="45000"/>
            </a:pPr>
            <a:r>
              <a:rPr lang="en-US" dirty="0" smtClean="0">
                <a:solidFill>
                  <a:srgbClr val="000000"/>
                </a:solidFill>
                <a:latin typeface="Arial Narrow" pitchFamily="34" charset="0"/>
              </a:rPr>
              <a:t>Duplex</a:t>
            </a:r>
            <a:r>
              <a:rPr lang="en-US" dirty="0">
                <a:solidFill>
                  <a:srgbClr val="000000"/>
                </a:solidFill>
                <a:latin typeface="Arial Narrow" pitchFamily="34" charset="0"/>
              </a:rPr>
              <a:t>: Full</a:t>
            </a:r>
          </a:p>
          <a:p>
            <a:pPr lvl="0">
              <a:buSzPct val="45000"/>
            </a:pPr>
            <a:r>
              <a:rPr lang="en-US" dirty="0" smtClean="0">
                <a:solidFill>
                  <a:srgbClr val="000000"/>
                </a:solidFill>
                <a:latin typeface="Arial Narrow" pitchFamily="34" charset="0"/>
              </a:rPr>
              <a:t>Port</a:t>
            </a:r>
            <a:r>
              <a:rPr lang="en-US" dirty="0">
                <a:solidFill>
                  <a:srgbClr val="000000"/>
                </a:solidFill>
                <a:latin typeface="Arial Narrow" pitchFamily="34" charset="0"/>
              </a:rPr>
              <a:t>: Twisted Pair</a:t>
            </a:r>
          </a:p>
          <a:p>
            <a:pPr lvl="0">
              <a:buSzPct val="45000"/>
            </a:pPr>
            <a:r>
              <a:rPr lang="en-US" dirty="0" smtClean="0">
                <a:solidFill>
                  <a:srgbClr val="000000"/>
                </a:solidFill>
                <a:latin typeface="Arial Narrow" pitchFamily="34" charset="0"/>
              </a:rPr>
              <a:t>PHYAD</a:t>
            </a:r>
            <a:r>
              <a:rPr lang="en-US" dirty="0">
                <a:solidFill>
                  <a:srgbClr val="000000"/>
                </a:solidFill>
                <a:latin typeface="Arial Narrow" pitchFamily="34" charset="0"/>
              </a:rPr>
              <a:t>: </a:t>
            </a:r>
            <a:r>
              <a:rPr lang="en-US" dirty="0" smtClean="0">
                <a:solidFill>
                  <a:srgbClr val="000000"/>
                </a:solidFill>
                <a:latin typeface="Arial Narrow" pitchFamily="34" charset="0"/>
              </a:rPr>
              <a:t>1</a:t>
            </a:r>
            <a:endParaRPr lang="en-US" dirty="0">
              <a:solidFill>
                <a:srgbClr val="000000"/>
              </a:solidFill>
              <a:latin typeface="Arial Narrow" pitchFamily="34" charset="0"/>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851226271"/>
      </p:ext>
    </p:extLst>
  </p:cSld>
  <p:clrMapOvr>
    <a:masterClrMapping/>
  </p:clrMapOvr>
  <p:transition advClick="0" advTm="5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8280920" cy="4493538"/>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800" b="1" cap="small" dirty="0">
                <a:solidFill>
                  <a:schemeClr val="tx1">
                    <a:lumMod val="65000"/>
                    <a:lumOff val="35000"/>
                  </a:schemeClr>
                </a:solidFill>
                <a:latin typeface="Arial Narrow" pitchFamily="34" charset="0"/>
                <a:ea typeface="+mn-ea"/>
                <a:cs typeface="+mn-cs"/>
              </a:rPr>
              <a:t>Example of poor </a:t>
            </a:r>
            <a:r>
              <a:rPr lang="de-DE" sz="2800" b="1" cap="small" dirty="0" smtClean="0">
                <a:solidFill>
                  <a:schemeClr val="tx1">
                    <a:lumMod val="65000"/>
                    <a:lumOff val="35000"/>
                  </a:schemeClr>
                </a:solidFill>
                <a:latin typeface="Arial Narrow" pitchFamily="34" charset="0"/>
                <a:ea typeface="+mn-ea"/>
                <a:cs typeface="+mn-cs"/>
              </a:rPr>
              <a:t>performance</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lvl="0">
              <a:buSzPct val="45000"/>
            </a:pPr>
            <a:r>
              <a:rPr lang="en-US" sz="2000" dirty="0">
                <a:solidFill>
                  <a:srgbClr val="000000"/>
                </a:solidFill>
                <a:latin typeface="Arial Narrow" pitchFamily="34" charset="0"/>
              </a:rPr>
              <a:t>The system has poor write performance in the </a:t>
            </a:r>
            <a:r>
              <a:rPr lang="en-US" sz="2000" b="1" dirty="0" err="1">
                <a:solidFill>
                  <a:srgbClr val="000000"/>
                </a:solidFill>
                <a:latin typeface="Arial Narrow" pitchFamily="34" charset="0"/>
              </a:rPr>
              <a:t>dmesg</a:t>
            </a:r>
            <a:r>
              <a:rPr lang="en-US" sz="2000" b="1" dirty="0">
                <a:solidFill>
                  <a:srgbClr val="000000"/>
                </a:solidFill>
                <a:latin typeface="Arial Narrow" pitchFamily="34" charset="0"/>
              </a:rPr>
              <a:t> log </a:t>
            </a:r>
            <a:r>
              <a:rPr lang="en-US" sz="2000" dirty="0">
                <a:solidFill>
                  <a:srgbClr val="000000"/>
                </a:solidFill>
                <a:latin typeface="Arial Narrow" pitchFamily="34" charset="0"/>
              </a:rPr>
              <a:t>we can find:</a:t>
            </a:r>
          </a:p>
          <a:p>
            <a:pPr lvl="0">
              <a:buSzPct val="45000"/>
            </a:pPr>
            <a:endParaRPr lang="en-US" sz="2000" dirty="0">
              <a:solidFill>
                <a:srgbClr val="000000"/>
              </a:solidFill>
              <a:latin typeface="Arial Narrow" pitchFamily="34" charset="0"/>
            </a:endParaRP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Very big device. Trying to use READ CAPACITY(16).</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8779857920 512-byte hardware sectors (4495287 MB)</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Write Protect is off</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Mode Sense: 1f 00 10 08</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Write cache: disabled, read cache: enabled, supports DPO and FUA</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Very big device. Trying to use READ CAPACITY(16).</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8779857920 512-byte hardware sectors (4495287 MB)</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Write Protect is off</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Mode Sense: 1f 00 10 08</a:t>
            </a:r>
          </a:p>
          <a:p>
            <a:pPr lvl="0">
              <a:buSzPct val="45000"/>
            </a:pPr>
            <a:r>
              <a:rPr lang="en-US" sz="2000" dirty="0" err="1">
                <a:solidFill>
                  <a:srgbClr val="000000"/>
                </a:solidFill>
                <a:latin typeface="Arial Narrow" pitchFamily="34" charset="0"/>
              </a:rPr>
              <a:t>sd</a:t>
            </a:r>
            <a:r>
              <a:rPr lang="en-US" sz="2000" dirty="0">
                <a:solidFill>
                  <a:srgbClr val="000000"/>
                </a:solidFill>
                <a:latin typeface="Arial Narrow" pitchFamily="34" charset="0"/>
              </a:rPr>
              <a:t> 1:2:0:0: [</a:t>
            </a:r>
            <a:r>
              <a:rPr lang="en-US" sz="2000" dirty="0" err="1">
                <a:solidFill>
                  <a:srgbClr val="000000"/>
                </a:solidFill>
                <a:latin typeface="Arial Narrow" pitchFamily="34" charset="0"/>
              </a:rPr>
              <a:t>sdb</a:t>
            </a:r>
            <a:r>
              <a:rPr lang="en-US" sz="2000" dirty="0">
                <a:solidFill>
                  <a:srgbClr val="000000"/>
                </a:solidFill>
                <a:latin typeface="Arial Narrow" pitchFamily="34" charset="0"/>
              </a:rPr>
              <a:t>] </a:t>
            </a:r>
            <a:r>
              <a:rPr lang="en-US" sz="2000" b="1" dirty="0">
                <a:solidFill>
                  <a:srgbClr val="000000"/>
                </a:solidFill>
                <a:latin typeface="Arial Narrow" pitchFamily="34" charset="0"/>
              </a:rPr>
              <a:t>Write cache: disabled</a:t>
            </a:r>
            <a:r>
              <a:rPr lang="en-US" sz="2000" dirty="0">
                <a:solidFill>
                  <a:srgbClr val="000000"/>
                </a:solidFill>
                <a:latin typeface="Arial Narrow" pitchFamily="34" charset="0"/>
              </a:rPr>
              <a:t>, read cache: enabled, supports DPO and </a:t>
            </a:r>
            <a:r>
              <a:rPr lang="en-US" sz="2000" dirty="0" smtClean="0">
                <a:solidFill>
                  <a:srgbClr val="000000"/>
                </a:solidFill>
                <a:latin typeface="Arial Narrow" pitchFamily="34" charset="0"/>
              </a:rPr>
              <a:t>FUA</a:t>
            </a: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915024238"/>
      </p:ext>
    </p:extLst>
  </p:cSld>
  <p:clrMapOvr>
    <a:masterClrMapping/>
  </p:clrMapOvr>
  <p:transition advClick="0" advTm="5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3016210"/>
          </a:xfrm>
          <a:prstGeom prst="rect">
            <a:avLst/>
          </a:prstGeom>
          <a:noFill/>
          <a:ln w="9525">
            <a:noFill/>
            <a:miter lim="800000"/>
            <a:headEnd/>
            <a:tailEnd/>
          </a:ln>
        </p:spPr>
        <p:txBody>
          <a:bodyPr wrap="square">
            <a:spAutoFit/>
          </a:bodyPr>
          <a:lstStyle/>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smtClean="0">
                <a:solidFill>
                  <a:schemeClr val="tx1">
                    <a:lumMod val="65000"/>
                    <a:lumOff val="35000"/>
                  </a:schemeClr>
                </a:solidFill>
                <a:latin typeface="Arial Narrow" pitchFamily="34" charset="0"/>
                <a:ea typeface="+mn-ea"/>
                <a:cs typeface="+mn-cs"/>
              </a:rPr>
              <a:t>Example </a:t>
            </a:r>
            <a:r>
              <a:rPr lang="en-US" sz="2800" b="1" cap="small" dirty="0">
                <a:solidFill>
                  <a:schemeClr val="tx1">
                    <a:lumMod val="65000"/>
                    <a:lumOff val="35000"/>
                  </a:schemeClr>
                </a:solidFill>
                <a:latin typeface="Arial Narrow" pitchFamily="34" charset="0"/>
                <a:ea typeface="+mn-ea"/>
                <a:cs typeface="+mn-cs"/>
              </a:rPr>
              <a:t>of connection issues with an ADS </a:t>
            </a:r>
            <a:r>
              <a:rPr lang="en-US" sz="2800" b="1" cap="small" dirty="0" smtClean="0">
                <a:solidFill>
                  <a:schemeClr val="tx1">
                    <a:lumMod val="65000"/>
                    <a:lumOff val="35000"/>
                  </a:schemeClr>
                </a:solidFill>
                <a:latin typeface="Arial Narrow" pitchFamily="34" charset="0"/>
                <a:ea typeface="+mn-ea"/>
                <a:cs typeface="+mn-cs"/>
              </a:rPr>
              <a:t>domain</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lvl="0">
              <a:buSzPct val="45000"/>
            </a:pPr>
            <a:r>
              <a:rPr lang="en-US" dirty="0">
                <a:solidFill>
                  <a:srgbClr val="000000"/>
                </a:solidFill>
                <a:latin typeface="Arial Narrow" pitchFamily="34" charset="0"/>
              </a:rPr>
              <a:t>Cannot renew </a:t>
            </a:r>
            <a:r>
              <a:rPr lang="en-US" dirty="0" err="1">
                <a:solidFill>
                  <a:srgbClr val="000000"/>
                </a:solidFill>
                <a:latin typeface="Arial Narrow" pitchFamily="34" charset="0"/>
              </a:rPr>
              <a:t>kerberos</a:t>
            </a:r>
            <a:r>
              <a:rPr lang="en-US" dirty="0">
                <a:solidFill>
                  <a:srgbClr val="000000"/>
                </a:solidFill>
                <a:latin typeface="Arial Narrow" pitchFamily="34" charset="0"/>
              </a:rPr>
              <a:t> ticket</a:t>
            </a:r>
          </a:p>
          <a:p>
            <a:pPr lvl="0">
              <a:buSzPct val="45000"/>
            </a:pPr>
            <a:r>
              <a:rPr lang="en-US" dirty="0">
                <a:solidFill>
                  <a:srgbClr val="000000"/>
                </a:solidFill>
                <a:latin typeface="Arial Narrow" pitchFamily="34" charset="0"/>
              </a:rPr>
              <a:t>Time skew is greater than 5 minutes</a:t>
            </a:r>
          </a:p>
          <a:p>
            <a:pPr lvl="0">
              <a:buSzPct val="45000"/>
            </a:pPr>
            <a:endParaRPr lang="en-US" dirty="0">
              <a:solidFill>
                <a:srgbClr val="000000"/>
              </a:solidFill>
              <a:latin typeface="Arial Narrow" pitchFamily="34" charset="0"/>
            </a:endParaRPr>
          </a:p>
          <a:p>
            <a:pPr lvl="0"/>
            <a:r>
              <a:rPr lang="en-US" dirty="0">
                <a:solidFill>
                  <a:srgbClr val="000000"/>
                </a:solidFill>
                <a:latin typeface="Arial Narrow" pitchFamily="34" charset="0"/>
              </a:rPr>
              <a:t>[2011/07/04 14:29:31.495026,  0] </a:t>
            </a:r>
            <a:r>
              <a:rPr lang="en-US" dirty="0" err="1">
                <a:solidFill>
                  <a:srgbClr val="000000"/>
                </a:solidFill>
                <a:latin typeface="Arial Narrow" pitchFamily="34" charset="0"/>
              </a:rPr>
              <a:t>utils</a:t>
            </a:r>
            <a:r>
              <a:rPr lang="en-US" dirty="0">
                <a:solidFill>
                  <a:srgbClr val="000000"/>
                </a:solidFill>
                <a:latin typeface="Arial Narrow" pitchFamily="34" charset="0"/>
              </a:rPr>
              <a:t>/net_ads.c:285(</a:t>
            </a:r>
            <a:r>
              <a:rPr lang="en-US" dirty="0" err="1">
                <a:solidFill>
                  <a:srgbClr val="000000"/>
                </a:solidFill>
                <a:latin typeface="Arial Narrow" pitchFamily="34" charset="0"/>
              </a:rPr>
              <a:t>ads_startup_int</a:t>
            </a:r>
            <a:r>
              <a:rPr lang="en-US" dirty="0">
                <a:solidFill>
                  <a:srgbClr val="000000"/>
                </a:solidFill>
                <a:latin typeface="Arial Narrow" pitchFamily="34" charset="0"/>
              </a:rPr>
              <a:t>)</a:t>
            </a:r>
          </a:p>
          <a:p>
            <a:pPr lvl="0"/>
            <a:r>
              <a:rPr lang="en-US" dirty="0">
                <a:solidFill>
                  <a:srgbClr val="000000"/>
                </a:solidFill>
                <a:latin typeface="Arial Narrow" pitchFamily="34" charset="0"/>
              </a:rPr>
              <a:t>  </a:t>
            </a:r>
            <a:r>
              <a:rPr lang="en-US" dirty="0" err="1">
                <a:solidFill>
                  <a:srgbClr val="000000"/>
                </a:solidFill>
                <a:latin typeface="Arial Narrow" pitchFamily="34" charset="0"/>
              </a:rPr>
              <a:t>ads_connect</a:t>
            </a:r>
            <a:r>
              <a:rPr lang="en-US" dirty="0">
                <a:solidFill>
                  <a:srgbClr val="000000"/>
                </a:solidFill>
                <a:latin typeface="Arial Narrow" pitchFamily="34" charset="0"/>
              </a:rPr>
              <a:t>: No logon servers</a:t>
            </a:r>
          </a:p>
          <a:p>
            <a:pPr lvl="0"/>
            <a:r>
              <a:rPr lang="en-US" dirty="0">
                <a:solidFill>
                  <a:srgbClr val="000000"/>
                </a:solidFill>
                <a:latin typeface="Arial Narrow" pitchFamily="34" charset="0"/>
              </a:rPr>
              <a:t>Didn't find the </a:t>
            </a:r>
            <a:r>
              <a:rPr lang="en-US" dirty="0" err="1">
                <a:solidFill>
                  <a:srgbClr val="000000"/>
                </a:solidFill>
                <a:latin typeface="Arial Narrow" pitchFamily="34" charset="0"/>
              </a:rPr>
              <a:t>ldap</a:t>
            </a:r>
            <a:r>
              <a:rPr lang="en-US" dirty="0">
                <a:solidFill>
                  <a:srgbClr val="000000"/>
                </a:solidFill>
                <a:latin typeface="Arial Narrow" pitchFamily="34" charset="0"/>
              </a:rPr>
              <a:t> server!</a:t>
            </a:r>
            <a:endParaRPr lang="en-US" dirty="0">
              <a:solidFill>
                <a:srgbClr val="C00000"/>
              </a:solidFill>
              <a:latin typeface="Arial Narrow" pitchFamily="34" charset="0"/>
              <a:cs typeface="Arial" pitchFamily="34" charset="0"/>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a:solidFill>
                  <a:srgbClr val="C00000"/>
                </a:solidFill>
                <a:latin typeface="Arial Narrow" pitchFamily="34" charset="0"/>
              </a:rPr>
              <a:t>Understanding Logs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2646528641"/>
      </p:ext>
    </p:extLst>
  </p:cSld>
  <p:clrMapOvr>
    <a:masterClrMapping/>
  </p:clrMapOvr>
  <p:transition advClick="0" advTm="5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3939540"/>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Auto Failover Active-Active </a:t>
            </a:r>
          </a:p>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with Open-E DSS V7 (</a:t>
            </a:r>
            <a:r>
              <a:rPr lang="en-US" sz="4800" b="1" dirty="0" err="1" smtClean="0">
                <a:solidFill>
                  <a:schemeClr val="tx1">
                    <a:lumMod val="65000"/>
                    <a:lumOff val="35000"/>
                  </a:schemeClr>
                </a:solidFill>
                <a:latin typeface="Arial Narrow" pitchFamily="34" charset="0"/>
              </a:rPr>
              <a:t>iSCSI</a:t>
            </a:r>
            <a:r>
              <a:rPr lang="en-US" sz="4800" b="1" dirty="0" smtClean="0">
                <a:solidFill>
                  <a:schemeClr val="tx1">
                    <a:lumMod val="65000"/>
                    <a:lumOff val="35000"/>
                  </a:schemeClr>
                </a:solidFill>
                <a:latin typeface="Arial Narrow" pitchFamily="34" charset="0"/>
              </a:rPr>
              <a:t>), </a:t>
            </a:r>
            <a:br>
              <a:rPr lang="en-US" sz="4800" b="1" dirty="0" smtClean="0">
                <a:solidFill>
                  <a:schemeClr val="tx1">
                    <a:lumMod val="65000"/>
                    <a:lumOff val="35000"/>
                  </a:schemeClr>
                </a:solidFill>
                <a:latin typeface="Arial Narrow" pitchFamily="34" charset="0"/>
              </a:rPr>
            </a:br>
            <a:r>
              <a:rPr lang="en-US" sz="4800" b="1" dirty="0" smtClean="0">
                <a:solidFill>
                  <a:schemeClr val="tx1">
                    <a:lumMod val="65000"/>
                    <a:lumOff val="35000"/>
                  </a:schemeClr>
                </a:solidFill>
                <a:latin typeface="Arial Narrow" pitchFamily="34" charset="0"/>
              </a:rPr>
              <a:t>Zero-single-Point-of-Failure setup and best practices</a:t>
            </a: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Agenda</a:t>
            </a:r>
            <a:endParaRPr lang="en-US" sz="3200" b="1" kern="0" dirty="0">
              <a:solidFill>
                <a:srgbClr val="C00000"/>
              </a:solidFill>
              <a:latin typeface="Arial Narrow" pitchFamily="34" charset="0"/>
            </a:endParaRPr>
          </a:p>
        </p:txBody>
      </p:sp>
      <p:sp>
        <p:nvSpPr>
          <p:cNvPr id="5" name="Rectangle 4"/>
          <p:cNvSpPr/>
          <p:nvPr/>
        </p:nvSpPr>
        <p:spPr>
          <a:xfrm>
            <a:off x="539552" y="908720"/>
            <a:ext cx="7993261" cy="2508379"/>
          </a:xfrm>
          <a:prstGeom prst="rect">
            <a:avLst/>
          </a:prstGeom>
        </p:spPr>
        <p:txBody>
          <a:bodyPr wrap="square">
            <a:spAutoFit/>
          </a:bodyPr>
          <a:lstStyle/>
          <a:p>
            <a:pPr marL="228600" indent="-228600">
              <a:buClr>
                <a:srgbClr val="C00000"/>
              </a:buClr>
              <a:defRPr/>
            </a:pPr>
            <a:r>
              <a:rPr lang="de-DE" sz="2800" b="1" cap="small" dirty="0" smtClean="0">
                <a:solidFill>
                  <a:schemeClr val="tx1">
                    <a:lumMod val="65000"/>
                    <a:lumOff val="35000"/>
                  </a:schemeClr>
                </a:solidFill>
                <a:latin typeface="Arial Narrow" pitchFamily="34" charset="0"/>
                <a:ea typeface="+mn-ea"/>
                <a:cs typeface="+mn-cs"/>
              </a:rPr>
              <a:t>OECE Training – Day 2</a:t>
            </a:r>
            <a:endParaRPr lang="en-US"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800" cap="small" dirty="0" smtClean="0">
              <a:solidFill>
                <a:srgbClr val="000000"/>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b="1" kern="0" dirty="0" smtClean="0">
                <a:solidFill>
                  <a:srgbClr val="000000"/>
                </a:solidFill>
                <a:latin typeface="Arial Narrow" pitchFamily="34" charset="0"/>
              </a:rPr>
              <a:t>Q &amp; A Session with Lab Work</a:t>
            </a:r>
          </a:p>
          <a:p>
            <a:pPr marL="228600" lvl="1" indent="-228600" defTabSz="449263">
              <a:spcBef>
                <a:spcPts val="0"/>
              </a:spcBef>
              <a:spcAft>
                <a:spcPts val="600"/>
              </a:spcAft>
              <a:buClr>
                <a:srgbClr val="C00000"/>
              </a:buClr>
              <a:buSzPct val="100000"/>
              <a:buFont typeface="Wingdings" pitchFamily="2" charset="2"/>
              <a:buChar char="§"/>
              <a:defRPr/>
            </a:pPr>
            <a:r>
              <a:rPr lang="en-US" b="1" kern="0" dirty="0" smtClean="0">
                <a:solidFill>
                  <a:srgbClr val="000000"/>
                </a:solidFill>
                <a:latin typeface="Arial Narrow" pitchFamily="34" charset="0"/>
              </a:rPr>
              <a:t>Certification Exam – theoretical (45 Minutes)</a:t>
            </a:r>
          </a:p>
          <a:p>
            <a:pPr marL="228600" lvl="1" indent="-228600" defTabSz="449263">
              <a:spcBef>
                <a:spcPts val="0"/>
              </a:spcBef>
              <a:spcAft>
                <a:spcPts val="600"/>
              </a:spcAft>
              <a:buClr>
                <a:srgbClr val="C00000"/>
              </a:buClr>
              <a:buSzPct val="100000"/>
              <a:buFont typeface="Wingdings" pitchFamily="2" charset="2"/>
              <a:buChar char="§"/>
              <a:defRPr/>
            </a:pPr>
            <a:r>
              <a:rPr lang="en-US" b="1" kern="0" dirty="0" smtClean="0">
                <a:solidFill>
                  <a:srgbClr val="000000"/>
                </a:solidFill>
                <a:latin typeface="Arial Narrow" pitchFamily="34" charset="0"/>
              </a:rPr>
              <a:t>Certification Exam – practical (60 minutes)</a:t>
            </a:r>
          </a:p>
          <a:p>
            <a:pPr marL="228600" lvl="1" indent="-228600" defTabSz="449263">
              <a:spcBef>
                <a:spcPts val="0"/>
              </a:spcBef>
              <a:spcAft>
                <a:spcPts val="600"/>
              </a:spcAft>
              <a:buClr>
                <a:srgbClr val="C00000"/>
              </a:buClr>
              <a:buSzPct val="100000"/>
              <a:buFont typeface="Wingdings" pitchFamily="2" charset="2"/>
              <a:buChar char="§"/>
              <a:defRPr/>
            </a:pPr>
            <a:r>
              <a:rPr lang="en-US" b="1" kern="0" dirty="0" smtClean="0">
                <a:solidFill>
                  <a:srgbClr val="000000"/>
                </a:solidFill>
                <a:latin typeface="Arial Narrow" pitchFamily="34" charset="0"/>
              </a:rPr>
              <a:t>Pre-Sales, Support Infrastructure and Best Practices</a:t>
            </a:r>
            <a:endParaRPr lang="de-DE" b="1" kern="0" dirty="0" smtClean="0">
              <a:solidFill>
                <a:srgbClr val="000000"/>
              </a:solidFill>
              <a:latin typeface="Arial Narrow" pitchFamily="34" charset="0"/>
            </a:endParaRPr>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a:pPr>
            <a:r>
              <a:rPr kumimoji="0" lang="de-DE" sz="3200" b="1" i="0" u="none" strike="noStrike" kern="0" cap="none" spc="0" normalizeH="0" baseline="0" noProof="0" dirty="0" smtClean="0">
                <a:ln>
                  <a:noFill/>
                </a:ln>
                <a:solidFill>
                  <a:srgbClr val="C00000"/>
                </a:solidFill>
                <a:effectLst/>
                <a:uLnTx/>
                <a:uFillTx/>
                <a:latin typeface="Arial Narrow" pitchFamily="34" charset="0"/>
                <a:ea typeface="+mj-ea"/>
                <a:cs typeface="+mj-cs"/>
              </a:rPr>
              <a:t>How</a:t>
            </a:r>
            <a:r>
              <a:rPr kumimoji="0" lang="de-DE" sz="3200" b="1" i="0" u="none" strike="noStrike" kern="0" cap="none" spc="0" normalizeH="0" noProof="0" dirty="0" smtClean="0">
                <a:ln>
                  <a:noFill/>
                </a:ln>
                <a:solidFill>
                  <a:srgbClr val="C00000"/>
                </a:solidFill>
                <a:effectLst/>
                <a:uLnTx/>
                <a:uFillTx/>
                <a:latin typeface="Arial Narrow" pitchFamily="34" charset="0"/>
                <a:ea typeface="+mj-ea"/>
                <a:cs typeface="+mj-cs"/>
              </a:rPr>
              <a:t> does Open-E‘s development work?</a:t>
            </a:r>
            <a:endParaRPr kumimoji="0" lang="en-US" sz="3200" b="1" i="0" u="none" strike="noStrike" kern="0" cap="none" spc="0" normalizeH="0" baseline="0" noProof="0" dirty="0">
              <a:ln>
                <a:noFill/>
              </a:ln>
              <a:solidFill>
                <a:srgbClr val="C00000"/>
              </a:solidFill>
              <a:effectLst/>
              <a:uLnTx/>
              <a:uFillTx/>
              <a:latin typeface="Arial Narrow" pitchFamily="34" charset="0"/>
              <a:ea typeface="+mj-ea"/>
              <a:cs typeface="+mj-cs"/>
            </a:endParaRPr>
          </a:p>
        </p:txBody>
      </p:sp>
      <p:sp>
        <p:nvSpPr>
          <p:cNvPr id="6" name="Rectangle 3"/>
          <p:cNvSpPr txBox="1">
            <a:spLocks noChangeArrowheads="1"/>
          </p:cNvSpPr>
          <p:nvPr/>
        </p:nvSpPr>
        <p:spPr bwMode="auto">
          <a:xfrm>
            <a:off x="539552" y="980728"/>
            <a:ext cx="8032779" cy="5500726"/>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96875" lvl="1" indent="-282575" defTabSz="449263">
              <a:lnSpc>
                <a:spcPct val="90000"/>
              </a:lnSpc>
              <a:spcBef>
                <a:spcPts val="0"/>
              </a:spcBef>
              <a:buClr>
                <a:srgbClr val="C00000"/>
              </a:buClr>
              <a:buSzPct val="100000"/>
              <a:defRPr/>
            </a:pPr>
            <a:r>
              <a:rPr lang="en-US" sz="2800" b="1" cap="small" dirty="0" smtClean="0">
                <a:solidFill>
                  <a:schemeClr val="tx1">
                    <a:lumMod val="65000"/>
                    <a:lumOff val="35000"/>
                  </a:schemeClr>
                </a:solidFill>
                <a:latin typeface="Arial Narrow" pitchFamily="34" charset="0"/>
                <a:ea typeface="+mn-ea"/>
                <a:cs typeface="+mn-cs"/>
              </a:rPr>
              <a:t>Since 2006 new project management and development</a:t>
            </a:r>
          </a:p>
          <a:p>
            <a:pPr marL="396875" lvl="1" indent="-282575" defTabSz="449263">
              <a:lnSpc>
                <a:spcPct val="90000"/>
              </a:lnSpc>
              <a:spcBef>
                <a:spcPts val="0"/>
              </a:spcBef>
              <a:buClr>
                <a:srgbClr val="C00000"/>
              </a:buClr>
              <a:buSzPct val="100000"/>
              <a:defRPr/>
            </a:pPr>
            <a:r>
              <a:rPr lang="en-US" sz="2800" b="1" cap="small" dirty="0" smtClean="0">
                <a:solidFill>
                  <a:schemeClr val="tx1">
                    <a:lumMod val="65000"/>
                    <a:lumOff val="35000"/>
                  </a:schemeClr>
                </a:solidFill>
                <a:latin typeface="Arial Narrow" pitchFamily="34" charset="0"/>
                <a:ea typeface="+mn-ea"/>
                <a:cs typeface="+mn-cs"/>
              </a:rPr>
              <a:t>Technologies have been implemented</a:t>
            </a:r>
          </a:p>
          <a:p>
            <a:pPr marL="396875" lvl="1" indent="-282575" defTabSz="449263">
              <a:lnSpc>
                <a:spcPct val="90000"/>
              </a:lnSpc>
              <a:spcBef>
                <a:spcPts val="0"/>
              </a:spcBef>
              <a:buClr>
                <a:srgbClr val="C00000"/>
              </a:buClr>
              <a:buSzPct val="100000"/>
              <a:defRPr/>
            </a:pPr>
            <a:endParaRPr kumimoji="0" lang="en-US" b="0" i="0" u="none" strike="noStrike" kern="0" cap="none" spc="0" normalizeH="0" baseline="0" noProof="0" dirty="0" smtClean="0">
              <a:ln>
                <a:noFill/>
              </a:ln>
              <a:solidFill>
                <a:srgbClr val="000000"/>
              </a:solidFill>
              <a:effectLst/>
              <a:uLnTx/>
              <a:uFillTx/>
              <a:latin typeface="Arial Narrow" pitchFamily="34" charset="0"/>
              <a:ea typeface="+mn-ea"/>
              <a:cs typeface="+mn-cs"/>
            </a:endParaRPr>
          </a:p>
          <a:p>
            <a:pPr marL="396875" lvl="1" indent="-282575" defTabSz="449263">
              <a:spcBef>
                <a:spcPts val="0"/>
              </a:spcBef>
              <a:spcAft>
                <a:spcPts val="600"/>
              </a:spcAft>
              <a:buClr>
                <a:srgbClr val="C00000"/>
              </a:buClr>
              <a:buSzPct val="100000"/>
              <a:buFont typeface="Wingdings" pitchFamily="2" charset="2"/>
              <a:buChar char="§"/>
              <a:defRPr/>
            </a:pPr>
            <a:r>
              <a:rPr lang="de-DE" b="1" dirty="0" smtClean="0">
                <a:latin typeface="Arial Narrow" pitchFamily="34" charset="0"/>
              </a:rPr>
              <a:t>Agile Development with SCRUM </a:t>
            </a:r>
          </a:p>
          <a:p>
            <a:pPr marL="396875" lvl="1" indent="-282575" defTabSz="449263">
              <a:spcBef>
                <a:spcPts val="0"/>
              </a:spcBef>
              <a:spcAft>
                <a:spcPts val="600"/>
              </a:spcAft>
              <a:buClr>
                <a:srgbClr val="C00000"/>
              </a:buClr>
              <a:buSzPct val="100000"/>
              <a:buFont typeface="Wingdings" pitchFamily="2" charset="2"/>
              <a:buChar char="§"/>
              <a:defRPr/>
            </a:pPr>
            <a:r>
              <a:rPr lang="de-DE" b="1" dirty="0" smtClean="0">
                <a:latin typeface="Arial Narrow" pitchFamily="34" charset="0"/>
              </a:rPr>
              <a:t>Continuous Integration</a:t>
            </a:r>
          </a:p>
          <a:p>
            <a:pPr marL="396875" lvl="1" indent="-282575" defTabSz="449263">
              <a:spcBef>
                <a:spcPts val="0"/>
              </a:spcBef>
              <a:spcAft>
                <a:spcPts val="600"/>
              </a:spcAft>
              <a:buClr>
                <a:srgbClr val="C00000"/>
              </a:buClr>
              <a:buSzPct val="100000"/>
              <a:buFont typeface="Wingdings" pitchFamily="2" charset="2"/>
              <a:buChar char="§"/>
              <a:defRPr/>
            </a:pPr>
            <a:r>
              <a:rPr lang="en-US" b="1" dirty="0" smtClean="0">
                <a:latin typeface="Arial Narrow" pitchFamily="34" charset="0"/>
              </a:rPr>
              <a:t>Quality Assurance through looped testing</a:t>
            </a:r>
          </a:p>
          <a:p>
            <a:pPr marL="396875" lvl="1" indent="-282575" defTabSz="449263">
              <a:spcBef>
                <a:spcPts val="0"/>
              </a:spcBef>
              <a:spcAft>
                <a:spcPts val="600"/>
              </a:spcAft>
              <a:buClr>
                <a:srgbClr val="C00000"/>
              </a:buClr>
              <a:buSzPct val="100000"/>
              <a:buFont typeface="Wingdings" pitchFamily="2" charset="2"/>
              <a:buChar char="§"/>
              <a:defRPr/>
            </a:pPr>
            <a:r>
              <a:rPr lang="de-DE" b="1" dirty="0" smtClean="0">
                <a:latin typeface="Arial Narrow" pitchFamily="34" charset="0"/>
              </a:rPr>
              <a:t>Open-E Dedicated Test System with over 2.000 automated tests</a:t>
            </a:r>
          </a:p>
          <a:p>
            <a:pPr marL="396875" lvl="1" indent="-282575" defTabSz="449263">
              <a:spcBef>
                <a:spcPts val="0"/>
              </a:spcBef>
              <a:spcAft>
                <a:spcPts val="600"/>
              </a:spcAft>
              <a:buClr>
                <a:srgbClr val="C00000"/>
              </a:buClr>
              <a:buSzPct val="100000"/>
              <a:buFont typeface="Wingdings" pitchFamily="2" charset="2"/>
              <a:buChar char="§"/>
              <a:defRPr/>
            </a:pPr>
            <a:r>
              <a:rPr lang="de-DE" b="1" dirty="0" smtClean="0">
                <a:latin typeface="Arial Narrow" pitchFamily="34" charset="0"/>
              </a:rPr>
              <a:t>Code Revisioning</a:t>
            </a:r>
            <a:endParaRPr lang="en-US" b="1" dirty="0" smtClean="0">
              <a:latin typeface="Arial Narrow" pitchFamily="34" charset="0"/>
            </a:endParaRPr>
          </a:p>
          <a:p>
            <a:pPr marL="396875" lvl="1" indent="-282575" defTabSz="449263">
              <a:spcBef>
                <a:spcPts val="0"/>
              </a:spcBef>
              <a:spcAft>
                <a:spcPts val="600"/>
              </a:spcAft>
              <a:buClr>
                <a:srgbClr val="C00000"/>
              </a:buClr>
              <a:buSzPct val="100000"/>
              <a:buFont typeface="Wingdings" pitchFamily="2" charset="2"/>
              <a:buChar char="§"/>
              <a:defRPr/>
            </a:pPr>
            <a:endParaRPr lang="en-US" b="1" dirty="0" smtClean="0">
              <a:latin typeface="Arial Narrow" pitchFamily="34" charset="0"/>
            </a:endParaRPr>
          </a:p>
          <a:p>
            <a:pPr marL="396875" lvl="1" indent="-282575" defTabSz="449263">
              <a:spcBef>
                <a:spcPts val="0"/>
              </a:spcBef>
              <a:spcAft>
                <a:spcPts val="600"/>
              </a:spcAft>
              <a:buClr>
                <a:srgbClr val="C00000"/>
              </a:buClr>
              <a:buSzPct val="100000"/>
              <a:defRPr/>
            </a:pPr>
            <a:r>
              <a:rPr lang="de-DE" sz="2800" b="1" dirty="0" smtClean="0">
                <a:solidFill>
                  <a:srgbClr val="C00000"/>
                </a:solidFill>
                <a:latin typeface="Arial Narrow" pitchFamily="34" charset="0"/>
              </a:rPr>
              <a:t>Result:  Focus on continuous quality improvement!</a:t>
            </a:r>
            <a:endParaRPr lang="en-US" sz="2800" b="1" dirty="0" smtClean="0">
              <a:solidFill>
                <a:srgbClr val="C00000"/>
              </a:solidFill>
              <a:latin typeface="Arial Narrow" pitchFamily="34" charset="0"/>
            </a:endParaRPr>
          </a:p>
        </p:txBody>
      </p:sp>
    </p:spTree>
    <p:extLst>
      <p:ext uri="{BB962C8B-B14F-4D97-AF65-F5344CB8AC3E}">
        <p14:creationId xmlns="" xmlns:p14="http://schemas.microsoft.com/office/powerpoint/2010/main" val="6539587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3200876"/>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Q &amp; A Session </a:t>
            </a:r>
            <a:br>
              <a:rPr lang="en-US" sz="4800" b="1" dirty="0" smtClean="0">
                <a:solidFill>
                  <a:schemeClr val="tx1">
                    <a:lumMod val="65000"/>
                    <a:lumOff val="35000"/>
                  </a:schemeClr>
                </a:solidFill>
                <a:latin typeface="Arial Narrow" pitchFamily="34" charset="0"/>
              </a:rPr>
            </a:br>
            <a:r>
              <a:rPr lang="en-US" sz="4800" b="1" dirty="0" smtClean="0">
                <a:solidFill>
                  <a:schemeClr val="tx1">
                    <a:lumMod val="65000"/>
                    <a:lumOff val="35000"/>
                  </a:schemeClr>
                </a:solidFill>
                <a:latin typeface="Arial Narrow" pitchFamily="34" charset="0"/>
              </a:rPr>
              <a:t>with Lab Work</a:t>
            </a:r>
          </a:p>
          <a:p>
            <a:pPr marL="0" lvl="1" algn="ctr">
              <a:spcAft>
                <a:spcPts val="600"/>
              </a:spcAft>
              <a:buClr>
                <a:srgbClr val="000000"/>
              </a:buClr>
              <a:buSzPct val="100000"/>
            </a:pPr>
            <a:endParaRPr lang="en-US" sz="4800" b="1" dirty="0" smtClean="0">
              <a:solidFill>
                <a:schemeClr val="tx1">
                  <a:lumMod val="65000"/>
                  <a:lumOff val="35000"/>
                </a:schemeClr>
              </a:solidFill>
              <a:latin typeface="Arial Narrow" pitchFamily="34" charset="0"/>
            </a:endParaRP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4016484"/>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Certification Exam</a:t>
            </a:r>
            <a:br>
              <a:rPr lang="en-US" sz="4800" b="1" dirty="0" smtClean="0">
                <a:solidFill>
                  <a:schemeClr val="tx1">
                    <a:lumMod val="65000"/>
                    <a:lumOff val="35000"/>
                  </a:schemeClr>
                </a:solidFill>
                <a:latin typeface="Arial Narrow" pitchFamily="34" charset="0"/>
              </a:rPr>
            </a:br>
            <a:r>
              <a:rPr lang="en-US" sz="4800" b="1" dirty="0" smtClean="0">
                <a:solidFill>
                  <a:schemeClr val="tx1">
                    <a:lumMod val="65000"/>
                    <a:lumOff val="35000"/>
                  </a:schemeClr>
                </a:solidFill>
                <a:latin typeface="Arial Narrow" pitchFamily="34" charset="0"/>
              </a:rPr>
              <a:t>theoretical </a:t>
            </a:r>
          </a:p>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(45 Minutes)</a:t>
            </a:r>
          </a:p>
          <a:p>
            <a:pPr marL="0" lvl="1" algn="ctr">
              <a:spcAft>
                <a:spcPts val="600"/>
              </a:spcAft>
              <a:buClr>
                <a:srgbClr val="000000"/>
              </a:buClr>
              <a:buSzPct val="100000"/>
            </a:pPr>
            <a:endParaRPr lang="en-US" sz="4800" b="1" dirty="0" smtClean="0">
              <a:solidFill>
                <a:schemeClr val="tx1">
                  <a:lumMod val="65000"/>
                  <a:lumOff val="35000"/>
                </a:schemeClr>
              </a:solidFill>
              <a:latin typeface="Arial Narrow" pitchFamily="34" charset="0"/>
            </a:endParaRP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4016484"/>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Certification Exam</a:t>
            </a:r>
            <a:br>
              <a:rPr lang="en-US" sz="4800" b="1" dirty="0" smtClean="0">
                <a:solidFill>
                  <a:schemeClr val="tx1">
                    <a:lumMod val="65000"/>
                    <a:lumOff val="35000"/>
                  </a:schemeClr>
                </a:solidFill>
                <a:latin typeface="Arial Narrow" pitchFamily="34" charset="0"/>
              </a:rPr>
            </a:br>
            <a:r>
              <a:rPr lang="en-US" sz="4800" b="1" dirty="0" smtClean="0">
                <a:solidFill>
                  <a:schemeClr val="tx1">
                    <a:lumMod val="65000"/>
                    <a:lumOff val="35000"/>
                  </a:schemeClr>
                </a:solidFill>
                <a:latin typeface="Arial Narrow" pitchFamily="34" charset="0"/>
              </a:rPr>
              <a:t>practical </a:t>
            </a:r>
          </a:p>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(60 minutes)</a:t>
            </a:r>
          </a:p>
          <a:p>
            <a:pPr marL="0" lvl="1" algn="ctr">
              <a:spcAft>
                <a:spcPts val="600"/>
              </a:spcAft>
              <a:buClr>
                <a:srgbClr val="000000"/>
              </a:buClr>
              <a:buSzPct val="100000"/>
            </a:pPr>
            <a:endParaRPr lang="en-US" sz="4800" b="1" dirty="0" smtClean="0">
              <a:solidFill>
                <a:schemeClr val="tx1">
                  <a:lumMod val="65000"/>
                  <a:lumOff val="35000"/>
                </a:schemeClr>
              </a:solidFill>
              <a:latin typeface="Arial Narrow" pitchFamily="34" charset="0"/>
            </a:endParaRP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557463" y="1558923"/>
            <a:ext cx="4464050" cy="914400"/>
          </a:xfrm>
          <a:prstGeom prst="rect">
            <a:avLst/>
          </a:prstGeom>
          <a:noFill/>
          <a:ln w="9525">
            <a:noFill/>
            <a:miter lim="800000"/>
            <a:headEnd/>
            <a:tailEnd/>
          </a:ln>
        </p:spPr>
        <p:txBody>
          <a:bodyPr>
            <a:spAutoFit/>
          </a:bodyPr>
          <a:lstStyle/>
          <a:p>
            <a:pPr marL="342900" indent="-342900">
              <a:spcBef>
                <a:spcPct val="50000"/>
              </a:spcBef>
            </a:pPr>
            <a:endParaRPr lang="de-DE" b="1">
              <a:solidFill>
                <a:srgbClr val="CC3300"/>
              </a:solidFill>
            </a:endParaRPr>
          </a:p>
          <a:p>
            <a:pPr marL="342900" indent="-342900">
              <a:spcBef>
                <a:spcPct val="50000"/>
              </a:spcBef>
              <a:buFontTx/>
              <a:buChar char="•"/>
            </a:pPr>
            <a:endParaRPr lang="pl-PL" sz="2000" b="1">
              <a:solidFill>
                <a:schemeClr val="bg2"/>
              </a:solidFill>
            </a:endParaRPr>
          </a:p>
        </p:txBody>
      </p:sp>
      <p:sp>
        <p:nvSpPr>
          <p:cNvPr id="11" name="TextBox 1"/>
          <p:cNvSpPr txBox="1">
            <a:spLocks noChangeArrowheads="1"/>
          </p:cNvSpPr>
          <p:nvPr/>
        </p:nvSpPr>
        <p:spPr bwMode="auto">
          <a:xfrm>
            <a:off x="611189" y="2003356"/>
            <a:ext cx="7921624" cy="4093428"/>
          </a:xfrm>
          <a:prstGeom prst="rect">
            <a:avLst/>
          </a:prstGeom>
          <a:noFill/>
          <a:ln w="9525">
            <a:noFill/>
            <a:miter lim="800000"/>
            <a:headEnd/>
            <a:tailEnd/>
          </a:ln>
        </p:spPr>
        <p:txBody>
          <a:bodyPr wrap="square">
            <a:spAutoFit/>
          </a:bodyPr>
          <a:lstStyle/>
          <a:p>
            <a:pPr marL="0" lvl="1" algn="ctr">
              <a:spcAft>
                <a:spcPts val="600"/>
              </a:spcAft>
              <a:buClr>
                <a:srgbClr val="000000"/>
              </a:buClr>
              <a:buSzPct val="100000"/>
            </a:pPr>
            <a:r>
              <a:rPr lang="en-US" sz="4800" b="1" dirty="0" smtClean="0">
                <a:solidFill>
                  <a:schemeClr val="tx1">
                    <a:lumMod val="65000"/>
                    <a:lumOff val="35000"/>
                  </a:schemeClr>
                </a:solidFill>
                <a:latin typeface="Arial Narrow" pitchFamily="34" charset="0"/>
              </a:rPr>
              <a:t>Pre-Sales, </a:t>
            </a:r>
            <a:br>
              <a:rPr lang="en-US" sz="4800" b="1" dirty="0" smtClean="0">
                <a:solidFill>
                  <a:schemeClr val="tx1">
                    <a:lumMod val="65000"/>
                    <a:lumOff val="35000"/>
                  </a:schemeClr>
                </a:solidFill>
                <a:latin typeface="Arial Narrow" pitchFamily="34" charset="0"/>
              </a:rPr>
            </a:br>
            <a:r>
              <a:rPr lang="en-US" sz="4800" b="1" dirty="0" smtClean="0">
                <a:solidFill>
                  <a:schemeClr val="tx1">
                    <a:lumMod val="65000"/>
                    <a:lumOff val="35000"/>
                  </a:schemeClr>
                </a:solidFill>
                <a:latin typeface="Arial Narrow" pitchFamily="34" charset="0"/>
              </a:rPr>
              <a:t>Support Infrastructure </a:t>
            </a:r>
            <a:br>
              <a:rPr lang="en-US" sz="4800" b="1" dirty="0" smtClean="0">
                <a:solidFill>
                  <a:schemeClr val="tx1">
                    <a:lumMod val="65000"/>
                    <a:lumOff val="35000"/>
                  </a:schemeClr>
                </a:solidFill>
                <a:latin typeface="Arial Narrow" pitchFamily="34" charset="0"/>
              </a:rPr>
            </a:br>
            <a:r>
              <a:rPr lang="en-US" sz="4800" b="1" dirty="0" smtClean="0">
                <a:solidFill>
                  <a:schemeClr val="tx1">
                    <a:lumMod val="65000"/>
                    <a:lumOff val="35000"/>
                  </a:schemeClr>
                </a:solidFill>
                <a:latin typeface="Arial Narrow" pitchFamily="34" charset="0"/>
              </a:rPr>
              <a:t>and Best Practices</a:t>
            </a:r>
            <a:endParaRPr lang="de-DE" sz="4800" b="1" dirty="0" smtClean="0">
              <a:solidFill>
                <a:schemeClr val="tx1">
                  <a:lumMod val="65000"/>
                  <a:lumOff val="35000"/>
                </a:schemeClr>
              </a:solidFill>
              <a:latin typeface="Arial Narrow" pitchFamily="34" charset="0"/>
            </a:endParaRPr>
          </a:p>
          <a:p>
            <a:pPr marL="0" lvl="1" algn="ctr">
              <a:spcAft>
                <a:spcPts val="600"/>
              </a:spcAft>
              <a:buClr>
                <a:srgbClr val="000000"/>
              </a:buClr>
              <a:buSzPct val="100000"/>
            </a:pPr>
            <a:endParaRPr lang="en-US" sz="4800" b="1" dirty="0" smtClean="0">
              <a:solidFill>
                <a:schemeClr val="tx1">
                  <a:lumMod val="65000"/>
                  <a:lumOff val="35000"/>
                </a:schemeClr>
              </a:solidFill>
              <a:latin typeface="Arial Narrow" pitchFamily="34" charset="0"/>
            </a:endParaRPr>
          </a:p>
          <a:p>
            <a:pPr algn="ctr">
              <a:spcAft>
                <a:spcPts val="600"/>
              </a:spcAft>
              <a:buClr>
                <a:srgbClr val="000000"/>
              </a:buClr>
              <a:buSzPct val="100000"/>
              <a:buFont typeface="Arial" charset="0"/>
              <a:buNone/>
            </a:pPr>
            <a:endParaRPr lang="de-DE" sz="4800" b="1" dirty="0" smtClean="0">
              <a:solidFill>
                <a:schemeClr val="tx1">
                  <a:lumMod val="65000"/>
                  <a:lumOff val="35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6" name="Rectangle 5"/>
          <p:cNvSpPr/>
          <p:nvPr/>
        </p:nvSpPr>
        <p:spPr>
          <a:xfrm>
            <a:off x="539552" y="908720"/>
            <a:ext cx="7993261" cy="5570756"/>
          </a:xfrm>
          <a:prstGeom prst="rect">
            <a:avLst/>
          </a:prstGeom>
        </p:spPr>
        <p:txBody>
          <a:bodyPr wrap="square">
            <a:spAutoFit/>
          </a:bodyPr>
          <a:lstStyle/>
          <a:p>
            <a:pPr marL="228600" indent="-228600">
              <a:buClr>
                <a:srgbClr val="C00000"/>
              </a:buClr>
              <a:defRPr/>
            </a:pPr>
            <a:r>
              <a:rPr lang="de-DE" sz="2800" b="1" cap="small" dirty="0" smtClean="0">
                <a:solidFill>
                  <a:schemeClr val="tx1">
                    <a:lumMod val="65000"/>
                    <a:lumOff val="35000"/>
                  </a:schemeClr>
                </a:solidFill>
                <a:latin typeface="Arial Narrow" pitchFamily="34" charset="0"/>
                <a:ea typeface="+mn-ea"/>
                <a:cs typeface="+mn-cs"/>
              </a:rPr>
              <a:t>Keep your data redundant</a:t>
            </a:r>
            <a:endParaRPr lang="en-US"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de-DE" sz="1600" cap="small" dirty="0" smtClean="0">
              <a:solidFill>
                <a:srgbClr val="000000"/>
              </a:solidFill>
              <a:latin typeface="Arial Narrow" pitchFamily="34" charset="0"/>
              <a:ea typeface="+mn-ea"/>
              <a:cs typeface="+mn-cs"/>
            </a:endParaRPr>
          </a:p>
          <a:p>
            <a:pPr marL="228600" indent="-228600">
              <a:buClr>
                <a:srgbClr val="C00000"/>
              </a:buClr>
              <a:defRPr/>
            </a:pPr>
            <a:r>
              <a:rPr lang="de-DE" sz="1600" b="1" cap="small" dirty="0" smtClean="0">
                <a:solidFill>
                  <a:srgbClr val="C00000"/>
                </a:solidFill>
                <a:latin typeface="Arial Narrow" pitchFamily="34" charset="0"/>
                <a:ea typeface="+mn-ea"/>
                <a:cs typeface="+mn-cs"/>
              </a:rPr>
              <a:t>NOTE: </a:t>
            </a:r>
            <a:r>
              <a:rPr lang="en-US" sz="1600" b="1" dirty="0" smtClean="0">
                <a:latin typeface="Arial Narrow" pitchFamily="34" charset="0"/>
              </a:rPr>
              <a:t>Never start production without any data backup plan.</a:t>
            </a:r>
          </a:p>
          <a:p>
            <a:pPr marL="228600" indent="-228600">
              <a:buClr>
                <a:srgbClr val="C00000"/>
              </a:buClr>
              <a:defRPr/>
            </a:pPr>
            <a:endParaRPr lang="en-US" sz="1600" cap="small" dirty="0" smtClean="0">
              <a:solidFill>
                <a:srgbClr val="000000"/>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sz="2200" b="1" kern="0" dirty="0" smtClean="0">
                <a:solidFill>
                  <a:srgbClr val="000000"/>
                </a:solidFill>
                <a:latin typeface="Arial Narrow" pitchFamily="34" charset="0"/>
              </a:rPr>
              <a:t>For mission-critical (very expensive) data:</a:t>
            </a:r>
            <a:endParaRPr lang="de-DE" sz="2200" b="1" kern="0" dirty="0" smtClean="0">
              <a:solidFill>
                <a:srgbClr val="000000"/>
              </a:solidFill>
              <a:latin typeface="Arial Narrow" pitchFamily="34" charset="0"/>
            </a:endParaRPr>
          </a:p>
          <a:p>
            <a:pPr marL="228600" lvl="1" indent="304800" defTabSz="449263">
              <a:spcBef>
                <a:spcPts val="0"/>
              </a:spcBef>
              <a:spcAft>
                <a:spcPts val="0"/>
              </a:spcAft>
              <a:buClr>
                <a:srgbClr val="C00000"/>
              </a:buClr>
              <a:buSzPct val="100000"/>
              <a:buFont typeface="Arial Narrow" pitchFamily="34" charset="0"/>
              <a:buChar char="–"/>
              <a:defRPr/>
            </a:pPr>
            <a:r>
              <a:rPr lang="en-US" sz="1600" kern="0" dirty="0" smtClean="0">
                <a:solidFill>
                  <a:srgbClr val="000000"/>
                </a:solidFill>
                <a:latin typeface="Arial Narrow" pitchFamily="34" charset="0"/>
              </a:rPr>
              <a:t>Mandatory: perform periodical data backups (incremental archiving) with DSS V</a:t>
            </a:r>
            <a:r>
              <a:rPr lang="pl-PL" sz="1600" kern="0" dirty="0" smtClean="0">
                <a:solidFill>
                  <a:srgbClr val="000000"/>
                </a:solidFill>
                <a:latin typeface="Arial Narrow" pitchFamily="34" charset="0"/>
              </a:rPr>
              <a:t>7</a:t>
            </a:r>
            <a:r>
              <a:rPr lang="en-US" sz="1600" kern="0" dirty="0" smtClean="0">
                <a:solidFill>
                  <a:srgbClr val="000000"/>
                </a:solidFill>
                <a:latin typeface="Arial Narrow" pitchFamily="34" charset="0"/>
              </a:rPr>
              <a:t> built-in backup,</a:t>
            </a:r>
          </a:p>
          <a:p>
            <a:pPr marL="228600" lvl="1" indent="304800" defTabSz="449263">
              <a:spcBef>
                <a:spcPts val="0"/>
              </a:spcBef>
              <a:spcAft>
                <a:spcPts val="0"/>
              </a:spcAft>
              <a:buClr>
                <a:srgbClr val="C00000"/>
              </a:buClr>
              <a:buSzPct val="100000"/>
              <a:defRPr/>
            </a:pPr>
            <a:r>
              <a:rPr lang="en-US" sz="1600" kern="0" dirty="0" smtClean="0">
                <a:solidFill>
                  <a:srgbClr val="000000"/>
                </a:solidFill>
                <a:latin typeface="Arial Narrow" pitchFamily="34" charset="0"/>
              </a:rPr>
              <a:t>or with a third-party backup appliance (e.g. Backup Exec) via a built-in agent</a:t>
            </a:r>
            <a:r>
              <a:rPr lang="pl-PL" sz="1600" kern="0" dirty="0" smtClean="0">
                <a:solidFill>
                  <a:srgbClr val="000000"/>
                </a:solidFill>
                <a:latin typeface="Arial Narrow" pitchFamily="34" charset="0"/>
              </a:rPr>
              <a:t>.</a:t>
            </a:r>
            <a:endParaRPr lang="en-US" sz="1600" kern="0" dirty="0" smtClean="0">
              <a:solidFill>
                <a:srgbClr val="000000"/>
              </a:solidFill>
              <a:latin typeface="Arial Narrow" pitchFamily="34" charset="0"/>
            </a:endParaRPr>
          </a:p>
          <a:p>
            <a:pPr marL="228600" lvl="1" indent="304800" defTabSz="449263">
              <a:spcBef>
                <a:spcPts val="0"/>
              </a:spcBef>
              <a:spcAft>
                <a:spcPts val="0"/>
              </a:spcAft>
              <a:buClr>
                <a:srgbClr val="C00000"/>
              </a:buClr>
              <a:buSzPct val="100000"/>
              <a:buFont typeface="Arial Narrow" pitchFamily="34" charset="0"/>
              <a:buChar char="–"/>
              <a:defRPr/>
            </a:pPr>
            <a:r>
              <a:rPr lang="en-US" sz="1600" kern="0" dirty="0" smtClean="0">
                <a:solidFill>
                  <a:srgbClr val="000000"/>
                </a:solidFill>
                <a:latin typeface="Arial Narrow" pitchFamily="34" charset="0"/>
              </a:rPr>
              <a:t>Optional: additionally run data replication periodically, with frequency according to application</a:t>
            </a:r>
          </a:p>
          <a:p>
            <a:pPr marL="228600" lvl="1" indent="304800" defTabSz="449263">
              <a:spcBef>
                <a:spcPts val="0"/>
              </a:spcBef>
              <a:spcAft>
                <a:spcPts val="0"/>
              </a:spcAft>
              <a:buClr>
                <a:srgbClr val="C00000"/>
              </a:buClr>
              <a:buSzPct val="100000"/>
              <a:defRPr/>
            </a:pPr>
            <a:r>
              <a:rPr lang="en-US" sz="1600" kern="0" dirty="0" smtClean="0">
                <a:solidFill>
                  <a:srgbClr val="000000"/>
                </a:solidFill>
                <a:latin typeface="Arial Narrow" pitchFamily="34" charset="0"/>
              </a:rPr>
              <a:t>needs.</a:t>
            </a:r>
          </a:p>
          <a:p>
            <a:pPr marL="342900" indent="-342900"/>
            <a:endParaRPr lang="en-US" sz="1600" dirty="0" smtClean="0">
              <a:solidFill>
                <a:schemeClr val="accent2"/>
              </a:solidFill>
              <a:latin typeface="Arial Narrow" pitchFamily="34" charset="0"/>
            </a:endParaRPr>
          </a:p>
          <a:p>
            <a:pPr marL="228600" lvl="1" indent="-228600" defTabSz="449263">
              <a:spcBef>
                <a:spcPts val="0"/>
              </a:spcBef>
              <a:spcAft>
                <a:spcPts val="600"/>
              </a:spcAft>
              <a:buClr>
                <a:srgbClr val="C00000"/>
              </a:buClr>
              <a:buSzPct val="100000"/>
              <a:buFont typeface="Wingdings" pitchFamily="2" charset="2"/>
              <a:buChar char="§"/>
              <a:defRPr/>
            </a:pPr>
            <a:r>
              <a:rPr lang="en-US" sz="2200" b="1" kern="0" dirty="0" smtClean="0">
                <a:solidFill>
                  <a:srgbClr val="000000"/>
                </a:solidFill>
                <a:latin typeface="Arial Narrow" pitchFamily="34" charset="0"/>
              </a:rPr>
              <a:t>For non-critical data:</a:t>
            </a:r>
          </a:p>
          <a:p>
            <a:pPr marL="228600" lvl="1" indent="304800" defTabSz="449263">
              <a:spcBef>
                <a:spcPts val="0"/>
              </a:spcBef>
              <a:spcAft>
                <a:spcPts val="0"/>
              </a:spcAft>
              <a:buClr>
                <a:srgbClr val="C00000"/>
              </a:buClr>
              <a:buSzPct val="100000"/>
              <a:buFont typeface="Arial Narrow" pitchFamily="34" charset="0"/>
              <a:buChar char="–"/>
              <a:defRPr/>
            </a:pPr>
            <a:r>
              <a:rPr lang="en-US" sz="1600" kern="0" dirty="0" smtClean="0">
                <a:solidFill>
                  <a:srgbClr val="000000"/>
                </a:solidFill>
                <a:latin typeface="Arial Narrow" pitchFamily="34" charset="0"/>
              </a:rPr>
              <a:t>Mandatory: run at least data replication periodically, with frequency according to application needs</a:t>
            </a:r>
            <a:r>
              <a:rPr lang="pl-PL" sz="1600" kern="0" dirty="0" smtClean="0">
                <a:solidFill>
                  <a:srgbClr val="000000"/>
                </a:solidFill>
                <a:latin typeface="Arial Narrow" pitchFamily="34" charset="0"/>
              </a:rPr>
              <a:t>.</a:t>
            </a:r>
            <a:endParaRPr lang="de-DE" sz="1600" kern="0" dirty="0" smtClean="0">
              <a:solidFill>
                <a:srgbClr val="000000"/>
              </a:solidFill>
              <a:latin typeface="Arial Narrow" pitchFamily="34" charset="0"/>
            </a:endParaRPr>
          </a:p>
          <a:p>
            <a:pPr marL="228600" lvl="1" indent="304800" defTabSz="449263">
              <a:spcBef>
                <a:spcPts val="0"/>
              </a:spcBef>
              <a:spcAft>
                <a:spcPts val="0"/>
              </a:spcAft>
              <a:buClr>
                <a:srgbClr val="C00000"/>
              </a:buClr>
              <a:buSzPct val="100000"/>
              <a:buFont typeface="Arial Narrow" pitchFamily="34" charset="0"/>
              <a:buChar char="–"/>
              <a:defRPr/>
            </a:pPr>
            <a:r>
              <a:rPr lang="en-US" sz="1600" kern="0" dirty="0" smtClean="0">
                <a:solidFill>
                  <a:srgbClr val="000000"/>
                </a:solidFill>
                <a:latin typeface="Arial Narrow" pitchFamily="34" charset="0"/>
              </a:rPr>
              <a:t>Optional: additionally perform periodical data backups, with frequency according to application</a:t>
            </a:r>
            <a:endParaRPr lang="de-DE" sz="1600" kern="0" dirty="0" smtClean="0">
              <a:solidFill>
                <a:srgbClr val="000000"/>
              </a:solidFill>
              <a:latin typeface="Arial Narrow" pitchFamily="34" charset="0"/>
            </a:endParaRPr>
          </a:p>
          <a:p>
            <a:pPr marL="228600" lvl="1" indent="304800" defTabSz="449263">
              <a:spcBef>
                <a:spcPts val="0"/>
              </a:spcBef>
              <a:spcAft>
                <a:spcPts val="0"/>
              </a:spcAft>
              <a:buClr>
                <a:srgbClr val="C00000"/>
              </a:buClr>
              <a:buSzPct val="100000"/>
              <a:defRPr/>
            </a:pPr>
            <a:r>
              <a:rPr lang="en-US" sz="1600" kern="0" dirty="0" smtClean="0">
                <a:solidFill>
                  <a:srgbClr val="000000"/>
                </a:solidFill>
                <a:latin typeface="Arial Narrow" pitchFamily="34" charset="0"/>
              </a:rPr>
              <a:t>needs.</a:t>
            </a:r>
          </a:p>
          <a:p>
            <a:pPr marL="342900" indent="-342900" algn="just"/>
            <a:endParaRPr lang="en-US" sz="1800" dirty="0" smtClean="0">
              <a:solidFill>
                <a:schemeClr val="accent2"/>
              </a:solidFill>
              <a:latin typeface="Arial Narrow" pitchFamily="34" charset="0"/>
            </a:endParaRPr>
          </a:p>
          <a:p>
            <a:pPr marL="1588" indent="-1588"/>
            <a:r>
              <a:rPr lang="en-US" sz="1600" b="1" cap="small" dirty="0" smtClean="0">
                <a:solidFill>
                  <a:srgbClr val="C00000"/>
                </a:solidFill>
                <a:latin typeface="Arial Narrow" pitchFamily="34" charset="0"/>
                <a:ea typeface="+mn-ea"/>
                <a:cs typeface="+mn-cs"/>
              </a:rPr>
              <a:t>NOTE: </a:t>
            </a:r>
            <a:r>
              <a:rPr lang="en-US" sz="1600" b="1" dirty="0" smtClean="0">
                <a:latin typeface="Arial Narrow" pitchFamily="34" charset="0"/>
              </a:rPr>
              <a:t>RAID arrays are NOT to be considered as a data backup. RAID does not provide real data redundancy, it merely prevents a loss of data availability in the case of a drive failure. Never use RAID 0 in a production system - instead, use redundant RAID levels, such as 1, 5, 6 or 10. A single drive failure within a RAID 0 array will inherently result in data loss, which will require restoration of the lost data from a backup.</a:t>
            </a:r>
            <a:endParaRPr lang="pl-PL" sz="1600" b="1" dirty="0" smtClean="0">
              <a:latin typeface="Arial Narrow"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188" y="128245"/>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6" name="Rectangle 5"/>
          <p:cNvSpPr/>
          <p:nvPr/>
        </p:nvSpPr>
        <p:spPr>
          <a:xfrm>
            <a:off x="522410" y="913358"/>
            <a:ext cx="8010403" cy="5047536"/>
          </a:xfrm>
          <a:prstGeom prst="rect">
            <a:avLst/>
          </a:prstGeom>
        </p:spPr>
        <p:txBody>
          <a:bodyPr wrap="square">
            <a:spAutoFit/>
          </a:bodyPr>
          <a:lstStyle/>
          <a:p>
            <a:pPr marL="228600" indent="-228600">
              <a:buClr>
                <a:srgbClr val="C00000"/>
              </a:buClr>
              <a:defRPr/>
            </a:pPr>
            <a:r>
              <a:rPr lang="de-DE" sz="2800" b="1" cap="small" dirty="0" smtClean="0">
                <a:solidFill>
                  <a:schemeClr val="tx1">
                    <a:lumMod val="65000"/>
                    <a:lumOff val="35000"/>
                  </a:schemeClr>
                </a:solidFill>
                <a:latin typeface="Arial Narrow" pitchFamily="34" charset="0"/>
                <a:ea typeface="+mn-ea"/>
                <a:cs typeface="+mn-cs"/>
              </a:rPr>
              <a:t>Check hardware health</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000" b="1" cap="small" dirty="0" smtClean="0">
              <a:solidFill>
                <a:schemeClr val="tx1">
                  <a:lumMod val="65000"/>
                  <a:lumOff val="35000"/>
                </a:schemeClr>
              </a:solidFill>
              <a:latin typeface="Arial Narrow" pitchFamily="34" charset="0"/>
              <a:ea typeface="+mn-ea"/>
              <a:cs typeface="+mn-cs"/>
            </a:endParaRP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Before starting the system in full production, create a 10GB </a:t>
            </a:r>
            <a:r>
              <a:rPr lang="en-US" sz="1600" b="1" kern="0" dirty="0" err="1" smtClean="0">
                <a:solidFill>
                  <a:srgbClr val="000000"/>
                </a:solidFill>
                <a:latin typeface="Arial Narrow" pitchFamily="34" charset="0"/>
              </a:rPr>
              <a:t>iSCSI</a:t>
            </a:r>
            <a:r>
              <a:rPr lang="en-US" sz="1600" b="1" kern="0" dirty="0" smtClean="0">
                <a:solidFill>
                  <a:srgbClr val="000000"/>
                </a:solidFill>
                <a:latin typeface="Arial Narrow" pitchFamily="34" charset="0"/>
              </a:rPr>
              <a:t> volume in File-I/O mode (with initialization). On a regular RAID array, a 10GB volume should be created and initialized in approximately 110 seconds. </a:t>
            </a:r>
            <a:br>
              <a:rPr lang="en-US" sz="1600" b="1" kern="0" dirty="0" smtClean="0">
                <a:solidFill>
                  <a:srgbClr val="000000"/>
                </a:solidFill>
                <a:latin typeface="Arial Narrow" pitchFamily="34" charset="0"/>
              </a:rPr>
            </a:br>
            <a:r>
              <a:rPr lang="en-US" sz="1600" b="1" kern="0" dirty="0" smtClean="0">
                <a:solidFill>
                  <a:srgbClr val="C00000"/>
                </a:solidFill>
                <a:latin typeface="Arial Narrow" pitchFamily="34" charset="0"/>
              </a:rPr>
              <a:t>Optional: </a:t>
            </a:r>
            <a:r>
              <a:rPr lang="en-US" sz="1600" b="1" kern="0" dirty="0" smtClean="0">
                <a:solidFill>
                  <a:srgbClr val="000000"/>
                </a:solidFill>
                <a:latin typeface="Arial Narrow" pitchFamily="34" charset="0"/>
              </a:rPr>
              <a:t>create a 100GB </a:t>
            </a:r>
            <a:r>
              <a:rPr lang="en-US" sz="1600" b="1" kern="0" dirty="0" err="1" smtClean="0">
                <a:solidFill>
                  <a:srgbClr val="000000"/>
                </a:solidFill>
                <a:latin typeface="Arial Narrow" pitchFamily="34" charset="0"/>
              </a:rPr>
              <a:t>iSCSI</a:t>
            </a:r>
            <a:r>
              <a:rPr lang="en-US" sz="1600" b="1" kern="0" dirty="0" smtClean="0">
                <a:solidFill>
                  <a:srgbClr val="000000"/>
                </a:solidFill>
                <a:latin typeface="Arial Narrow" pitchFamily="34" charset="0"/>
              </a:rPr>
              <a:t> File-I/O volume (with initialization and medium speed). On a regular RAID array, a 100GB volume should be created and initialized in approximately 15 minutes.</a:t>
            </a:r>
            <a:endParaRPr lang="pl-PL"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Delete the created 10GB (and/or 100GB) volume.</a:t>
            </a:r>
            <a:endParaRPr lang="pl-PL"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Create a new </a:t>
            </a:r>
            <a:r>
              <a:rPr lang="en-US" sz="1600" b="1" kern="0" dirty="0" err="1" smtClean="0">
                <a:solidFill>
                  <a:srgbClr val="000000"/>
                </a:solidFill>
                <a:latin typeface="Arial Narrow" pitchFamily="34" charset="0"/>
              </a:rPr>
              <a:t>iSCSI</a:t>
            </a:r>
            <a:r>
              <a:rPr lang="en-US" sz="1600" b="1" kern="0" dirty="0" smtClean="0">
                <a:solidFill>
                  <a:srgbClr val="000000"/>
                </a:solidFill>
                <a:latin typeface="Arial Narrow" pitchFamily="34" charset="0"/>
              </a:rPr>
              <a:t> File-I/O volume (with initialization) using ALL free space.</a:t>
            </a:r>
            <a:endParaRPr lang="pl-PL"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After the </a:t>
            </a:r>
            <a:r>
              <a:rPr lang="en-US" sz="1600" b="1" kern="0" dirty="0" err="1" smtClean="0">
                <a:solidFill>
                  <a:srgbClr val="000000"/>
                </a:solidFill>
                <a:latin typeface="Arial Narrow" pitchFamily="34" charset="0"/>
              </a:rPr>
              <a:t>iSCSI</a:t>
            </a:r>
            <a:r>
              <a:rPr lang="en-US" sz="1600" b="1" kern="0" dirty="0" smtClean="0">
                <a:solidFill>
                  <a:srgbClr val="000000"/>
                </a:solidFill>
                <a:latin typeface="Arial Narrow" pitchFamily="34" charset="0"/>
              </a:rPr>
              <a:t> volume spanning all available space has been initialized, reboot the system.</a:t>
            </a:r>
            <a:endParaRPr lang="pl-PL"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After the reboot, check the event viewer for errors - the event viewer must be free of any errors.</a:t>
            </a:r>
            <a:endParaRPr lang="pl-PL"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If event viewer is clean, delete the test </a:t>
            </a:r>
            <a:r>
              <a:rPr lang="en-US" sz="1600" b="1" kern="0" dirty="0" err="1" smtClean="0">
                <a:solidFill>
                  <a:srgbClr val="000000"/>
                </a:solidFill>
                <a:latin typeface="Arial Narrow" pitchFamily="34" charset="0"/>
              </a:rPr>
              <a:t>iSCSI</a:t>
            </a:r>
            <a:r>
              <a:rPr lang="en-US" sz="1600" b="1" kern="0" dirty="0" smtClean="0">
                <a:solidFill>
                  <a:srgbClr val="000000"/>
                </a:solidFill>
                <a:latin typeface="Arial Narrow" pitchFamily="34" charset="0"/>
              </a:rPr>
              <a:t> volume.</a:t>
            </a:r>
            <a:endParaRPr lang="pl-PL" sz="1600" b="1" kern="0" dirty="0" smtClean="0">
              <a:solidFill>
                <a:srgbClr val="000000"/>
              </a:solidFill>
              <a:latin typeface="Arial Narrow" pitchFamily="34" charset="0"/>
            </a:endParaRPr>
          </a:p>
          <a:p>
            <a:pPr marL="266700" indent="-266700">
              <a:spcAft>
                <a:spcPts val="0"/>
              </a:spcAft>
              <a:buClr>
                <a:srgbClr val="C00000"/>
              </a:buClr>
              <a:buFont typeface="+mj-lt"/>
              <a:buAutoNum type="arabicPeriod"/>
            </a:pPr>
            <a:r>
              <a:rPr lang="en-US" sz="1600" b="1" kern="0" dirty="0" smtClean="0">
                <a:solidFill>
                  <a:srgbClr val="000000"/>
                </a:solidFill>
                <a:latin typeface="Arial Narrow" pitchFamily="34" charset="0"/>
              </a:rPr>
              <a:t>Create new volumes as required, and start production.</a:t>
            </a:r>
            <a:endParaRPr lang="pl-PL" sz="1600" b="1" kern="0" dirty="0" smtClean="0">
              <a:solidFill>
                <a:srgbClr val="000000"/>
              </a:solidFill>
              <a:latin typeface="Arial Narrow" pitchFamily="34" charset="0"/>
            </a:endParaRPr>
          </a:p>
          <a:p>
            <a:pPr marL="266700" lvl="1" indent="-266700">
              <a:spcAft>
                <a:spcPts val="1200"/>
              </a:spcAft>
              <a:buClr>
                <a:srgbClr val="C00000"/>
              </a:buClr>
            </a:pPr>
            <a:r>
              <a:rPr lang="en-US" sz="1600" b="1" kern="0" dirty="0" smtClean="0">
                <a:solidFill>
                  <a:srgbClr val="000000"/>
                </a:solidFill>
                <a:latin typeface="Arial Narrow" pitchFamily="34" charset="0"/>
              </a:rPr>
              <a:t>	</a:t>
            </a:r>
            <a:r>
              <a:rPr lang="en-US" sz="1600" b="1" kern="0" dirty="0" smtClean="0">
                <a:solidFill>
                  <a:srgbClr val="C00000"/>
                </a:solidFill>
                <a:latin typeface="Arial Narrow" pitchFamily="34" charset="0"/>
              </a:rPr>
              <a:t>Optional: </a:t>
            </a:r>
            <a:r>
              <a:rPr lang="en-US" sz="1600" b="1" kern="0" dirty="0" smtClean="0">
                <a:solidFill>
                  <a:srgbClr val="000000"/>
                </a:solidFill>
                <a:latin typeface="Arial Narrow" pitchFamily="34" charset="0"/>
              </a:rPr>
              <a:t>Once system temperature becomes stable, perform measurements to check whether it remains within a range allowed for your system components.</a:t>
            </a:r>
            <a:endParaRPr lang="pl-PL" sz="1600" b="1" kern="0" dirty="0" smtClean="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7" name="Rectangle 6"/>
          <p:cNvSpPr/>
          <p:nvPr/>
        </p:nvSpPr>
        <p:spPr>
          <a:xfrm>
            <a:off x="522410" y="908720"/>
            <a:ext cx="7993261" cy="4755148"/>
          </a:xfrm>
          <a:prstGeom prst="rect">
            <a:avLst/>
          </a:prstGeom>
        </p:spPr>
        <p:txBody>
          <a:bodyPr wrap="square">
            <a:spAutoFit/>
          </a:bodyPr>
          <a:lstStyle/>
          <a:p>
            <a:pPr marL="228600" indent="-228600">
              <a:buClr>
                <a:srgbClr val="C00000"/>
              </a:buClr>
              <a:defRPr/>
            </a:pPr>
            <a:r>
              <a:rPr lang="de-DE" sz="2800" b="1" cap="small" dirty="0" smtClean="0">
                <a:solidFill>
                  <a:schemeClr val="tx1">
                    <a:lumMod val="65000"/>
                    <a:lumOff val="35000"/>
                  </a:schemeClr>
                </a:solidFill>
                <a:latin typeface="Arial Narrow" pitchFamily="34" charset="0"/>
                <a:ea typeface="+mn-ea"/>
                <a:cs typeface="+mn-cs"/>
              </a:rPr>
              <a:t>Check hardware RAID</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600" b="1" cap="small" dirty="0" smtClean="0">
              <a:solidFill>
                <a:schemeClr val="tx1">
                  <a:lumMod val="65000"/>
                  <a:lumOff val="35000"/>
                </a:schemeClr>
              </a:solidFill>
              <a:latin typeface="Arial Narrow" pitchFamily="34" charset="0"/>
              <a:ea typeface="+mn-ea"/>
              <a:cs typeface="+mn-cs"/>
            </a:endParaRPr>
          </a:p>
          <a:p>
            <a:pPr>
              <a:spcAft>
                <a:spcPts val="1200"/>
              </a:spcAft>
              <a:buClr>
                <a:srgbClr val="C00000"/>
              </a:buClr>
            </a:pPr>
            <a:r>
              <a:rPr lang="de-DE" sz="1600" b="1" kern="0" dirty="0" smtClean="0">
                <a:solidFill>
                  <a:srgbClr val="C00000"/>
                </a:solidFill>
                <a:latin typeface="Arial Narrow" pitchFamily="34" charset="0"/>
              </a:rPr>
              <a:t>IMPORTANT NOTE: </a:t>
            </a:r>
            <a:r>
              <a:rPr lang="en-US" sz="1600" dirty="0" smtClean="0">
                <a:latin typeface="Arial Narrow" pitchFamily="34" charset="0"/>
              </a:rPr>
              <a:t>Make sure that the hard disk trays are labeled correctly with their </a:t>
            </a:r>
            <a:r>
              <a:rPr lang="en-US" sz="1600" dirty="0" err="1" smtClean="0">
                <a:latin typeface="Arial Narrow" pitchFamily="34" charset="0"/>
              </a:rPr>
              <a:t>properport</a:t>
            </a:r>
            <a:r>
              <a:rPr lang="en-US" sz="1600" dirty="0" smtClean="0">
                <a:latin typeface="Arial Narrow" pitchFamily="34" charset="0"/>
              </a:rPr>
              <a:t> numbers. Errors in labeling of the disk trays may result in pulling out wrong drive. Be aware that the port count may start with 0 on some RAID controllers, and with 1 on others.</a:t>
            </a:r>
            <a:br>
              <a:rPr lang="en-US" sz="1600" dirty="0" smtClean="0">
                <a:latin typeface="Arial Narrow" pitchFamily="34" charset="0"/>
              </a:rPr>
            </a:br>
            <a:endParaRPr lang="en-US"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Before starting the production system, create and initialize the RAID array; also, configure email notifications in the RAID controller GUI (and/or in the DSS GUI).</a:t>
            </a: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Create a 100GB </a:t>
            </a:r>
            <a:r>
              <a:rPr lang="en-US" sz="1600" b="1" kern="0" dirty="0" err="1" smtClean="0">
                <a:solidFill>
                  <a:srgbClr val="000000"/>
                </a:solidFill>
                <a:latin typeface="Arial Narrow" pitchFamily="34" charset="0"/>
              </a:rPr>
              <a:t>iSCSI</a:t>
            </a:r>
            <a:r>
              <a:rPr lang="en-US" sz="1600" b="1" kern="0" dirty="0" smtClean="0">
                <a:solidFill>
                  <a:srgbClr val="000000"/>
                </a:solidFill>
                <a:latin typeface="Arial Narrow" pitchFamily="34" charset="0"/>
              </a:rPr>
              <a:t> volume in File-I/O mode (with initialization), and during the </a:t>
            </a:r>
            <a:r>
              <a:rPr lang="en-US" sz="1600" b="1" kern="0" dirty="0" err="1" smtClean="0">
                <a:solidFill>
                  <a:srgbClr val="000000"/>
                </a:solidFill>
                <a:latin typeface="Arial Narrow" pitchFamily="34" charset="0"/>
              </a:rPr>
              <a:t>iSCSI</a:t>
            </a:r>
            <a:r>
              <a:rPr lang="en-US" sz="1600" b="1" kern="0" dirty="0" smtClean="0">
                <a:solidFill>
                  <a:srgbClr val="000000"/>
                </a:solidFill>
                <a:latin typeface="Arial Narrow" pitchFamily="34" charset="0"/>
              </a:rPr>
              <a:t> initialization process REMOVE a hard disk from the RAID array.</a:t>
            </a:r>
          </a:p>
          <a:p>
            <a:pPr marL="261938" indent="-261938" algn="just">
              <a:spcAft>
                <a:spcPts val="600"/>
              </a:spcAft>
              <a:buClr>
                <a:srgbClr val="C00000"/>
              </a:buClr>
              <a:buFont typeface="+mj-lt"/>
              <a:buAutoNum type="arabicPeriod"/>
            </a:pPr>
            <a:r>
              <a:rPr lang="en-US" sz="1600" b="1" kern="0" dirty="0" smtClean="0">
                <a:solidFill>
                  <a:srgbClr val="000000"/>
                </a:solidFill>
                <a:latin typeface="Arial Narrow" pitchFamily="34" charset="0"/>
              </a:rPr>
              <a:t>Check the event viewer for errors. There must be entries informing about the array now being degraded; however, there must be NO reported I/O errors, as the degraded state must be transparent to the OS.</a:t>
            </a:r>
          </a:p>
          <a:p>
            <a:pPr marL="266700" indent="-266700">
              <a:spcAft>
                <a:spcPts val="1200"/>
              </a:spcAft>
              <a:buClr>
                <a:srgbClr val="C00000"/>
              </a:buClr>
              <a:buFont typeface="+mj-lt"/>
              <a:buAutoNum type="arabicPeriod"/>
            </a:pPr>
            <a:r>
              <a:rPr lang="en-US" sz="1600" b="1" kern="0" dirty="0" smtClean="0">
                <a:solidFill>
                  <a:srgbClr val="000000"/>
                </a:solidFill>
                <a:latin typeface="Arial Narrow" pitchFamily="34" charset="0"/>
              </a:rPr>
              <a:t>Now, re-insert the drive. It is likely that partial logical volume data, as well as partial RAID metadata will still reside on the drive; in most cases, this residual partial data must be deleted before a rebuild can be started.</a:t>
            </a:r>
            <a:endParaRPr lang="pl-PL" sz="1600" b="1" kern="0" dirty="0" smtClean="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6" name="Rectangle 5"/>
          <p:cNvSpPr/>
          <p:nvPr/>
        </p:nvSpPr>
        <p:spPr>
          <a:xfrm>
            <a:off x="522410" y="908720"/>
            <a:ext cx="7993261" cy="4878259"/>
          </a:xfrm>
          <a:prstGeom prst="rect">
            <a:avLst/>
          </a:prstGeom>
        </p:spPr>
        <p:txBody>
          <a:bodyPr wrap="square">
            <a:spAutoFit/>
          </a:bodyPr>
          <a:lstStyle/>
          <a:p>
            <a:r>
              <a:rPr lang="en-US" sz="2800" b="1" cap="small" dirty="0" smtClean="0">
                <a:solidFill>
                  <a:schemeClr val="tx1">
                    <a:lumMod val="65000"/>
                    <a:lumOff val="35000"/>
                  </a:schemeClr>
                </a:solidFill>
                <a:latin typeface="Arial Narrow" pitchFamily="34" charset="0"/>
              </a:rPr>
              <a:t>DEGRADED</a:t>
            </a:r>
            <a:r>
              <a:rPr lang="pl-PL" sz="2800" b="1" cap="small" dirty="0" smtClean="0">
                <a:solidFill>
                  <a:schemeClr val="tx1">
                    <a:lumMod val="65000"/>
                    <a:lumOff val="35000"/>
                  </a:schemeClr>
                </a:solidFill>
                <a:latin typeface="Arial Narrow" pitchFamily="34" charset="0"/>
              </a:rPr>
              <a:t>  </a:t>
            </a:r>
            <a:r>
              <a:rPr lang="en-US" sz="2800" b="1" cap="small" dirty="0" smtClean="0">
                <a:solidFill>
                  <a:schemeClr val="tx1">
                    <a:lumMod val="65000"/>
                    <a:lumOff val="35000"/>
                  </a:schemeClr>
                </a:solidFill>
                <a:latin typeface="Arial Narrow" pitchFamily="34" charset="0"/>
              </a:rPr>
              <a:t>RAID (as a result of a drive failure</a:t>
            </a:r>
            <a:r>
              <a:rPr lang="pl-PL" sz="2800" b="1" cap="small" dirty="0" smtClean="0">
                <a:solidFill>
                  <a:schemeClr val="tx1">
                    <a:lumMod val="65000"/>
                    <a:lumOff val="35000"/>
                  </a:schemeClr>
                </a:solidFill>
                <a:latin typeface="Arial Narrow" pitchFamily="34" charset="0"/>
              </a:rPr>
              <a:t>)</a:t>
            </a:r>
            <a:endParaRPr lang="en-US" sz="2800" b="1" cap="small" dirty="0" smtClean="0">
              <a:solidFill>
                <a:schemeClr val="tx1">
                  <a:lumMod val="65000"/>
                  <a:lumOff val="35000"/>
                </a:schemeClr>
              </a:solidFill>
              <a:latin typeface="Arial Narrow" pitchFamily="34" charset="0"/>
            </a:endParaRPr>
          </a:p>
          <a:p>
            <a:pPr marL="228600" indent="-228600">
              <a:buClr>
                <a:srgbClr val="C00000"/>
              </a:buClr>
              <a:defRPr/>
            </a:pPr>
            <a:endParaRPr lang="en-US" sz="1600" b="1" cap="small" dirty="0" smtClean="0">
              <a:solidFill>
                <a:schemeClr val="tx1">
                  <a:lumMod val="65000"/>
                  <a:lumOff val="35000"/>
                </a:schemeClr>
              </a:solidFill>
              <a:latin typeface="Arial Narrow" pitchFamily="34" charset="0"/>
              <a:ea typeface="+mn-ea"/>
              <a:cs typeface="+mn-cs"/>
            </a:endParaRPr>
          </a:p>
          <a:p>
            <a:pPr marL="266700" indent="-266700">
              <a:spcAft>
                <a:spcPts val="600"/>
              </a:spcAft>
              <a:buClr>
                <a:srgbClr val="C00000"/>
              </a:buClr>
              <a:buFont typeface="+mj-lt"/>
              <a:buAutoNum type="arabicPeriod"/>
            </a:pPr>
            <a:r>
              <a:rPr lang="en-US" sz="1600" b="1" kern="0" dirty="0" smtClean="0">
                <a:solidFill>
                  <a:srgbClr val="000000"/>
                </a:solidFill>
                <a:latin typeface="Arial Narrow" pitchFamily="34" charset="0"/>
              </a:rPr>
              <a:t>Before starting the production system, create and initialize the RAID array; also, configure</a:t>
            </a:r>
            <a:endParaRPr lang="de-DE" sz="1600" b="1" kern="0" dirty="0" smtClean="0">
              <a:solidFill>
                <a:srgbClr val="000000"/>
              </a:solidFill>
              <a:latin typeface="Arial Narrow" pitchFamily="34" charset="0"/>
            </a:endParaRPr>
          </a:p>
          <a:p>
            <a:pPr marL="266700" indent="-266700">
              <a:spcAft>
                <a:spcPts val="600"/>
              </a:spcAft>
              <a:buClr>
                <a:srgbClr val="C00000"/>
              </a:buClr>
              <a:buFont typeface="+mj-lt"/>
              <a:buAutoNum type="arabicPeriod"/>
            </a:pPr>
            <a:r>
              <a:rPr lang="en-US" sz="1600" b="1" dirty="0" smtClean="0">
                <a:latin typeface="Arial Narrow" pitchFamily="34" charset="0"/>
              </a:rPr>
              <a:t>Run a full data backup.</a:t>
            </a:r>
            <a:endParaRPr lang="pl-PL" sz="1600" b="1" dirty="0" smtClean="0">
              <a:latin typeface="Arial Narrow" pitchFamily="34" charset="0"/>
            </a:endParaRPr>
          </a:p>
          <a:p>
            <a:pPr marL="266700" indent="-266700" algn="just">
              <a:spcAft>
                <a:spcPts val="600"/>
              </a:spcAft>
              <a:buClr>
                <a:srgbClr val="C00000"/>
              </a:buClr>
              <a:buFont typeface="+mj-lt"/>
              <a:buAutoNum type="arabicPeriod"/>
            </a:pPr>
            <a:r>
              <a:rPr lang="en-US" sz="1600" b="1" dirty="0" smtClean="0">
                <a:latin typeface="Arial Narrow" pitchFamily="34" charset="0"/>
              </a:rPr>
              <a:t>Verify the backed-up data for consistency, and verify whether the data restore mechanism works.</a:t>
            </a:r>
            <a:endParaRPr lang="pl-PL" sz="1600" b="1" dirty="0" smtClean="0">
              <a:latin typeface="Arial Narrow" pitchFamily="34" charset="0"/>
            </a:endParaRPr>
          </a:p>
          <a:p>
            <a:pPr marL="266700" indent="-266700" algn="just">
              <a:spcAft>
                <a:spcPts val="600"/>
              </a:spcAft>
              <a:buClr>
                <a:srgbClr val="C00000"/>
              </a:buClr>
              <a:buFont typeface="+mj-lt"/>
              <a:buAutoNum type="arabicPeriod"/>
            </a:pPr>
            <a:r>
              <a:rPr lang="en-US" sz="1600" b="1" dirty="0" smtClean="0">
                <a:latin typeface="Arial Narrow" pitchFamily="34" charset="0"/>
              </a:rPr>
              <a:t>Identify the problem source, i.e. find the erroneous hard disk. If possible, shut down the server, and make sure the serial number of the hard disk matches that reported by the RAID controller.</a:t>
            </a:r>
            <a:endParaRPr lang="pl-PL" sz="1600" b="1" dirty="0" smtClean="0">
              <a:latin typeface="Arial Narrow" pitchFamily="34" charset="0"/>
            </a:endParaRPr>
          </a:p>
          <a:p>
            <a:pPr marL="266700" indent="-266700" algn="just">
              <a:spcAft>
                <a:spcPts val="600"/>
              </a:spcAft>
              <a:buClr>
                <a:srgbClr val="C00000"/>
              </a:buClr>
              <a:buFont typeface="+mj-lt"/>
              <a:buAutoNum type="arabicPeriod"/>
            </a:pPr>
            <a:r>
              <a:rPr lang="en-US" sz="1600" b="1" dirty="0" smtClean="0">
                <a:latin typeface="Arial Narrow" pitchFamily="34" charset="0"/>
              </a:rPr>
              <a:t>Replace the hard disk identified as bad with a new, unused one. If the replacement hard drive had already been used within another RAID array, make sure that any residue RAID metadata on it has been deleted via the original RAID controller.</a:t>
            </a:r>
            <a:endParaRPr lang="pl-PL" sz="1600" b="1" dirty="0" smtClean="0">
              <a:latin typeface="Arial Narrow" pitchFamily="34" charset="0"/>
            </a:endParaRPr>
          </a:p>
          <a:p>
            <a:pPr marL="266700" indent="-266700">
              <a:spcAft>
                <a:spcPts val="0"/>
              </a:spcAft>
              <a:buClr>
                <a:srgbClr val="C00000"/>
              </a:buClr>
              <a:buFont typeface="+mj-lt"/>
              <a:buAutoNum type="arabicPeriod"/>
            </a:pPr>
            <a:r>
              <a:rPr lang="en-US" sz="1600" b="1" dirty="0" smtClean="0">
                <a:latin typeface="Arial Narrow" pitchFamily="34" charset="0"/>
              </a:rPr>
              <a:t>Start RAID the rebuild.</a:t>
            </a:r>
            <a:r>
              <a:rPr lang="de-DE" sz="1600" b="1" dirty="0" smtClean="0">
                <a:latin typeface="Arial Narrow" pitchFamily="34" charset="0"/>
              </a:rPr>
              <a:t/>
            </a:r>
            <a:br>
              <a:rPr lang="de-DE" sz="1600" b="1" dirty="0" smtClean="0">
                <a:latin typeface="Arial Narrow" pitchFamily="34" charset="0"/>
              </a:rPr>
            </a:br>
            <a:endParaRPr lang="en-US" sz="1600" b="1" kern="0" dirty="0" smtClean="0">
              <a:solidFill>
                <a:srgbClr val="000000"/>
              </a:solidFill>
              <a:latin typeface="Arial Narrow" pitchFamily="34" charset="0"/>
            </a:endParaRPr>
          </a:p>
          <a:p>
            <a:pPr marL="266700" indent="-266700">
              <a:spcAft>
                <a:spcPts val="0"/>
              </a:spcAft>
              <a:buClr>
                <a:srgbClr val="C00000"/>
              </a:buClr>
            </a:pPr>
            <a:r>
              <a:rPr lang="de-DE" sz="1600" b="1" kern="0" dirty="0" smtClean="0">
                <a:solidFill>
                  <a:srgbClr val="C00000"/>
                </a:solidFill>
                <a:latin typeface="Arial Narrow" pitchFamily="34" charset="0"/>
              </a:rPr>
              <a:t>IMPORTANT NOTE:</a:t>
            </a:r>
            <a:r>
              <a:rPr lang="de-DE" sz="1800" dirty="0" smtClean="0">
                <a:solidFill>
                  <a:srgbClr val="C00000"/>
                </a:solidFill>
                <a:latin typeface="Arial Narrow" pitchFamily="34" charset="0"/>
              </a:rPr>
              <a:t> </a:t>
            </a:r>
            <a:r>
              <a:rPr lang="en-US" sz="1600" dirty="0" smtClean="0">
                <a:latin typeface="Arial Narrow" pitchFamily="34" charset="0"/>
              </a:rPr>
              <a:t>Never use hot-spare hard disks, as a hot-spare hard disk will jump in automatically,</a:t>
            </a:r>
          </a:p>
          <a:p>
            <a:pPr marL="266700" indent="-266700">
              <a:spcAft>
                <a:spcPts val="0"/>
              </a:spcAft>
              <a:buClr>
                <a:srgbClr val="C00000"/>
              </a:buClr>
            </a:pPr>
            <a:r>
              <a:rPr lang="en-US" sz="1600" dirty="0" smtClean="0">
                <a:latin typeface="Arial Narrow" pitchFamily="34" charset="0"/>
              </a:rPr>
              <a:t>and the array will start rebuilding immediately. A RAID rebuild is a heavy-duty task, and the probability of</a:t>
            </a:r>
          </a:p>
          <a:p>
            <a:pPr marL="266700" indent="-266700">
              <a:spcAft>
                <a:spcPts val="0"/>
              </a:spcAft>
              <a:buClr>
                <a:srgbClr val="C00000"/>
              </a:buClr>
            </a:pPr>
            <a:r>
              <a:rPr lang="en-US" sz="1600" dirty="0" smtClean="0">
                <a:latin typeface="Arial Narrow" pitchFamily="34" charset="0"/>
              </a:rPr>
              <a:t>another drive failure during this process is higher than usual; thus, it is a best practice to start the rebuild</a:t>
            </a:r>
          </a:p>
          <a:p>
            <a:pPr marL="266700" indent="-266700">
              <a:spcAft>
                <a:spcPts val="0"/>
              </a:spcAft>
              <a:buClr>
                <a:srgbClr val="C00000"/>
              </a:buClr>
            </a:pPr>
            <a:r>
              <a:rPr lang="en-US" sz="1600" dirty="0" smtClean="0">
                <a:latin typeface="Arial Narrow" pitchFamily="34" charset="0"/>
              </a:rPr>
              <a:t>in step 5 rather than immediately.</a:t>
            </a:r>
            <a:endParaRPr lang="pl-PL" sz="1600" b="1" kern="0" dirty="0" smtClean="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6" name="Rectangle 5"/>
          <p:cNvSpPr/>
          <p:nvPr/>
        </p:nvSpPr>
        <p:spPr>
          <a:xfrm>
            <a:off x="522410" y="908720"/>
            <a:ext cx="7993261" cy="4647426"/>
          </a:xfrm>
          <a:prstGeom prst="rect">
            <a:avLst/>
          </a:prstGeom>
        </p:spPr>
        <p:txBody>
          <a:bodyPr wrap="square">
            <a:spAutoFit/>
          </a:bodyPr>
          <a:lstStyle/>
          <a:p>
            <a:r>
              <a:rPr lang="pl-PL" sz="2800" b="1" cap="small" dirty="0" smtClean="0">
                <a:solidFill>
                  <a:schemeClr val="tx1">
                    <a:lumMod val="65000"/>
                    <a:lumOff val="35000"/>
                  </a:schemeClr>
                </a:solidFill>
                <a:latin typeface="Arial Narrow" pitchFamily="34" charset="0"/>
              </a:rPr>
              <a:t>iSCSI and FC Volumes</a:t>
            </a:r>
            <a:endParaRPr lang="en-US" sz="2800" b="1" cap="small" dirty="0" smtClean="0">
              <a:solidFill>
                <a:schemeClr val="tx1">
                  <a:lumMod val="65000"/>
                  <a:lumOff val="35000"/>
                </a:schemeClr>
              </a:solidFill>
              <a:latin typeface="Arial Narrow" pitchFamily="34" charset="0"/>
            </a:endParaRPr>
          </a:p>
          <a:p>
            <a:pPr marL="228600" indent="-228600">
              <a:buClr>
                <a:srgbClr val="C00000"/>
              </a:buClr>
              <a:defRPr/>
            </a:pPr>
            <a:endParaRPr lang="en-US" sz="1600" b="1" cap="small" dirty="0" smtClean="0">
              <a:solidFill>
                <a:schemeClr val="tx1">
                  <a:lumMod val="65000"/>
                  <a:lumOff val="35000"/>
                </a:schemeClr>
              </a:solidFill>
              <a:latin typeface="Arial Narrow" pitchFamily="34" charset="0"/>
              <a:ea typeface="+mn-ea"/>
              <a:cs typeface="+mn-cs"/>
            </a:endParaRPr>
          </a:p>
          <a:p>
            <a:pPr marL="266700" indent="-266700">
              <a:spcAft>
                <a:spcPts val="600"/>
              </a:spcAft>
              <a:buClr>
                <a:srgbClr val="C00000"/>
              </a:buClr>
              <a:buFont typeface="+mj-lt"/>
              <a:buAutoNum type="arabicPeriod"/>
            </a:pPr>
            <a:r>
              <a:rPr lang="en-US" sz="1600" b="1" dirty="0" err="1" smtClean="0">
                <a:latin typeface="Arial Narrow" pitchFamily="34" charset="0"/>
              </a:rPr>
              <a:t>iSCSI</a:t>
            </a:r>
            <a:r>
              <a:rPr lang="en-US" sz="1600" b="1" dirty="0" smtClean="0">
                <a:latin typeface="Arial Narrow" pitchFamily="34" charset="0"/>
              </a:rPr>
              <a:t> and FC volumes emulate a raw SCSI drive; in the case they will be partitioned and formatted with a regular (non-cluster) file system like NTFS, EXT3, XFS, etc., they must be used by a host exclusively. The I/O of an </a:t>
            </a:r>
            <a:r>
              <a:rPr lang="en-US" sz="1600" b="1" dirty="0" err="1" smtClean="0">
                <a:latin typeface="Arial Narrow" pitchFamily="34" charset="0"/>
              </a:rPr>
              <a:t>iSCSI</a:t>
            </a:r>
            <a:r>
              <a:rPr lang="en-US" sz="1600" b="1" dirty="0" smtClean="0">
                <a:latin typeface="Arial Narrow" pitchFamily="34" charset="0"/>
              </a:rPr>
              <a:t> target is block-based (as opposed to file-based), which means that changes made by one person will not be seen by another person working on the same target/volume. </a:t>
            </a:r>
            <a:endParaRPr lang="de-DE" sz="1600" b="1" kern="0" dirty="0" smtClean="0">
              <a:solidFill>
                <a:srgbClr val="000000"/>
              </a:solidFill>
              <a:latin typeface="Arial Narrow" pitchFamily="34" charset="0"/>
            </a:endParaRPr>
          </a:p>
          <a:p>
            <a:pPr marL="266700" indent="-266700">
              <a:spcAft>
                <a:spcPts val="600"/>
              </a:spcAft>
              <a:buClr>
                <a:srgbClr val="C00000"/>
              </a:buClr>
              <a:buFont typeface="+mj-lt"/>
              <a:buAutoNum type="arabicPeriod"/>
            </a:pPr>
            <a:r>
              <a:rPr lang="en-US" sz="1600" b="1" dirty="0" smtClean="0">
                <a:latin typeface="Arial Narrow" pitchFamily="34" charset="0"/>
              </a:rPr>
              <a:t>An </a:t>
            </a:r>
            <a:r>
              <a:rPr lang="en-US" sz="1600" b="1" dirty="0" err="1" smtClean="0">
                <a:latin typeface="Arial Narrow" pitchFamily="34" charset="0"/>
              </a:rPr>
              <a:t>iSCSI</a:t>
            </a:r>
            <a:r>
              <a:rPr lang="en-US" sz="1600" b="1" dirty="0" smtClean="0">
                <a:latin typeface="Arial Narrow" pitchFamily="34" charset="0"/>
              </a:rPr>
              <a:t>/FC volume usually represents a slice of a RAID disk array, often allocated one per client. </a:t>
            </a:r>
            <a:r>
              <a:rPr lang="en-US" sz="1600" b="1" dirty="0" err="1" smtClean="0">
                <a:latin typeface="Arial Narrow" pitchFamily="34" charset="0"/>
              </a:rPr>
              <a:t>iSCSI</a:t>
            </a:r>
            <a:r>
              <a:rPr lang="en-US" sz="1600" b="1" dirty="0" smtClean="0">
                <a:latin typeface="Arial Narrow" pitchFamily="34" charset="0"/>
              </a:rPr>
              <a:t>/FC imposes no rules or restrictions on multiple computers sharing an individual volume. It leaves shared access to a single underlying file system as a task for the operating system.</a:t>
            </a:r>
            <a:r>
              <a:rPr lang="de-DE" sz="1600" b="1" dirty="0" smtClean="0">
                <a:latin typeface="Arial Narrow" pitchFamily="34" charset="0"/>
              </a:rPr>
              <a:t/>
            </a:r>
            <a:br>
              <a:rPr lang="de-DE" sz="1600" b="1" dirty="0" smtClean="0">
                <a:latin typeface="Arial Narrow" pitchFamily="34" charset="0"/>
              </a:rPr>
            </a:br>
            <a:endParaRPr lang="en-US" sz="1600" b="1" kern="0" dirty="0" smtClean="0">
              <a:solidFill>
                <a:srgbClr val="000000"/>
              </a:solidFill>
              <a:latin typeface="Arial Narrow" pitchFamily="34" charset="0"/>
            </a:endParaRPr>
          </a:p>
          <a:p>
            <a:pPr marL="266700" indent="-266700">
              <a:spcAft>
                <a:spcPts val="0"/>
              </a:spcAft>
              <a:buClr>
                <a:srgbClr val="C00000"/>
              </a:buClr>
            </a:pPr>
            <a:r>
              <a:rPr lang="de-DE" sz="1600" b="1" kern="0" dirty="0" smtClean="0">
                <a:solidFill>
                  <a:srgbClr val="C00000"/>
                </a:solidFill>
                <a:latin typeface="Arial Narrow" pitchFamily="34" charset="0"/>
              </a:rPr>
              <a:t>WARNING:</a:t>
            </a:r>
            <a:r>
              <a:rPr lang="de-DE" sz="1800" dirty="0" smtClean="0">
                <a:solidFill>
                  <a:srgbClr val="C00000"/>
                </a:solidFill>
                <a:latin typeface="Arial Narrow" pitchFamily="34" charset="0"/>
              </a:rPr>
              <a:t> </a:t>
            </a:r>
            <a:r>
              <a:rPr lang="en-US" sz="1600" dirty="0" smtClean="0">
                <a:latin typeface="Arial Narrow" pitchFamily="34" charset="0"/>
              </a:rPr>
              <a:t>If two or more hosts using a non-cluster file system write to the same target/volume, the file</a:t>
            </a:r>
          </a:p>
          <a:p>
            <a:pPr marL="266700" indent="-266700">
              <a:spcAft>
                <a:spcPts val="0"/>
              </a:spcAft>
              <a:buClr>
                <a:srgbClr val="C00000"/>
              </a:buClr>
            </a:pPr>
            <a:r>
              <a:rPr lang="en-US" sz="1600" dirty="0" smtClean="0">
                <a:latin typeface="Arial Narrow" pitchFamily="34" charset="0"/>
              </a:rPr>
              <a:t>system will crash, which will more than likely result in data loss. In order to make more concurrent</a:t>
            </a:r>
          </a:p>
          <a:p>
            <a:pPr marL="266700" indent="-266700">
              <a:spcAft>
                <a:spcPts val="0"/>
              </a:spcAft>
              <a:buClr>
                <a:srgbClr val="C00000"/>
              </a:buClr>
            </a:pPr>
            <a:r>
              <a:rPr lang="en-US" sz="1600" dirty="0" smtClean="0">
                <a:latin typeface="Arial Narrow" pitchFamily="34" charset="0"/>
              </a:rPr>
              <a:t>connections to the same target practically possible, utilization of a special SAN file system like GFS,</a:t>
            </a:r>
          </a:p>
          <a:p>
            <a:pPr marL="266700" indent="-266700">
              <a:spcAft>
                <a:spcPts val="0"/>
              </a:spcAft>
              <a:buClr>
                <a:srgbClr val="C00000"/>
              </a:buClr>
            </a:pPr>
            <a:r>
              <a:rPr lang="en-US" sz="1600" dirty="0" smtClean="0">
                <a:latin typeface="Arial Narrow" pitchFamily="34" charset="0"/>
              </a:rPr>
              <a:t>OCSF etc. is required.</a:t>
            </a:r>
          </a:p>
          <a:p>
            <a:pPr marL="266700" indent="-266700">
              <a:spcAft>
                <a:spcPts val="0"/>
              </a:spcAft>
              <a:buClr>
                <a:srgbClr val="C00000"/>
              </a:buClr>
            </a:pPr>
            <a:endParaRPr lang="pl-PL" sz="1600" b="1" kern="0" dirty="0" smtClean="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atic_vs_dynamic1.jpg"/>
          <p:cNvPicPr>
            <a:picLocks noChangeAspect="1"/>
          </p:cNvPicPr>
          <p:nvPr/>
        </p:nvPicPr>
        <p:blipFill>
          <a:blip r:embed="rId3" cstate="print"/>
          <a:stretch>
            <a:fillRect/>
          </a:stretch>
        </p:blipFill>
        <p:spPr>
          <a:xfrm>
            <a:off x="611188" y="1700213"/>
            <a:ext cx="2412000" cy="2818842"/>
          </a:xfrm>
          <a:prstGeom prst="rect">
            <a:avLst/>
          </a:prstGeom>
        </p:spPr>
      </p:pic>
      <p:pic>
        <p:nvPicPr>
          <p:cNvPr id="10" name="Picture 9" descr="static_vs_dynamic2.jpg"/>
          <p:cNvPicPr>
            <a:picLocks noChangeAspect="1"/>
          </p:cNvPicPr>
          <p:nvPr/>
        </p:nvPicPr>
        <p:blipFill>
          <a:blip r:embed="rId4" cstate="print"/>
          <a:stretch>
            <a:fillRect/>
          </a:stretch>
        </p:blipFill>
        <p:spPr>
          <a:xfrm>
            <a:off x="3165088" y="1700213"/>
            <a:ext cx="2520000" cy="2824854"/>
          </a:xfrm>
          <a:prstGeom prst="rect">
            <a:avLst/>
          </a:prstGeom>
        </p:spPr>
      </p:pic>
      <p:pic>
        <p:nvPicPr>
          <p:cNvPr id="11" name="Picture 10" descr="static_vs_dynamic3.jpg"/>
          <p:cNvPicPr>
            <a:picLocks noChangeAspect="1"/>
          </p:cNvPicPr>
          <p:nvPr/>
        </p:nvPicPr>
        <p:blipFill>
          <a:blip r:embed="rId5" cstate="print"/>
          <a:stretch>
            <a:fillRect/>
          </a:stretch>
        </p:blipFill>
        <p:spPr>
          <a:xfrm>
            <a:off x="5832440" y="1700216"/>
            <a:ext cx="2700000" cy="2855476"/>
          </a:xfrm>
          <a:prstGeom prst="rect">
            <a:avLst/>
          </a:prstGeom>
        </p:spPr>
      </p:pic>
      <p:sp>
        <p:nvSpPr>
          <p:cNvPr id="7"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8" name="Rectangle 7"/>
          <p:cNvSpPr/>
          <p:nvPr/>
        </p:nvSpPr>
        <p:spPr>
          <a:xfrm>
            <a:off x="539552" y="908720"/>
            <a:ext cx="7993261" cy="523220"/>
          </a:xfrm>
          <a:prstGeom prst="rect">
            <a:avLst/>
          </a:prstGeom>
        </p:spPr>
        <p:txBody>
          <a:bodyPr wrap="square">
            <a:spAutoFit/>
          </a:bodyPr>
          <a:lstStyle/>
          <a:p>
            <a:r>
              <a:rPr lang="de-DE" sz="2800" b="1" cap="small" dirty="0" smtClean="0">
                <a:solidFill>
                  <a:schemeClr val="tx1">
                    <a:lumMod val="65000"/>
                    <a:lumOff val="35000"/>
                  </a:schemeClr>
                </a:solidFill>
                <a:latin typeface="Arial Narrow" pitchFamily="34" charset="0"/>
              </a:rPr>
              <a:t>Static vs. </a:t>
            </a:r>
            <a:r>
              <a:rPr lang="de-DE" sz="2800" b="1" cap="small" dirty="0" smtClean="0">
                <a:solidFill>
                  <a:schemeClr val="tx1">
                    <a:lumMod val="65000"/>
                    <a:lumOff val="35000"/>
                  </a:schemeClr>
                </a:solidFill>
                <a:latin typeface="Arial Narrow" pitchFamily="34" charset="0"/>
              </a:rPr>
              <a:t>Dynamic </a:t>
            </a:r>
            <a:r>
              <a:rPr lang="de-DE" sz="2800" b="1" cap="small" dirty="0" smtClean="0">
                <a:solidFill>
                  <a:schemeClr val="tx1">
                    <a:lumMod val="65000"/>
                    <a:lumOff val="35000"/>
                  </a:schemeClr>
                </a:solidFill>
                <a:latin typeface="Arial Narrow" pitchFamily="34" charset="0"/>
              </a:rPr>
              <a:t>Discovery in VMware</a:t>
            </a:r>
            <a:endParaRPr lang="en-US" sz="2800" b="1" cap="small" dirty="0" smtClean="0">
              <a:solidFill>
                <a:schemeClr val="tx1">
                  <a:lumMod val="65000"/>
                  <a:lumOff val="3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899592" y="4941168"/>
            <a:ext cx="7633221" cy="1080120"/>
          </a:xfrm>
          <a:prstGeom prst="rect">
            <a:avLst/>
          </a:prstGeom>
          <a:solidFill>
            <a:schemeClr val="bg1"/>
          </a:solidFill>
          <a:ln w="19050">
            <a:solidFill>
              <a:srgbClr val="C00000"/>
            </a:solidFill>
            <a:round/>
            <a:headEnd/>
            <a:tailEnd/>
          </a:ln>
        </p:spPr>
        <p:txBody>
          <a:bodyPr rtlCol="0" anchor="ctr"/>
          <a:lstStyle/>
          <a:p>
            <a:pPr algn="ctr"/>
            <a:endParaRPr lang="en-US" dirty="0"/>
          </a:p>
        </p:txBody>
      </p:sp>
      <p:sp>
        <p:nvSpPr>
          <p:cNvPr id="41" name="Rectangle 40"/>
          <p:cNvSpPr/>
          <p:nvPr/>
        </p:nvSpPr>
        <p:spPr>
          <a:xfrm>
            <a:off x="539180" y="908720"/>
            <a:ext cx="7993634" cy="4247317"/>
          </a:xfrm>
          <a:prstGeom prst="rect">
            <a:avLst/>
          </a:prstGeom>
        </p:spPr>
        <p:txBody>
          <a:bodyPr wrap="square">
            <a:spAutoFit/>
          </a:bodyPr>
          <a:lstStyle/>
          <a:p>
            <a:pPr marL="228600" lvl="0" indent="-228600">
              <a:buClr>
                <a:srgbClr val="C00000"/>
              </a:buClr>
              <a:buFont typeface="Wingdings" pitchFamily="2" charset="2"/>
              <a:buChar char="§"/>
              <a:defRPr/>
            </a:pPr>
            <a:r>
              <a:rPr lang="en-US" b="1" dirty="0" smtClean="0">
                <a:latin typeface="Arial Narrow" pitchFamily="34" charset="0"/>
              </a:rPr>
              <a:t>Over </a:t>
            </a:r>
            <a:r>
              <a:rPr lang="en-US" b="1" dirty="0" smtClean="0">
                <a:solidFill>
                  <a:srgbClr val="C00000"/>
                </a:solidFill>
                <a:latin typeface="Arial Narrow" pitchFamily="34" charset="0"/>
              </a:rPr>
              <a:t>27,000</a:t>
            </a:r>
            <a:r>
              <a:rPr lang="en-US" b="1" dirty="0" smtClean="0">
                <a:latin typeface="Arial Narrow" pitchFamily="34" charset="0"/>
              </a:rPr>
              <a:t> installations in Fortune 500 organization </a:t>
            </a:r>
            <a:br>
              <a:rPr lang="en-US" b="1" dirty="0" smtClean="0">
                <a:latin typeface="Arial Narrow" pitchFamily="34" charset="0"/>
              </a:rPr>
            </a:br>
            <a:r>
              <a:rPr lang="en-US" b="1" dirty="0" smtClean="0">
                <a:latin typeface="Arial Narrow" pitchFamily="34" charset="0"/>
              </a:rPr>
              <a:t>world-wide (over 100 countries)</a:t>
            </a:r>
          </a:p>
          <a:p>
            <a:pPr marL="228600" lvl="0" indent="-228600">
              <a:buClr>
                <a:srgbClr val="C00000"/>
              </a:buClr>
              <a:buFont typeface="Wingdings" pitchFamily="2" charset="2"/>
              <a:buChar char="§"/>
              <a:defRPr/>
            </a:pPr>
            <a:endParaRPr lang="de-DE" sz="1800" b="1" dirty="0" smtClean="0">
              <a:latin typeface="Arial Narrow" pitchFamily="34" charset="0"/>
            </a:endParaRPr>
          </a:p>
          <a:p>
            <a:pPr marL="228600" indent="-228600">
              <a:buClr>
                <a:srgbClr val="C00000"/>
              </a:buClr>
              <a:defRPr/>
            </a:pPr>
            <a:endParaRPr lang="de-DE" sz="1800" b="1" dirty="0" smtClean="0">
              <a:latin typeface="Arial Narrow" pitchFamily="34" charset="0"/>
            </a:endParaRPr>
          </a:p>
          <a:p>
            <a:pPr marL="228600" indent="-228600">
              <a:buClr>
                <a:srgbClr val="C00000"/>
              </a:buClr>
              <a:defRPr/>
            </a:pPr>
            <a:endParaRPr lang="de-DE" sz="1800" b="1" dirty="0" smtClean="0">
              <a:latin typeface="Arial Narrow" pitchFamily="34" charset="0"/>
            </a:endParaRPr>
          </a:p>
          <a:p>
            <a:pPr marL="228600" indent="-228600">
              <a:buClr>
                <a:srgbClr val="C00000"/>
              </a:buClr>
              <a:defRPr/>
            </a:pPr>
            <a:endParaRPr lang="de-DE" sz="1800" b="1" dirty="0" smtClean="0">
              <a:latin typeface="Arial Narrow" pitchFamily="34" charset="0"/>
            </a:endParaRPr>
          </a:p>
          <a:p>
            <a:pPr marL="228600" indent="-228600">
              <a:buClr>
                <a:srgbClr val="C00000"/>
              </a:buClr>
              <a:defRPr/>
            </a:pPr>
            <a:endParaRPr lang="de-DE" sz="1800" b="1" dirty="0" smtClean="0">
              <a:latin typeface="Arial Narrow" pitchFamily="34" charset="0"/>
            </a:endParaRPr>
          </a:p>
          <a:p>
            <a:pPr marL="228600" indent="-228600">
              <a:buClr>
                <a:srgbClr val="C00000"/>
              </a:buClr>
              <a:defRPr/>
            </a:pPr>
            <a:endParaRPr lang="en-US" sz="1800" b="1" dirty="0" smtClean="0">
              <a:latin typeface="Arial Narrow" pitchFamily="34" charset="0"/>
            </a:endParaRPr>
          </a:p>
          <a:p>
            <a:pPr marL="228600" lvl="0" indent="-228600">
              <a:buClr>
                <a:srgbClr val="C00000"/>
              </a:buClr>
              <a:buFont typeface="Wingdings" pitchFamily="2" charset="2"/>
              <a:buChar char="§"/>
              <a:defRPr/>
            </a:pPr>
            <a:r>
              <a:rPr lang="en-US" b="1" dirty="0" smtClean="0">
                <a:latin typeface="Arial Narrow" pitchFamily="34" charset="0"/>
              </a:rPr>
              <a:t>Numerous industry awards and recognition from</a:t>
            </a:r>
          </a:p>
          <a:p>
            <a:pPr marL="228600" indent="-228600">
              <a:buClr>
                <a:srgbClr val="C00000"/>
              </a:buClr>
              <a:defRPr/>
            </a:pPr>
            <a:r>
              <a:rPr lang="en-US" b="1" dirty="0" smtClean="0">
                <a:latin typeface="Arial Narrow" pitchFamily="34" charset="0"/>
              </a:rPr>
              <a:t>	</a:t>
            </a:r>
            <a:r>
              <a:rPr lang="en-US" dirty="0" smtClean="0">
                <a:latin typeface="Arial Narrow" pitchFamily="34" charset="0"/>
              </a:rPr>
              <a:t>SearchStorage.de, PC Professional, Storage Awards, Network Computing, Tom's Hardware, PC Pro Labs, Computer Partner, </a:t>
            </a:r>
            <a:br>
              <a:rPr lang="en-US" dirty="0" smtClean="0">
                <a:latin typeface="Arial Narrow" pitchFamily="34" charset="0"/>
              </a:rPr>
            </a:br>
            <a:r>
              <a:rPr lang="en-US" dirty="0" smtClean="0">
                <a:latin typeface="Arial Narrow" pitchFamily="34" charset="0"/>
              </a:rPr>
              <a:t>and more…</a:t>
            </a:r>
          </a:p>
          <a:p>
            <a:pPr marL="228600" lvl="0" indent="-228600">
              <a:buClr>
                <a:srgbClr val="C00000"/>
              </a:buClr>
              <a:buFont typeface="Wingdings" pitchFamily="2" charset="2"/>
              <a:buChar char="§"/>
              <a:defRPr/>
            </a:pPr>
            <a:endParaRPr lang="en-US" sz="1800" b="1" dirty="0" smtClean="0">
              <a:latin typeface="Arial Narrow" pitchFamily="34" charset="0"/>
            </a:endParaRPr>
          </a:p>
        </p:txBody>
      </p:sp>
      <p:sp>
        <p:nvSpPr>
          <p:cNvPr id="44" name="Rectangle 43"/>
          <p:cNvSpPr/>
          <p:nvPr/>
        </p:nvSpPr>
        <p:spPr bwMode="auto">
          <a:xfrm>
            <a:off x="899591" y="1844824"/>
            <a:ext cx="7633221" cy="1080120"/>
          </a:xfrm>
          <a:prstGeom prst="rect">
            <a:avLst/>
          </a:prstGeom>
          <a:solidFill>
            <a:schemeClr val="bg1"/>
          </a:solidFill>
          <a:ln w="19050">
            <a:solidFill>
              <a:srgbClr val="C00000"/>
            </a:solidFill>
            <a:round/>
            <a:headEnd/>
            <a:tailEnd/>
          </a:ln>
        </p:spPr>
        <p:txBody>
          <a:bodyPr rtlCol="0" anchor="ctr"/>
          <a:lstStyle/>
          <a:p>
            <a:pPr algn="ctr"/>
            <a:endParaRPr lang="en-US" dirty="0"/>
          </a:p>
        </p:txBody>
      </p:sp>
      <p:pic>
        <p:nvPicPr>
          <p:cNvPr id="23" name="Picture 2"/>
          <p:cNvPicPr>
            <a:picLocks noChangeAspect="1" noChangeArrowheads="1"/>
          </p:cNvPicPr>
          <p:nvPr/>
        </p:nvPicPr>
        <p:blipFill>
          <a:blip r:embed="rId3" cstate="print"/>
          <a:srcRect l="10625" t="8000" r="80625" b="86000"/>
          <a:stretch>
            <a:fillRect/>
          </a:stretch>
        </p:blipFill>
        <p:spPr bwMode="auto">
          <a:xfrm>
            <a:off x="6876256" y="1988840"/>
            <a:ext cx="791600" cy="372681"/>
          </a:xfrm>
          <a:prstGeom prst="rect">
            <a:avLst/>
          </a:prstGeom>
          <a:noFill/>
          <a:ln w="9525">
            <a:noFill/>
            <a:miter lim="800000"/>
            <a:headEnd/>
            <a:tailEnd/>
          </a:ln>
        </p:spPr>
      </p:pic>
      <p:pic>
        <p:nvPicPr>
          <p:cNvPr id="24" name="Picture 4" descr="http://www.standmixersreview.org/wp-content/uploads/2011/05/Bosch-Logo.jpg"/>
          <p:cNvPicPr>
            <a:picLocks noChangeAspect="1" noChangeArrowheads="1"/>
          </p:cNvPicPr>
          <p:nvPr/>
        </p:nvPicPr>
        <p:blipFill>
          <a:blip r:embed="rId4" cstate="print"/>
          <a:srcRect/>
          <a:stretch>
            <a:fillRect/>
          </a:stretch>
        </p:blipFill>
        <p:spPr bwMode="auto">
          <a:xfrm>
            <a:off x="7380312" y="2420888"/>
            <a:ext cx="932448" cy="360807"/>
          </a:xfrm>
          <a:prstGeom prst="rect">
            <a:avLst/>
          </a:prstGeom>
          <a:noFill/>
        </p:spPr>
      </p:pic>
      <p:pic>
        <p:nvPicPr>
          <p:cNvPr id="25" name="Picture 6" descr="http://3.bp.blogspot.com/_7yB-eeGviiI/TPtyYMeUXBI/AAAAAAAADH8/k75ahBVM8HA/s1600/Volkswagen-Logo1.jpg"/>
          <p:cNvPicPr>
            <a:picLocks noChangeAspect="1" noChangeArrowheads="1"/>
          </p:cNvPicPr>
          <p:nvPr/>
        </p:nvPicPr>
        <p:blipFill>
          <a:blip r:embed="rId5" cstate="print"/>
          <a:srcRect/>
          <a:stretch>
            <a:fillRect/>
          </a:stretch>
        </p:blipFill>
        <p:spPr bwMode="auto">
          <a:xfrm>
            <a:off x="2699792" y="2276872"/>
            <a:ext cx="437931" cy="494293"/>
          </a:xfrm>
          <a:prstGeom prst="rect">
            <a:avLst/>
          </a:prstGeom>
          <a:noFill/>
        </p:spPr>
      </p:pic>
      <p:pic>
        <p:nvPicPr>
          <p:cNvPr id="26" name="Picture 8" descr="http://holpen8b.wikispaces.com/file/view/3M.gif/178200557/3M.gif"/>
          <p:cNvPicPr>
            <a:picLocks noChangeAspect="1" noChangeArrowheads="1"/>
          </p:cNvPicPr>
          <p:nvPr/>
        </p:nvPicPr>
        <p:blipFill>
          <a:blip r:embed="rId6" cstate="print"/>
          <a:srcRect/>
          <a:stretch>
            <a:fillRect/>
          </a:stretch>
        </p:blipFill>
        <p:spPr bwMode="auto">
          <a:xfrm>
            <a:off x="4499992" y="1916832"/>
            <a:ext cx="631824" cy="481076"/>
          </a:xfrm>
          <a:prstGeom prst="rect">
            <a:avLst/>
          </a:prstGeom>
          <a:noFill/>
        </p:spPr>
      </p:pic>
      <p:pic>
        <p:nvPicPr>
          <p:cNvPr id="27" name="Picture 12" descr="http://business-ethics.com/wp-content/uploads/2010/01/Toyota_logo_2005.bmp"/>
          <p:cNvPicPr>
            <a:picLocks noChangeAspect="1" noChangeArrowheads="1"/>
          </p:cNvPicPr>
          <p:nvPr/>
        </p:nvPicPr>
        <p:blipFill>
          <a:blip r:embed="rId7" cstate="print"/>
          <a:srcRect/>
          <a:stretch>
            <a:fillRect/>
          </a:stretch>
        </p:blipFill>
        <p:spPr bwMode="auto">
          <a:xfrm>
            <a:off x="2123728" y="1988840"/>
            <a:ext cx="492672" cy="466960"/>
          </a:xfrm>
          <a:prstGeom prst="rect">
            <a:avLst/>
          </a:prstGeom>
          <a:noFill/>
        </p:spPr>
      </p:pic>
      <p:pic>
        <p:nvPicPr>
          <p:cNvPr id="28" name="Picture 14" descr="http://media.il.edmunds-media.com/daimler/ns/daimler_bdg_ns_51410_815.jpg"/>
          <p:cNvPicPr>
            <a:picLocks noChangeAspect="1" noChangeArrowheads="1"/>
          </p:cNvPicPr>
          <p:nvPr/>
        </p:nvPicPr>
        <p:blipFill>
          <a:blip r:embed="rId8" cstate="print"/>
          <a:srcRect t="10730" b="24889"/>
          <a:stretch>
            <a:fillRect/>
          </a:stretch>
        </p:blipFill>
        <p:spPr bwMode="auto">
          <a:xfrm>
            <a:off x="1285342" y="2420121"/>
            <a:ext cx="766378" cy="360807"/>
          </a:xfrm>
          <a:prstGeom prst="rect">
            <a:avLst/>
          </a:prstGeom>
          <a:noFill/>
        </p:spPr>
      </p:pic>
      <p:pic>
        <p:nvPicPr>
          <p:cNvPr id="29" name="Picture 16" descr="http://www.connectedchefs.com/wp-content/uploads/2011/01/philips-logo.jpg"/>
          <p:cNvPicPr>
            <a:picLocks noChangeAspect="1" noChangeArrowheads="1"/>
          </p:cNvPicPr>
          <p:nvPr/>
        </p:nvPicPr>
        <p:blipFill>
          <a:blip r:embed="rId9" cstate="print"/>
          <a:srcRect t="24528" b="24528"/>
          <a:stretch>
            <a:fillRect/>
          </a:stretch>
        </p:blipFill>
        <p:spPr bwMode="auto">
          <a:xfrm>
            <a:off x="1043608" y="1988073"/>
            <a:ext cx="912356" cy="360807"/>
          </a:xfrm>
          <a:prstGeom prst="rect">
            <a:avLst/>
          </a:prstGeom>
          <a:noFill/>
        </p:spPr>
      </p:pic>
      <p:pic>
        <p:nvPicPr>
          <p:cNvPr id="30" name="Picture 18" descr="http://t1.gstatic.com/images?q=tbn:ANd9GcR4v6lVqcTQwsnD67lN28bOfbgP4SOBHh5xHl6_6a0xQHmKuWH_goxueNl7Gw"/>
          <p:cNvPicPr>
            <a:picLocks noChangeAspect="1" noChangeArrowheads="1"/>
          </p:cNvPicPr>
          <p:nvPr/>
        </p:nvPicPr>
        <p:blipFill>
          <a:blip r:embed="rId10" cstate="print"/>
          <a:srcRect/>
          <a:stretch>
            <a:fillRect/>
          </a:stretch>
        </p:blipFill>
        <p:spPr bwMode="auto">
          <a:xfrm>
            <a:off x="3779912" y="2492896"/>
            <a:ext cx="845999" cy="308190"/>
          </a:xfrm>
          <a:prstGeom prst="rect">
            <a:avLst/>
          </a:prstGeom>
          <a:noFill/>
        </p:spPr>
      </p:pic>
      <p:pic>
        <p:nvPicPr>
          <p:cNvPr id="31" name="Picture 22" descr="http://blog.gadgetlite.com/wp-content/uploads/2009/04/symantec-logo-300dpi.jpg"/>
          <p:cNvPicPr>
            <a:picLocks noChangeAspect="1" noChangeArrowheads="1"/>
          </p:cNvPicPr>
          <p:nvPr/>
        </p:nvPicPr>
        <p:blipFill>
          <a:blip r:embed="rId11" cstate="print"/>
          <a:srcRect/>
          <a:stretch>
            <a:fillRect/>
          </a:stretch>
        </p:blipFill>
        <p:spPr bwMode="auto">
          <a:xfrm>
            <a:off x="3131840" y="1916832"/>
            <a:ext cx="1217500" cy="481076"/>
          </a:xfrm>
          <a:prstGeom prst="rect">
            <a:avLst/>
          </a:prstGeom>
          <a:noFill/>
        </p:spPr>
      </p:pic>
      <p:pic>
        <p:nvPicPr>
          <p:cNvPr id="34" name="Picture 32" descr="http://www.open-e.com/site_media/images/awards/pcpro_logo.gif"/>
          <p:cNvPicPr>
            <a:picLocks noChangeAspect="1" noChangeArrowheads="1"/>
          </p:cNvPicPr>
          <p:nvPr/>
        </p:nvPicPr>
        <p:blipFill>
          <a:blip r:embed="rId12" cstate="print"/>
          <a:srcRect/>
          <a:stretch>
            <a:fillRect/>
          </a:stretch>
        </p:blipFill>
        <p:spPr bwMode="auto">
          <a:xfrm>
            <a:off x="2243056" y="5260726"/>
            <a:ext cx="459011" cy="478779"/>
          </a:xfrm>
          <a:prstGeom prst="rect">
            <a:avLst/>
          </a:prstGeom>
          <a:noFill/>
        </p:spPr>
      </p:pic>
      <p:pic>
        <p:nvPicPr>
          <p:cNvPr id="35" name="Picture 38" descr="http://www.open-e.com/site_media/images/awards/storageawards2010finalist-1.jpg"/>
          <p:cNvPicPr>
            <a:picLocks noChangeAspect="1" noChangeArrowheads="1"/>
          </p:cNvPicPr>
          <p:nvPr/>
        </p:nvPicPr>
        <p:blipFill>
          <a:blip r:embed="rId13" cstate="print"/>
          <a:srcRect/>
          <a:stretch>
            <a:fillRect/>
          </a:stretch>
        </p:blipFill>
        <p:spPr bwMode="auto">
          <a:xfrm>
            <a:off x="2963136" y="5307160"/>
            <a:ext cx="828288" cy="385913"/>
          </a:xfrm>
          <a:prstGeom prst="rect">
            <a:avLst/>
          </a:prstGeom>
          <a:noFill/>
        </p:spPr>
      </p:pic>
      <p:pic>
        <p:nvPicPr>
          <p:cNvPr id="36" name="Picture 40" descr="http://www.open-e.com/site_media/images/awards/labswinner.jpg">
            <a:hlinkClick r:id="rId14"/>
          </p:cNvPr>
          <p:cNvPicPr>
            <a:picLocks noChangeAspect="1" noChangeArrowheads="1"/>
          </p:cNvPicPr>
          <p:nvPr/>
        </p:nvPicPr>
        <p:blipFill>
          <a:blip r:embed="rId15" cstate="print"/>
          <a:srcRect/>
          <a:stretch>
            <a:fillRect/>
          </a:stretch>
        </p:blipFill>
        <p:spPr bwMode="auto">
          <a:xfrm>
            <a:off x="6265730" y="5195316"/>
            <a:ext cx="428410" cy="609600"/>
          </a:xfrm>
          <a:prstGeom prst="rect">
            <a:avLst/>
          </a:prstGeom>
          <a:noFill/>
        </p:spPr>
      </p:pic>
      <p:pic>
        <p:nvPicPr>
          <p:cNvPr id="37" name="Picture 12" descr="http://www.cyberlink.com/upload-file/award/computer%20partner.gif"/>
          <p:cNvPicPr>
            <a:picLocks noChangeAspect="1" noChangeArrowheads="1"/>
          </p:cNvPicPr>
          <p:nvPr/>
        </p:nvPicPr>
        <p:blipFill>
          <a:blip r:embed="rId16" cstate="print"/>
          <a:srcRect/>
          <a:stretch>
            <a:fillRect/>
          </a:stretch>
        </p:blipFill>
        <p:spPr bwMode="auto">
          <a:xfrm>
            <a:off x="6923257" y="5396543"/>
            <a:ext cx="1355059" cy="207146"/>
          </a:xfrm>
          <a:prstGeom prst="rect">
            <a:avLst/>
          </a:prstGeom>
          <a:noFill/>
        </p:spPr>
      </p:pic>
      <p:pic>
        <p:nvPicPr>
          <p:cNvPr id="38" name="Picture 14" descr="http://www.synology.com/support/include/show_image.php?review_id=242&amp;name=review"/>
          <p:cNvPicPr>
            <a:picLocks noChangeAspect="1" noChangeArrowheads="1"/>
          </p:cNvPicPr>
          <p:nvPr/>
        </p:nvPicPr>
        <p:blipFill>
          <a:blip r:embed="rId17" cstate="print"/>
          <a:srcRect/>
          <a:stretch>
            <a:fillRect/>
          </a:stretch>
        </p:blipFill>
        <p:spPr bwMode="auto">
          <a:xfrm>
            <a:off x="3993136" y="5263378"/>
            <a:ext cx="722698" cy="473477"/>
          </a:xfrm>
          <a:prstGeom prst="rect">
            <a:avLst/>
          </a:prstGeom>
          <a:noFill/>
        </p:spPr>
      </p:pic>
      <p:pic>
        <p:nvPicPr>
          <p:cNvPr id="39" name="Picture 16" descr="http://video.tomshardware.co.uk/img/tomshardware/en/logo.gif"/>
          <p:cNvPicPr>
            <a:picLocks noChangeAspect="1" noChangeArrowheads="1"/>
          </p:cNvPicPr>
          <p:nvPr/>
        </p:nvPicPr>
        <p:blipFill>
          <a:blip r:embed="rId18" cstate="print"/>
          <a:srcRect/>
          <a:stretch>
            <a:fillRect/>
          </a:stretch>
        </p:blipFill>
        <p:spPr bwMode="auto">
          <a:xfrm>
            <a:off x="4890013" y="5311230"/>
            <a:ext cx="1084047" cy="377773"/>
          </a:xfrm>
          <a:prstGeom prst="rect">
            <a:avLst/>
          </a:prstGeom>
          <a:noFill/>
        </p:spPr>
      </p:pic>
      <p:sp>
        <p:nvSpPr>
          <p:cNvPr id="22" name="TextBox 1"/>
          <p:cNvSpPr txBox="1">
            <a:spLocks noChangeArrowheads="1"/>
          </p:cNvSpPr>
          <p:nvPr/>
        </p:nvSpPr>
        <p:spPr bwMode="auto">
          <a:xfrm>
            <a:off x="611560" y="128245"/>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a:pPr>
            <a:r>
              <a:rPr kumimoji="0" lang="de-DE" sz="3200" b="1" i="0" u="none" strike="noStrike" kern="0" cap="none" spc="0" normalizeH="0" baseline="0" noProof="0" dirty="0" smtClean="0">
                <a:ln>
                  <a:noFill/>
                </a:ln>
                <a:solidFill>
                  <a:srgbClr val="C00000"/>
                </a:solidFill>
                <a:effectLst/>
                <a:uLnTx/>
                <a:uFillTx/>
                <a:latin typeface="Arial Narrow" pitchFamily="34" charset="0"/>
                <a:ea typeface="+mj-ea"/>
                <a:cs typeface="+mj-cs"/>
              </a:rPr>
              <a:t>Credibility</a:t>
            </a:r>
            <a:endParaRPr kumimoji="0" lang="en-US" sz="3200" b="1" i="0" u="none" strike="noStrike" kern="0" cap="none" spc="0" normalizeH="0" baseline="0" noProof="0" dirty="0">
              <a:ln>
                <a:noFill/>
              </a:ln>
              <a:solidFill>
                <a:srgbClr val="C00000"/>
              </a:solidFill>
              <a:effectLst/>
              <a:uLnTx/>
              <a:uFillTx/>
              <a:latin typeface="Arial Narrow" pitchFamily="34" charset="0"/>
              <a:ea typeface="+mj-ea"/>
              <a:cs typeface="+mj-cs"/>
            </a:endParaRPr>
          </a:p>
        </p:txBody>
      </p:sp>
      <p:pic>
        <p:nvPicPr>
          <p:cNvPr id="5122" name="Picture 2"/>
          <p:cNvPicPr>
            <a:picLocks noChangeAspect="1" noChangeArrowheads="1"/>
          </p:cNvPicPr>
          <p:nvPr/>
        </p:nvPicPr>
        <p:blipFill>
          <a:blip r:embed="rId19" cstate="print"/>
          <a:srcRect/>
          <a:stretch>
            <a:fillRect/>
          </a:stretch>
        </p:blipFill>
        <p:spPr bwMode="auto">
          <a:xfrm>
            <a:off x="6156176" y="2276872"/>
            <a:ext cx="634647" cy="576064"/>
          </a:xfrm>
          <a:prstGeom prst="rect">
            <a:avLst/>
          </a:prstGeom>
          <a:noFill/>
          <a:ln w="9525">
            <a:noFill/>
            <a:miter lim="800000"/>
            <a:headEnd/>
            <a:tailEnd/>
          </a:ln>
        </p:spPr>
      </p:pic>
      <p:pic>
        <p:nvPicPr>
          <p:cNvPr id="5124" name="Picture 4"/>
          <p:cNvPicPr>
            <a:picLocks noChangeAspect="1" noChangeArrowheads="1"/>
          </p:cNvPicPr>
          <p:nvPr/>
        </p:nvPicPr>
        <p:blipFill>
          <a:blip r:embed="rId20" cstate="print"/>
          <a:srcRect l="57902" t="12201" r="9171" b="15108"/>
          <a:stretch>
            <a:fillRect/>
          </a:stretch>
        </p:blipFill>
        <p:spPr bwMode="auto">
          <a:xfrm>
            <a:off x="5076056" y="2276872"/>
            <a:ext cx="538337" cy="538337"/>
          </a:xfrm>
          <a:prstGeom prst="rect">
            <a:avLst/>
          </a:prstGeom>
          <a:noFill/>
          <a:ln w="9525">
            <a:noFill/>
            <a:miter lim="800000"/>
            <a:headEnd/>
            <a:tailEnd/>
          </a:ln>
        </p:spPr>
      </p:pic>
      <p:pic>
        <p:nvPicPr>
          <p:cNvPr id="40" name="Picture 6"/>
          <p:cNvPicPr>
            <a:picLocks noChangeAspect="1" noChangeArrowheads="1"/>
          </p:cNvPicPr>
          <p:nvPr/>
        </p:nvPicPr>
        <p:blipFill>
          <a:blip r:embed="rId21" cstate="print"/>
          <a:srcRect/>
          <a:stretch>
            <a:fillRect/>
          </a:stretch>
        </p:blipFill>
        <p:spPr bwMode="auto">
          <a:xfrm>
            <a:off x="5652120" y="1988840"/>
            <a:ext cx="664438" cy="360040"/>
          </a:xfrm>
          <a:prstGeom prst="rect">
            <a:avLst/>
          </a:prstGeom>
          <a:noFill/>
          <a:ln w="9525">
            <a:noFill/>
            <a:miter lim="800000"/>
            <a:headEnd/>
            <a:tailEnd/>
          </a:ln>
        </p:spPr>
      </p:pic>
      <p:pic>
        <p:nvPicPr>
          <p:cNvPr id="32" name="Picture 31" descr="Produkt-des-Monats_2012_07_SSTOR - less white.JPG"/>
          <p:cNvPicPr>
            <a:picLocks noChangeAspect="1"/>
          </p:cNvPicPr>
          <p:nvPr/>
        </p:nvPicPr>
        <p:blipFill>
          <a:blip r:embed="rId22" cstate="print"/>
          <a:stretch>
            <a:fillRect/>
          </a:stretch>
        </p:blipFill>
        <p:spPr>
          <a:xfrm>
            <a:off x="1149524" y="5205510"/>
            <a:ext cx="828000" cy="599754"/>
          </a:xfrm>
          <a:prstGeom prst="rect">
            <a:avLst/>
          </a:prstGeom>
        </p:spPr>
      </p:pic>
    </p:spTree>
    <p:extLst>
      <p:ext uri="{BB962C8B-B14F-4D97-AF65-F5344CB8AC3E}">
        <p14:creationId xmlns="" xmlns:p14="http://schemas.microsoft.com/office/powerpoint/2010/main" val="39246108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6" name="Rectangle 5"/>
          <p:cNvSpPr/>
          <p:nvPr/>
        </p:nvSpPr>
        <p:spPr>
          <a:xfrm>
            <a:off x="522410" y="908720"/>
            <a:ext cx="7993261" cy="3016210"/>
          </a:xfrm>
          <a:prstGeom prst="rect">
            <a:avLst/>
          </a:prstGeom>
        </p:spPr>
        <p:txBody>
          <a:bodyPr wrap="square">
            <a:spAutoFit/>
          </a:bodyPr>
          <a:lstStyle/>
          <a:p>
            <a:r>
              <a:rPr lang="pl-PL" sz="2800" b="1" cap="small" dirty="0" smtClean="0">
                <a:solidFill>
                  <a:schemeClr val="tx1">
                    <a:lumMod val="65000"/>
                    <a:lumOff val="35000"/>
                  </a:schemeClr>
                </a:solidFill>
                <a:latin typeface="Arial Narrow" pitchFamily="34" charset="0"/>
              </a:rPr>
              <a:t>Multi-Storage Units System</a:t>
            </a:r>
            <a:endParaRPr lang="en-US" sz="2800" b="1" cap="small" dirty="0" smtClean="0">
              <a:solidFill>
                <a:schemeClr val="tx1">
                  <a:lumMod val="65000"/>
                  <a:lumOff val="35000"/>
                </a:schemeClr>
              </a:solidFill>
              <a:latin typeface="Arial Narrow" pitchFamily="34" charset="0"/>
            </a:endParaRPr>
          </a:p>
          <a:p>
            <a:pPr marL="228600" indent="-228600">
              <a:buClr>
                <a:srgbClr val="C00000"/>
              </a:buClr>
              <a:defRPr/>
            </a:pPr>
            <a:endParaRPr lang="en-US" sz="1600" b="1" cap="small" dirty="0" smtClean="0">
              <a:solidFill>
                <a:schemeClr val="tx1">
                  <a:lumMod val="65000"/>
                  <a:lumOff val="35000"/>
                </a:schemeClr>
              </a:solidFill>
              <a:latin typeface="Arial Narrow" pitchFamily="34" charset="0"/>
              <a:ea typeface="+mn-ea"/>
              <a:cs typeface="+mn-cs"/>
            </a:endParaRPr>
          </a:p>
          <a:p>
            <a:pPr marL="266700" indent="-266700">
              <a:spcAft>
                <a:spcPts val="600"/>
              </a:spcAft>
              <a:buClr>
                <a:srgbClr val="C00000"/>
              </a:buClr>
              <a:buFont typeface="+mj-lt"/>
              <a:buAutoNum type="arabicPeriod"/>
            </a:pPr>
            <a:r>
              <a:rPr lang="en-US" sz="2000" b="1" dirty="0" smtClean="0">
                <a:latin typeface="Arial Narrow" pitchFamily="34" charset="0"/>
              </a:rPr>
              <a:t>Create a separate volume group for every external storage unit. This is a good practice, as such a configuration proves to be more reliable: in case one of the units has a problem, the others can continue to work.</a:t>
            </a:r>
            <a:endParaRPr lang="de-DE" sz="2000" b="1" kern="0" dirty="0" smtClean="0">
              <a:solidFill>
                <a:srgbClr val="000000"/>
              </a:solidFill>
              <a:latin typeface="Arial Narrow" pitchFamily="34" charset="0"/>
            </a:endParaRPr>
          </a:p>
          <a:p>
            <a:pPr marL="266700" indent="-266700">
              <a:spcAft>
                <a:spcPts val="600"/>
              </a:spcAft>
              <a:buClr>
                <a:srgbClr val="C00000"/>
              </a:buClr>
              <a:buFont typeface="+mj-lt"/>
              <a:buAutoNum type="arabicPeriod"/>
            </a:pPr>
            <a:r>
              <a:rPr lang="en-US" sz="2000" b="1" dirty="0" smtClean="0">
                <a:latin typeface="Arial Narrow" pitchFamily="34" charset="0"/>
              </a:rPr>
              <a:t>If the application requires the addition of external storage units into the same volume group, make sure the connections are very reliable, as ALL of the storage will become unavailable if only one of the units is missing.</a:t>
            </a:r>
          </a:p>
          <a:p>
            <a:pPr marL="266700" indent="-266700">
              <a:spcAft>
                <a:spcPts val="0"/>
              </a:spcAft>
              <a:buClr>
                <a:srgbClr val="C00000"/>
              </a:buClr>
            </a:pPr>
            <a:endParaRPr lang="pl-PL" sz="1600" b="1" kern="0" dirty="0" smtClean="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6" name="Rectangle 5"/>
          <p:cNvSpPr/>
          <p:nvPr/>
        </p:nvSpPr>
        <p:spPr>
          <a:xfrm>
            <a:off x="539552" y="908720"/>
            <a:ext cx="7993261" cy="4924425"/>
          </a:xfrm>
          <a:prstGeom prst="rect">
            <a:avLst/>
          </a:prstGeom>
        </p:spPr>
        <p:txBody>
          <a:bodyPr wrap="square">
            <a:spAutoFit/>
          </a:bodyPr>
          <a:lstStyle/>
          <a:p>
            <a:r>
              <a:rPr lang="pl-PL" sz="2800" b="1" cap="small" dirty="0" smtClean="0">
                <a:solidFill>
                  <a:schemeClr val="tx1">
                    <a:lumMod val="65000"/>
                    <a:lumOff val="35000"/>
                  </a:schemeClr>
                </a:solidFill>
                <a:latin typeface="Arial Narrow" pitchFamily="34" charset="0"/>
              </a:rPr>
              <a:t>How To Install Open-E Data Storage Software</a:t>
            </a:r>
            <a:r>
              <a:rPr lang="de-DE" sz="2800" b="1" cap="small" dirty="0" smtClean="0">
                <a:solidFill>
                  <a:schemeClr val="tx1">
                    <a:lumMod val="65000"/>
                    <a:lumOff val="35000"/>
                  </a:schemeClr>
                </a:solidFill>
                <a:latin typeface="Arial Narrow" pitchFamily="34" charset="0"/>
              </a:rPr>
              <a:t> V7</a:t>
            </a:r>
            <a:endParaRPr lang="en-US" sz="2800" b="1" cap="small" dirty="0" smtClean="0">
              <a:solidFill>
                <a:schemeClr val="tx1">
                  <a:lumMod val="65000"/>
                  <a:lumOff val="35000"/>
                </a:schemeClr>
              </a:solidFill>
              <a:latin typeface="Arial Narrow" pitchFamily="34" charset="0"/>
            </a:endParaRPr>
          </a:p>
          <a:p>
            <a:pPr marL="228600" indent="-228600">
              <a:buClr>
                <a:srgbClr val="C00000"/>
              </a:buClr>
              <a:defRPr/>
            </a:pPr>
            <a:endParaRPr lang="de-DE" sz="1600" cap="small" dirty="0" smtClean="0">
              <a:solidFill>
                <a:srgbClr val="000000"/>
              </a:solidFill>
              <a:latin typeface="Arial Narrow" pitchFamily="34" charset="0"/>
              <a:ea typeface="+mn-ea"/>
              <a:cs typeface="+mn-cs"/>
            </a:endParaRPr>
          </a:p>
          <a:p>
            <a:pPr marL="228600" indent="-228600">
              <a:buClr>
                <a:srgbClr val="C00000"/>
              </a:buClr>
              <a:defRPr/>
            </a:pPr>
            <a:r>
              <a:rPr lang="de-DE" sz="1600" b="1" cap="small" dirty="0" smtClean="0">
                <a:solidFill>
                  <a:srgbClr val="C00000"/>
                </a:solidFill>
                <a:latin typeface="Arial Narrow" pitchFamily="34" charset="0"/>
                <a:ea typeface="+mn-ea"/>
                <a:cs typeface="+mn-cs"/>
              </a:rPr>
              <a:t>NOTE: </a:t>
            </a:r>
            <a:r>
              <a:rPr lang="en-US" sz="1600" dirty="0" smtClean="0">
                <a:latin typeface="Arial Narrow" pitchFamily="34" charset="0"/>
              </a:rPr>
              <a:t>Never start production without any data backup plan.</a:t>
            </a:r>
          </a:p>
          <a:p>
            <a:pPr marL="228600" indent="-228600">
              <a:buClr>
                <a:srgbClr val="C00000"/>
              </a:buClr>
              <a:defRPr/>
            </a:pPr>
            <a:endParaRPr lang="en-US" sz="1600" cap="small" dirty="0" smtClean="0">
              <a:solidFill>
                <a:srgbClr val="000000"/>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sz="2000" b="1" dirty="0" smtClean="0">
                <a:latin typeface="Arial Narrow" pitchFamily="34" charset="0"/>
              </a:rPr>
              <a:t>With hardware RAID:</a:t>
            </a:r>
            <a:endParaRPr lang="de-DE" sz="2200" b="1" kern="0" dirty="0" smtClean="0">
              <a:solidFill>
                <a:srgbClr val="000000"/>
              </a:solidFill>
              <a:latin typeface="Arial Narrow" pitchFamily="34" charset="0"/>
            </a:endParaRPr>
          </a:p>
          <a:p>
            <a:pPr marL="228600" lvl="1" indent="-228600" defTabSz="449263">
              <a:spcBef>
                <a:spcPts val="0"/>
              </a:spcBef>
              <a:spcAft>
                <a:spcPts val="600"/>
              </a:spcAft>
              <a:buClr>
                <a:srgbClr val="C00000"/>
              </a:buClr>
              <a:buSzPct val="100000"/>
              <a:defRPr/>
            </a:pPr>
            <a:r>
              <a:rPr lang="en-US" sz="1600" dirty="0" smtClean="0">
                <a:latin typeface="Arial Narrow" pitchFamily="34" charset="0"/>
              </a:rPr>
              <a:t>	It is recommended to create a 2GB-sized logical unit for DSS V</a:t>
            </a:r>
            <a:r>
              <a:rPr lang="pl-PL" sz="1600" dirty="0" smtClean="0">
                <a:latin typeface="Arial Narrow" pitchFamily="34" charset="0"/>
              </a:rPr>
              <a:t>7</a:t>
            </a:r>
            <a:r>
              <a:rPr lang="en-US" sz="1600" dirty="0" smtClean="0">
                <a:latin typeface="Arial Narrow" pitchFamily="34" charset="0"/>
              </a:rPr>
              <a:t>, and a second logical unit spanning all of the remaining space for the user data.</a:t>
            </a:r>
          </a:p>
          <a:p>
            <a:pPr marL="342900" indent="-342900"/>
            <a:endParaRPr lang="de-DE" sz="1600" dirty="0" smtClean="0">
              <a:solidFill>
                <a:schemeClr val="accent2"/>
              </a:solidFill>
              <a:latin typeface="Arial Narrow" pitchFamily="34" charset="0"/>
            </a:endParaRPr>
          </a:p>
          <a:p>
            <a:pPr marL="342900" indent="-342900"/>
            <a:r>
              <a:rPr lang="en-US" sz="1600" b="1" cap="small" dirty="0" smtClean="0">
                <a:solidFill>
                  <a:srgbClr val="C00000"/>
                </a:solidFill>
                <a:latin typeface="Arial Narrow" pitchFamily="34" charset="0"/>
              </a:rPr>
              <a:t>NOTE: </a:t>
            </a:r>
            <a:r>
              <a:rPr lang="en-US" sz="1600" dirty="0" smtClean="0">
                <a:latin typeface="Arial Narrow" pitchFamily="34" charset="0"/>
              </a:rPr>
              <a:t>RAID controllers do not support creating more than one logical unit from within the controller BIOS.</a:t>
            </a:r>
          </a:p>
          <a:p>
            <a:pPr marL="342900" indent="-342900"/>
            <a:r>
              <a:rPr lang="en-US" sz="1600" dirty="0" smtClean="0">
                <a:latin typeface="Arial Narrow" pitchFamily="34" charset="0"/>
              </a:rPr>
              <a:t>For example, the HP Smart Array needs to be booted from a Smart Array Management CD in order to be</a:t>
            </a:r>
          </a:p>
          <a:p>
            <a:pPr marL="342900" indent="-342900"/>
            <a:r>
              <a:rPr lang="en-US" sz="1600" dirty="0" smtClean="0">
                <a:latin typeface="Arial Narrow" pitchFamily="34" charset="0"/>
              </a:rPr>
              <a:t>able to create a RAID array with multiple logical units. Please refer to your RAID controller user manual.</a:t>
            </a:r>
          </a:p>
          <a:p>
            <a:pPr marL="342900" indent="-342900"/>
            <a:endParaRPr lang="en-US" sz="1600" dirty="0" smtClean="0">
              <a:solidFill>
                <a:schemeClr val="accent2"/>
              </a:solidFill>
              <a:latin typeface="Arial Narrow" pitchFamily="34" charset="0"/>
            </a:endParaRPr>
          </a:p>
          <a:p>
            <a:pPr marL="228600" lvl="1" indent="-228600" defTabSz="449263">
              <a:spcBef>
                <a:spcPts val="0"/>
              </a:spcBef>
              <a:spcAft>
                <a:spcPts val="600"/>
              </a:spcAft>
              <a:buClr>
                <a:srgbClr val="C00000"/>
              </a:buClr>
              <a:buSzPct val="100000"/>
              <a:buFont typeface="Wingdings" pitchFamily="2" charset="2"/>
              <a:buChar char="§"/>
              <a:defRPr/>
            </a:pPr>
            <a:r>
              <a:rPr lang="en-US" sz="2000" b="1" dirty="0" smtClean="0">
                <a:latin typeface="Arial Narrow" pitchFamily="34" charset="0"/>
              </a:rPr>
              <a:t>With software RAID:</a:t>
            </a:r>
            <a:endParaRPr lang="de-DE" sz="2800" b="1" kern="0" dirty="0" smtClean="0">
              <a:solidFill>
                <a:srgbClr val="000000"/>
              </a:solidFill>
              <a:latin typeface="Arial Narrow" pitchFamily="34" charset="0"/>
            </a:endParaRPr>
          </a:p>
          <a:p>
            <a:pPr marL="228600" lvl="1" indent="-228600" defTabSz="449263">
              <a:spcBef>
                <a:spcPts val="0"/>
              </a:spcBef>
              <a:spcAft>
                <a:spcPts val="600"/>
              </a:spcAft>
              <a:buClr>
                <a:srgbClr val="C00000"/>
              </a:buClr>
              <a:buSzPct val="100000"/>
              <a:defRPr/>
            </a:pPr>
            <a:r>
              <a:rPr lang="de-DE" sz="1600" dirty="0" smtClean="0">
                <a:latin typeface="Arial Narrow" pitchFamily="34" charset="0"/>
              </a:rPr>
              <a:t>	It </a:t>
            </a:r>
            <a:r>
              <a:rPr lang="en-US" sz="1600" dirty="0" smtClean="0">
                <a:latin typeface="Arial Narrow" pitchFamily="34" charset="0"/>
              </a:rPr>
              <a:t>is required to install DSS V</a:t>
            </a:r>
            <a:r>
              <a:rPr lang="pl-PL" sz="1600" dirty="0" smtClean="0">
                <a:latin typeface="Arial Narrow" pitchFamily="34" charset="0"/>
              </a:rPr>
              <a:t>7</a:t>
            </a:r>
            <a:r>
              <a:rPr lang="en-US" sz="1600" dirty="0" smtClean="0">
                <a:latin typeface="Arial Narrow" pitchFamily="34" charset="0"/>
              </a:rPr>
              <a:t> on a separate boot media. Please use boot media like a HDD, a SATA-DOM, or an IDE-DOM. Please DO NOT use USB-DOM for production.</a:t>
            </a:r>
          </a:p>
          <a:p>
            <a:pPr marL="228600" lvl="1" indent="304800" defTabSz="449263">
              <a:spcBef>
                <a:spcPts val="0"/>
              </a:spcBef>
              <a:spcAft>
                <a:spcPts val="0"/>
              </a:spcAft>
              <a:buClr>
                <a:srgbClr val="C00000"/>
              </a:buClr>
              <a:buSzPct val="100000"/>
              <a:buFont typeface="Arial Narrow" pitchFamily="34" charset="0"/>
              <a:buChar char="–"/>
              <a:defRPr/>
            </a:pPr>
            <a:endParaRPr lang="en-US" sz="1600" kern="0" dirty="0" smtClean="0">
              <a:solidFill>
                <a:srgbClr val="000000"/>
              </a:solidFill>
              <a:latin typeface="Arial Narrow" pitchFamily="34" charset="0"/>
            </a:endParaRPr>
          </a:p>
          <a:p>
            <a:pPr marL="342900" indent="-342900" algn="just"/>
            <a:endParaRPr lang="en-US" sz="1800" dirty="0" smtClean="0">
              <a:solidFill>
                <a:schemeClr val="accent2"/>
              </a:solidFill>
              <a:latin typeface="Arial Narrow"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7" name="Rectangle 6"/>
          <p:cNvSpPr/>
          <p:nvPr/>
        </p:nvSpPr>
        <p:spPr>
          <a:xfrm>
            <a:off x="522410" y="908720"/>
            <a:ext cx="7993261" cy="3247043"/>
          </a:xfrm>
          <a:prstGeom prst="rect">
            <a:avLst/>
          </a:prstGeom>
        </p:spPr>
        <p:txBody>
          <a:bodyPr wrap="square">
            <a:spAutoFit/>
          </a:bodyPr>
          <a:lstStyle/>
          <a:p>
            <a:pPr marL="228600" indent="-228600">
              <a:buClr>
                <a:srgbClr val="C00000"/>
              </a:buClr>
              <a:defRPr/>
            </a:pPr>
            <a:r>
              <a:rPr lang="pl-PL" sz="2800" b="1" cap="small" dirty="0" smtClean="0">
                <a:solidFill>
                  <a:schemeClr val="tx1">
                    <a:lumMod val="65000"/>
                    <a:lumOff val="35000"/>
                  </a:schemeClr>
                </a:solidFill>
                <a:latin typeface="Arial Narrow" pitchFamily="34" charset="0"/>
              </a:rPr>
              <a:t>Volume size and RAM</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600" b="1" cap="small" dirty="0" smtClean="0">
              <a:solidFill>
                <a:schemeClr val="tx1">
                  <a:lumMod val="65000"/>
                  <a:lumOff val="35000"/>
                </a:schemeClr>
              </a:solidFill>
              <a:latin typeface="Arial Narrow" pitchFamily="34" charset="0"/>
              <a:ea typeface="+mn-ea"/>
              <a:cs typeface="+mn-cs"/>
            </a:endParaRPr>
          </a:p>
          <a:p>
            <a:pPr marL="266700" indent="-266700">
              <a:spcAft>
                <a:spcPts val="1200"/>
              </a:spcAft>
              <a:buClr>
                <a:srgbClr val="C00000"/>
              </a:buClr>
              <a:buFont typeface="+mj-lt"/>
              <a:buAutoNum type="arabicPeriod"/>
            </a:pPr>
            <a:r>
              <a:rPr lang="en-US" sz="2000" b="1" dirty="0" smtClean="0">
                <a:latin typeface="Arial Narrow" pitchFamily="34" charset="0"/>
              </a:rPr>
              <a:t>Avoid creating volumes larger than 64TB;</a:t>
            </a:r>
            <a:endParaRPr lang="en-US" sz="20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2000" b="1" dirty="0" smtClean="0">
                <a:latin typeface="Arial Narrow" pitchFamily="34" charset="0"/>
              </a:rPr>
              <a:t>It is recommended to install an amount of RAM calculated in the </a:t>
            </a:r>
            <a:br>
              <a:rPr lang="en-US" sz="2000" b="1" dirty="0" smtClean="0">
                <a:latin typeface="Arial Narrow" pitchFamily="34" charset="0"/>
              </a:rPr>
            </a:br>
            <a:r>
              <a:rPr lang="en-US" sz="2000" b="1" dirty="0" smtClean="0">
                <a:latin typeface="Arial Narrow" pitchFamily="34" charset="0"/>
              </a:rPr>
              <a:t>following way:</a:t>
            </a:r>
          </a:p>
          <a:p>
            <a:pPr marL="228600" lvl="1" indent="304800" defTabSz="449263">
              <a:spcBef>
                <a:spcPts val="0"/>
              </a:spcBef>
              <a:spcAft>
                <a:spcPts val="600"/>
              </a:spcAft>
              <a:buClr>
                <a:srgbClr val="C00000"/>
              </a:buClr>
              <a:buSzPct val="100000"/>
              <a:buFont typeface="Arial Narrow" pitchFamily="34" charset="0"/>
              <a:buChar char="–"/>
              <a:defRPr/>
            </a:pPr>
            <a:r>
              <a:rPr lang="de-DE" sz="2000" kern="0" dirty="0" smtClean="0">
                <a:solidFill>
                  <a:srgbClr val="000000"/>
                </a:solidFill>
                <a:latin typeface="Arial Narrow" pitchFamily="34" charset="0"/>
              </a:rPr>
              <a:t>(</a:t>
            </a:r>
            <a:r>
              <a:rPr lang="en-US" sz="2000" dirty="0" smtClean="0">
                <a:latin typeface="Arial Narrow" pitchFamily="34" charset="0"/>
              </a:rPr>
              <a:t>Size of RAM to install in GB) = (Size of the largest volume in TB) / 2</a:t>
            </a:r>
            <a:endParaRPr lang="en-US" sz="2000" kern="0" dirty="0" smtClean="0">
              <a:solidFill>
                <a:srgbClr val="000000"/>
              </a:solidFill>
              <a:latin typeface="Arial Narrow" pitchFamily="34" charset="0"/>
            </a:endParaRPr>
          </a:p>
          <a:p>
            <a:pPr marL="228600" lvl="1" indent="304800" defTabSz="449263">
              <a:spcBef>
                <a:spcPts val="0"/>
              </a:spcBef>
              <a:spcAft>
                <a:spcPts val="0"/>
              </a:spcAft>
              <a:buClr>
                <a:srgbClr val="C00000"/>
              </a:buClr>
              <a:buSzPct val="100000"/>
              <a:buFont typeface="Arial Narrow" pitchFamily="34" charset="0"/>
              <a:buChar char="–"/>
              <a:defRPr/>
            </a:pPr>
            <a:r>
              <a:rPr lang="en-US" sz="2000" dirty="0" smtClean="0">
                <a:latin typeface="Arial Narrow" pitchFamily="34" charset="0"/>
              </a:rPr>
              <a:t>For example: if the size of the largest volume is 32TB, the recommended  </a:t>
            </a:r>
          </a:p>
          <a:p>
            <a:pPr marL="228600" lvl="1" indent="304800" defTabSz="449263">
              <a:spcBef>
                <a:spcPts val="0"/>
              </a:spcBef>
              <a:spcAft>
                <a:spcPts val="0"/>
              </a:spcAft>
              <a:buClr>
                <a:srgbClr val="C00000"/>
              </a:buClr>
              <a:buSzPct val="100000"/>
              <a:defRPr/>
            </a:pPr>
            <a:r>
              <a:rPr lang="en-US" sz="2000" dirty="0" smtClean="0">
                <a:latin typeface="Arial Narrow" pitchFamily="34" charset="0"/>
              </a:rPr>
              <a:t>amount of RAM is 16GB</a:t>
            </a:r>
            <a:r>
              <a:rPr lang="en-US" sz="2000" dirty="0" smtClean="0">
                <a:solidFill>
                  <a:srgbClr val="0000FF"/>
                </a:solidFill>
                <a:latin typeface="Arial Narrow" pitchFamily="34" charset="0"/>
              </a:rPr>
              <a:t>.</a:t>
            </a:r>
          </a:p>
          <a:p>
            <a:pPr marL="228600" lvl="1" indent="304800" defTabSz="449263">
              <a:spcBef>
                <a:spcPts val="0"/>
              </a:spcBef>
              <a:spcAft>
                <a:spcPts val="0"/>
              </a:spcAft>
              <a:buClr>
                <a:srgbClr val="C00000"/>
              </a:buClr>
              <a:buSzPct val="100000"/>
              <a:defRPr/>
            </a:pPr>
            <a:endParaRPr lang="en-US" sz="1600" kern="0" dirty="0" smtClean="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6" name="Rectangle 5"/>
          <p:cNvSpPr/>
          <p:nvPr/>
        </p:nvSpPr>
        <p:spPr>
          <a:xfrm>
            <a:off x="522410" y="913358"/>
            <a:ext cx="8010403" cy="4431983"/>
          </a:xfrm>
          <a:prstGeom prst="rect">
            <a:avLst/>
          </a:prstGeom>
        </p:spPr>
        <p:txBody>
          <a:bodyPr wrap="square">
            <a:spAutoFit/>
          </a:bodyPr>
          <a:lstStyle/>
          <a:p>
            <a:r>
              <a:rPr lang="pl-PL" sz="2800" b="1" cap="small" dirty="0" smtClean="0">
                <a:solidFill>
                  <a:schemeClr val="tx1">
                    <a:lumMod val="65000"/>
                    <a:lumOff val="35000"/>
                  </a:schemeClr>
                </a:solidFill>
                <a:latin typeface="Arial Narrow" pitchFamily="34" charset="0"/>
              </a:rPr>
              <a:t>System </a:t>
            </a:r>
            <a:r>
              <a:rPr lang="en-US" sz="2800" b="1" cap="small" dirty="0" smtClean="0">
                <a:solidFill>
                  <a:schemeClr val="tx1">
                    <a:lumMod val="65000"/>
                    <a:lumOff val="35000"/>
                  </a:schemeClr>
                </a:solidFill>
                <a:latin typeface="Arial Narrow" pitchFamily="34" charset="0"/>
              </a:rPr>
              <a:t>Temperature</a:t>
            </a:r>
          </a:p>
          <a:p>
            <a:pPr marL="228600" indent="-228600">
              <a:buClr>
                <a:srgbClr val="C00000"/>
              </a:buClr>
              <a:defRPr/>
            </a:pPr>
            <a:endParaRPr lang="de-DE" sz="10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r>
              <a:rPr lang="en-US" sz="1600" b="1" dirty="0" smtClean="0">
                <a:solidFill>
                  <a:srgbClr val="C00000"/>
                </a:solidFill>
                <a:latin typeface="Arial Narrow" pitchFamily="34" charset="0"/>
              </a:rPr>
              <a:t>Generally, high temperatures will shorten the lifespan of hard disks</a:t>
            </a:r>
            <a:r>
              <a:rPr lang="pl-PL" sz="1600" b="1" dirty="0" smtClean="0">
                <a:solidFill>
                  <a:srgbClr val="C00000"/>
                </a:solidFill>
                <a:latin typeface="Arial Narrow" pitchFamily="34" charset="0"/>
              </a:rPr>
              <a:t>, </a:t>
            </a:r>
            <a:r>
              <a:rPr lang="en-US" sz="1600" b="1" dirty="0" smtClean="0">
                <a:solidFill>
                  <a:srgbClr val="C00000"/>
                </a:solidFill>
                <a:latin typeface="Arial Narrow" pitchFamily="34" charset="0"/>
              </a:rPr>
              <a:t>thus try to use hard disks with</a:t>
            </a:r>
          </a:p>
          <a:p>
            <a:pPr marL="228600" indent="-228600">
              <a:buClr>
                <a:srgbClr val="C00000"/>
              </a:buClr>
              <a:defRPr/>
            </a:pPr>
            <a:r>
              <a:rPr lang="en-US" sz="1600" b="1" dirty="0" smtClean="0">
                <a:solidFill>
                  <a:srgbClr val="C00000"/>
                </a:solidFill>
                <a:latin typeface="Arial Narrow" pitchFamily="34" charset="0"/>
              </a:rPr>
              <a:t>an operation temperature as low as possible.</a:t>
            </a:r>
          </a:p>
          <a:p>
            <a:pPr marL="228600" indent="-228600">
              <a:buClr>
                <a:srgbClr val="C00000"/>
              </a:buClr>
              <a:defRPr/>
            </a:pPr>
            <a:endParaRPr lang="en-US"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kern="0" dirty="0" err="1" smtClean="0">
                <a:solidFill>
                  <a:srgbClr val="000000"/>
                </a:solidFill>
                <a:latin typeface="Arial Narrow" pitchFamily="34" charset="0"/>
              </a:rPr>
              <a:t>Be</a:t>
            </a:r>
            <a:r>
              <a:rPr lang="en-US" sz="1600" b="1" dirty="0" err="1" smtClean="0">
                <a:latin typeface="Arial Narrow" pitchFamily="34" charset="0"/>
              </a:rPr>
              <a:t>TIP</a:t>
            </a:r>
            <a:r>
              <a:rPr lang="en-US" sz="1600" b="1" dirty="0" smtClean="0">
                <a:latin typeface="Arial Narrow" pitchFamily="34" charset="0"/>
              </a:rPr>
              <a:t>: In order to estimate the temperature levels the hard drives within your system may reach during daily operation, you can connect drives into SATA ports on the motherboard, create a NAS or </a:t>
            </a:r>
            <a:r>
              <a:rPr lang="en-US" sz="1600" b="1" dirty="0" err="1" smtClean="0">
                <a:latin typeface="Arial Narrow" pitchFamily="34" charset="0"/>
              </a:rPr>
              <a:t>iSCSI</a:t>
            </a:r>
            <a:r>
              <a:rPr lang="en-US" sz="1600" b="1" dirty="0" smtClean="0">
                <a:latin typeface="Arial Narrow" pitchFamily="34" charset="0"/>
              </a:rPr>
              <a:t> volume in DSS, and then run any random pattern test. </a:t>
            </a:r>
            <a:endParaRPr lang="pl-PL"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dirty="0" smtClean="0">
                <a:latin typeface="Arial Narrow" pitchFamily="34" charset="0"/>
              </a:rPr>
              <a:t>In the case your hard disks are connected to the </a:t>
            </a:r>
            <a:r>
              <a:rPr lang="en-US" sz="1600" b="1" dirty="0" err="1" smtClean="0">
                <a:latin typeface="Arial Narrow" pitchFamily="34" charset="0"/>
              </a:rPr>
              <a:t>mainboard</a:t>
            </a:r>
            <a:r>
              <a:rPr lang="en-US" sz="1600" b="1" dirty="0" smtClean="0">
                <a:latin typeface="Arial Narrow" pitchFamily="34" charset="0"/>
              </a:rPr>
              <a:t> SATA controller, you can monitor the temperature of these hard disks from within the DSS GUI (STATUS -&gt; S.M.A.R.T.). For this functionality to be available, make sure that S.M.A.R.T has been enabled in the BIOS setup of your system's motherboard, as well as in the DSS console (press Ctrl-Alt-W in the console to enter Hardware Configuration, then navigate Functionality Options -&gt; enable S.M.A.R.T). </a:t>
            </a:r>
            <a:endParaRPr lang="pl-PL" sz="1600" b="1" kern="0" dirty="0" smtClean="0">
              <a:solidFill>
                <a:srgbClr val="000000"/>
              </a:solidFill>
              <a:latin typeface="Arial Narrow" pitchFamily="34" charset="0"/>
            </a:endParaRPr>
          </a:p>
          <a:p>
            <a:pPr marL="266700" indent="-266700">
              <a:spcAft>
                <a:spcPts val="1200"/>
              </a:spcAft>
              <a:buClr>
                <a:srgbClr val="C00000"/>
              </a:buClr>
              <a:buFont typeface="+mj-lt"/>
              <a:buAutoNum type="arabicPeriod"/>
            </a:pPr>
            <a:r>
              <a:rPr lang="en-US" sz="1600" b="1" dirty="0" smtClean="0">
                <a:latin typeface="Arial Narrow" pitchFamily="34" charset="0"/>
              </a:rPr>
              <a:t>If you are using a RAID controller, please refer to its user manual to find information on how to monitor hard disk temperatures. Some RAID controllers do support such functionality, while others don't. </a:t>
            </a:r>
            <a:endParaRPr lang="pl-PL" sz="1600" b="1" kern="0" dirty="0" smtClean="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defTabSz="449263" eaLnBrk="0" hangingPunct="0">
              <a:buClr>
                <a:srgbClr val="000000"/>
              </a:buClr>
              <a:buSzPct val="100000"/>
              <a:defRPr/>
            </a:pPr>
            <a:r>
              <a:rPr lang="de-DE" sz="3200" b="1" kern="0" dirty="0" smtClean="0">
                <a:solidFill>
                  <a:srgbClr val="C00000"/>
                </a:solidFill>
                <a:latin typeface="Arial Narrow" pitchFamily="34" charset="0"/>
              </a:rPr>
              <a:t>Best Practices</a:t>
            </a:r>
            <a:endParaRPr lang="en-US" sz="3200" b="1" kern="0" dirty="0">
              <a:solidFill>
                <a:srgbClr val="C00000"/>
              </a:solidFill>
              <a:latin typeface="Arial Narrow" pitchFamily="34" charset="0"/>
            </a:endParaRPr>
          </a:p>
        </p:txBody>
      </p:sp>
      <p:sp>
        <p:nvSpPr>
          <p:cNvPr id="7" name="Rectangle 6"/>
          <p:cNvSpPr/>
          <p:nvPr/>
        </p:nvSpPr>
        <p:spPr>
          <a:xfrm>
            <a:off x="539552" y="908720"/>
            <a:ext cx="7993261" cy="2616101"/>
          </a:xfrm>
          <a:prstGeom prst="rect">
            <a:avLst/>
          </a:prstGeom>
        </p:spPr>
        <p:txBody>
          <a:bodyPr wrap="square">
            <a:spAutoFit/>
          </a:bodyPr>
          <a:lstStyle/>
          <a:p>
            <a:pPr marL="228600" indent="-228600">
              <a:buClr>
                <a:srgbClr val="C00000"/>
              </a:buClr>
              <a:defRPr/>
            </a:pPr>
            <a:r>
              <a:rPr lang="pl-PL" sz="2800" b="1" cap="small" dirty="0" smtClean="0">
                <a:solidFill>
                  <a:schemeClr val="tx1">
                    <a:lumMod val="65000"/>
                    <a:lumOff val="35000"/>
                  </a:schemeClr>
                </a:solidFill>
                <a:latin typeface="Arial Narrow" pitchFamily="34" charset="0"/>
              </a:rPr>
              <a:t>System Chassis</a:t>
            </a:r>
            <a:r>
              <a:rPr lang="de-DE" sz="2800" b="1" cap="small" dirty="0" smtClean="0">
                <a:solidFill>
                  <a:schemeClr val="tx1">
                    <a:lumMod val="65000"/>
                    <a:lumOff val="35000"/>
                  </a:schemeClr>
                </a:solidFill>
                <a:latin typeface="Arial Narrow" pitchFamily="34" charset="0"/>
              </a:rPr>
              <a:t>,</a:t>
            </a:r>
            <a:r>
              <a:rPr lang="pl-PL" sz="2800" b="1" cap="small" dirty="0" smtClean="0">
                <a:solidFill>
                  <a:schemeClr val="tx1">
                    <a:lumMod val="65000"/>
                    <a:lumOff val="35000"/>
                  </a:schemeClr>
                </a:solidFill>
                <a:latin typeface="Arial Narrow" pitchFamily="34" charset="0"/>
              </a:rPr>
              <a:t> </a:t>
            </a:r>
            <a:r>
              <a:rPr lang="en-US" sz="2800" b="1" cap="small" dirty="0" smtClean="0">
                <a:solidFill>
                  <a:schemeClr val="tx1">
                    <a:lumMod val="65000"/>
                    <a:lumOff val="35000"/>
                  </a:schemeClr>
                </a:solidFill>
                <a:latin typeface="Arial Narrow" pitchFamily="34" charset="0"/>
              </a:rPr>
              <a:t>Vibrations</a:t>
            </a:r>
            <a:r>
              <a:rPr lang="de-DE" sz="2800" b="1" cap="small" dirty="0" smtClean="0">
                <a:solidFill>
                  <a:schemeClr val="tx1">
                    <a:lumMod val="65000"/>
                    <a:lumOff val="35000"/>
                  </a:schemeClr>
                </a:solidFill>
                <a:latin typeface="Arial Narrow" pitchFamily="34" charset="0"/>
              </a:rPr>
              <a:t>,</a:t>
            </a:r>
            <a:r>
              <a:rPr lang="pl-PL" sz="2800" b="1" cap="small" dirty="0" smtClean="0">
                <a:solidFill>
                  <a:schemeClr val="tx1">
                    <a:lumMod val="65000"/>
                    <a:lumOff val="35000"/>
                  </a:schemeClr>
                </a:solidFill>
                <a:latin typeface="Arial Narrow" pitchFamily="34" charset="0"/>
              </a:rPr>
              <a:t> Raid Port Labeling</a:t>
            </a:r>
            <a:endParaRPr lang="en-US"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defRPr/>
            </a:pPr>
            <a:endParaRPr lang="en-US" sz="1600" cap="small" dirty="0" smtClean="0">
              <a:solidFill>
                <a:srgbClr val="000000"/>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defRPr/>
            </a:pPr>
            <a:r>
              <a:rPr lang="en-US" sz="2000" b="1" dirty="0" smtClean="0">
                <a:latin typeface="Arial Narrow" pitchFamily="34" charset="0"/>
              </a:rPr>
              <a:t>In order to avoid unexpected vibrations, always try to use hard disks with the same RPM spindle speed. Should you be forced to mix 7200, 10,000, and/or 15,000 RPM drives, please use drives with anti-vibration firmware, and make sure that the hard disks' and chassis' vendors declare support for utilization in such an environment (which is not to be assumed without prior verification).</a:t>
            </a:r>
            <a:endParaRPr lang="pl-PL" sz="2000" b="1" dirty="0" smtClean="0">
              <a:latin typeface="Arial Narrow"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463034"/>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Pre-Sales (</a:t>
            </a:r>
            <a:r>
              <a:rPr lang="en-US" sz="2800" b="1" cap="small" dirty="0">
                <a:solidFill>
                  <a:schemeClr val="tx1">
                    <a:lumMod val="65000"/>
                    <a:lumOff val="35000"/>
                  </a:schemeClr>
                </a:solidFill>
                <a:latin typeface="Arial Narrow" pitchFamily="34" charset="0"/>
                <a:ea typeface="+mn-ea"/>
                <a:cs typeface="+mn-cs"/>
                <a:hlinkClick r:id="rId3"/>
              </a:rPr>
              <a:t>pre-sales@open-e.com</a:t>
            </a:r>
            <a:r>
              <a:rPr lang="en-US" sz="2800" b="1" cap="small" dirty="0" smtClean="0">
                <a:solidFill>
                  <a:schemeClr val="tx1">
                    <a:lumMod val="65000"/>
                    <a:lumOff val="35000"/>
                  </a:schemeClr>
                </a:solidFill>
                <a:latin typeface="Arial Narrow" pitchFamily="34" charset="0"/>
                <a:ea typeface="+mn-ea"/>
                <a:cs typeface="+mn-cs"/>
              </a:rPr>
              <a:t>)</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Specifically used for inquiring about new features or drivers or hardware certification </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Is not used for technical support</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Can be used for requesting information about the product – </a:t>
            </a:r>
            <a:r>
              <a:rPr lang="en-US" dirty="0" smtClean="0">
                <a:latin typeface="Arial Narrow" pitchFamily="34" charset="0"/>
                <a:cs typeface="Arial" pitchFamily="34" charset="0"/>
              </a:rPr>
              <a:t/>
            </a:r>
            <a:br>
              <a:rPr lang="en-US" dirty="0" smtClean="0">
                <a:latin typeface="Arial Narrow" pitchFamily="34" charset="0"/>
                <a:cs typeface="Arial" pitchFamily="34" charset="0"/>
              </a:rPr>
            </a:br>
            <a:r>
              <a:rPr lang="en-US" dirty="0" smtClean="0">
                <a:latin typeface="Arial Narrow" pitchFamily="34" charset="0"/>
                <a:cs typeface="Arial" pitchFamily="34" charset="0"/>
              </a:rPr>
              <a:t>“</a:t>
            </a:r>
            <a:r>
              <a:rPr lang="en-US" dirty="0">
                <a:latin typeface="Arial Narrow" pitchFamily="34" charset="0"/>
                <a:cs typeface="Arial" pitchFamily="34" charset="0"/>
              </a:rPr>
              <a:t>Can the DSS V7 work as a Virtual Machine”</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Please use when you have an opportunity that you want to verify or quantify before your customers purchase</a:t>
            </a:r>
          </a:p>
          <a:p>
            <a:pPr marL="514350" lvl="0" indent="-514350">
              <a:defRPr/>
            </a:pPr>
            <a:endParaRPr lang="en-US" sz="1600" dirty="0">
              <a:solidFill>
                <a:srgbClr val="C00000"/>
              </a:solidFill>
              <a:cs typeface="Arial" pitchFamily="34" charset="0"/>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Support </a:t>
            </a:r>
            <a:r>
              <a:rPr lang="en-US" sz="2800" b="1" cap="small" dirty="0" smtClean="0">
                <a:solidFill>
                  <a:schemeClr val="tx1">
                    <a:lumMod val="65000"/>
                    <a:lumOff val="35000"/>
                  </a:schemeClr>
                </a:solidFill>
                <a:latin typeface="Arial Narrow" pitchFamily="34" charset="0"/>
                <a:ea typeface="+mn-ea"/>
                <a:cs typeface="+mn-cs"/>
              </a:rPr>
              <a:t>Infrastructure</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Register all DSS V7 products </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All support cases need to be entered from your User </a:t>
            </a:r>
            <a:r>
              <a:rPr lang="en-US" dirty="0" smtClean="0">
                <a:latin typeface="Arial Narrow" pitchFamily="34" charset="0"/>
                <a:cs typeface="Arial" pitchFamily="34" charset="0"/>
              </a:rPr>
              <a:t>Portal</a:t>
            </a:r>
            <a:endParaRPr lang="en-US" sz="2000" dirty="0">
              <a:solidFill>
                <a:srgbClr val="000000"/>
              </a:solidFill>
              <a:cs typeface="Arial" pitchFamily="34" charset="0"/>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de-DE" sz="3200" b="1" kern="0" dirty="0">
                <a:solidFill>
                  <a:srgbClr val="C00000"/>
                </a:solidFill>
                <a:latin typeface="Arial Narrow" pitchFamily="34" charset="0"/>
              </a:rPr>
              <a:t>Pre-Sales, Support, Best Practices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2582456922"/>
      </p:ext>
    </p:extLst>
  </p:cSld>
  <p:clrMapOvr>
    <a:masterClrMapping/>
  </p:clrMapOvr>
  <p:transition advClick="0" advTm="5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093702"/>
          </a:xfrm>
          <a:prstGeom prst="rect">
            <a:avLst/>
          </a:prstGeom>
          <a:noFill/>
          <a:ln w="9525">
            <a:noFill/>
            <a:miter lim="800000"/>
            <a:headEnd/>
            <a:tailEnd/>
          </a:ln>
        </p:spPr>
        <p:txBody>
          <a:bodyPr wrap="square">
            <a:spAutoFit/>
          </a:bodyPr>
          <a:lstStyle/>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smtClean="0">
                <a:solidFill>
                  <a:schemeClr val="tx1">
                    <a:lumMod val="65000"/>
                    <a:lumOff val="35000"/>
                  </a:schemeClr>
                </a:solidFill>
                <a:latin typeface="Arial Narrow" pitchFamily="34" charset="0"/>
                <a:ea typeface="+mn-ea"/>
                <a:cs typeface="+mn-cs"/>
              </a:rPr>
              <a:t>Support Infrastructure</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Premium </a:t>
            </a:r>
            <a:r>
              <a:rPr lang="en-US" dirty="0" err="1">
                <a:latin typeface="Arial Narrow" pitchFamily="34" charset="0"/>
                <a:cs typeface="Arial" pitchFamily="34" charset="0"/>
              </a:rPr>
              <a:t>vs</a:t>
            </a:r>
            <a:r>
              <a:rPr lang="en-US" dirty="0">
                <a:latin typeface="Arial Narrow" pitchFamily="34" charset="0"/>
                <a:cs typeface="Arial" pitchFamily="34" charset="0"/>
              </a:rPr>
              <a:t> Standard Support </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Use the Forum and Knowledge Base articles for additional references, use the Open-E “Search” function</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Hardware Compatibility List on what we support, though newer hardware may not be listed it is due to the fact that we do not have them in our labs to test but drivers could be the same or just a small update</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Use the DSS V7 Trial version, it is the full version and allows you to use this for 60 days, after this time period the system </a:t>
            </a:r>
            <a:r>
              <a:rPr lang="en-US" dirty="0" smtClean="0">
                <a:latin typeface="Arial Narrow" pitchFamily="34" charset="0"/>
                <a:cs typeface="Arial" pitchFamily="34" charset="0"/>
              </a:rPr>
              <a:t>will</a:t>
            </a:r>
            <a:r>
              <a:rPr lang="pl-PL" dirty="0" smtClean="0">
                <a:latin typeface="Arial Narrow" pitchFamily="34" charset="0"/>
                <a:cs typeface="Arial" pitchFamily="34" charset="0"/>
              </a:rPr>
              <a:t> </a:t>
            </a:r>
            <a:r>
              <a:rPr lang="en-US" dirty="0" smtClean="0">
                <a:latin typeface="Arial Narrow" pitchFamily="34" charset="0"/>
                <a:cs typeface="Arial" pitchFamily="34" charset="0"/>
              </a:rPr>
              <a:t>throttle </a:t>
            </a:r>
            <a:r>
              <a:rPr lang="en-US" dirty="0">
                <a:latin typeface="Arial Narrow" pitchFamily="34" charset="0"/>
                <a:cs typeface="Arial" pitchFamily="34" charset="0"/>
              </a:rPr>
              <a:t>down to a low speed but data is still accessible or you can delete the </a:t>
            </a:r>
            <a:r>
              <a:rPr lang="en-US" dirty="0" smtClean="0">
                <a:latin typeface="Arial Narrow" pitchFamily="34" charset="0"/>
                <a:cs typeface="Arial" pitchFamily="34" charset="0"/>
              </a:rPr>
              <a:t>volume</a:t>
            </a:r>
            <a:endParaRPr lang="en-US" sz="2000" dirty="0">
              <a:solidFill>
                <a:srgbClr val="000000"/>
              </a:solidFill>
              <a:cs typeface="Arial" pitchFamily="34" charset="0"/>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de-DE" sz="3200" b="1" kern="0" dirty="0">
                <a:solidFill>
                  <a:srgbClr val="C00000"/>
                </a:solidFill>
                <a:latin typeface="Arial Narrow" pitchFamily="34" charset="0"/>
              </a:rPr>
              <a:t>Pre-Sales, Support, Best Practices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3790798531"/>
      </p:ext>
    </p:extLst>
  </p:cSld>
  <p:clrMapOvr>
    <a:masterClrMapping/>
  </p:clrMapOvr>
  <p:transition advClick="0" advTm="5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4493538"/>
          </a:xfrm>
          <a:prstGeom prst="rect">
            <a:avLst/>
          </a:prstGeom>
          <a:noFill/>
          <a:ln w="9525">
            <a:noFill/>
            <a:miter lim="800000"/>
            <a:headEnd/>
            <a:tailEnd/>
          </a:ln>
        </p:spPr>
        <p:txBody>
          <a:bodyPr wrap="square">
            <a:spAutoFit/>
          </a:bodyPr>
          <a:lstStyle/>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smtClean="0">
                <a:solidFill>
                  <a:schemeClr val="tx1">
                    <a:lumMod val="65000"/>
                    <a:lumOff val="35000"/>
                  </a:schemeClr>
                </a:solidFill>
                <a:latin typeface="Arial Narrow" pitchFamily="34" charset="0"/>
                <a:ea typeface="+mn-ea"/>
                <a:cs typeface="+mn-cs"/>
              </a:rPr>
              <a:t>Support Infrastructure</a:t>
            </a:r>
            <a:endParaRPr lang="pl-PL" sz="2800" b="1" cap="small" dirty="0" smtClean="0">
              <a:solidFill>
                <a:schemeClr val="tx1">
                  <a:lumMod val="65000"/>
                  <a:lumOff val="35000"/>
                </a:schemeClr>
              </a:solidFill>
              <a:latin typeface="Arial Narrow" pitchFamily="34" charset="0"/>
              <a:ea typeface="+mn-ea"/>
              <a:cs typeface="+mn-cs"/>
            </a:endParaRPr>
          </a:p>
          <a:p>
            <a:pPr marL="22860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latin typeface="Arial Narrow" pitchFamily="34" charset="0"/>
                <a:cs typeface="Arial" pitchFamily="34" charset="0"/>
              </a:rPr>
              <a:t>Read </a:t>
            </a:r>
            <a:r>
              <a:rPr lang="en-US" dirty="0">
                <a:latin typeface="Arial Narrow" pitchFamily="34" charset="0"/>
                <a:cs typeface="Arial" pitchFamily="34" charset="0"/>
              </a:rPr>
              <a:t>the Release notes! Make sure that you enable </a:t>
            </a:r>
            <a:r>
              <a:rPr lang="en-US" dirty="0" smtClean="0">
                <a:latin typeface="Arial Narrow" pitchFamily="34" charset="0"/>
                <a:cs typeface="Arial" pitchFamily="34" charset="0"/>
              </a:rPr>
              <a:t>the</a:t>
            </a:r>
            <a:r>
              <a:rPr lang="pl-PL" dirty="0" smtClean="0">
                <a:latin typeface="Arial Narrow" pitchFamily="34" charset="0"/>
                <a:cs typeface="Arial" pitchFamily="34" charset="0"/>
              </a:rPr>
              <a:t> </a:t>
            </a:r>
            <a:r>
              <a:rPr lang="en-US" dirty="0" smtClean="0">
                <a:latin typeface="Arial Narrow" pitchFamily="34" charset="0"/>
                <a:cs typeface="Arial" pitchFamily="34" charset="0"/>
              </a:rPr>
              <a:t>“Subscriptions</a:t>
            </a:r>
            <a:r>
              <a:rPr lang="en-US" dirty="0">
                <a:latin typeface="Arial Narrow" pitchFamily="34" charset="0"/>
                <a:cs typeface="Arial" pitchFamily="34" charset="0"/>
              </a:rPr>
              <a:t>” tab to receive the updates for DSS V7</a:t>
            </a:r>
          </a:p>
          <a:p>
            <a:pPr marL="514350" lvl="0" indent="-514350">
              <a:defRPr/>
            </a:pPr>
            <a:endParaRPr lang="en-US" sz="1600" b="1" dirty="0">
              <a:solidFill>
                <a:srgbClr val="C00000"/>
              </a:solidFill>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a:solidFill>
                  <a:schemeClr val="tx1">
                    <a:lumMod val="65000"/>
                    <a:lumOff val="35000"/>
                  </a:schemeClr>
                </a:solidFill>
                <a:latin typeface="Arial Narrow" pitchFamily="34" charset="0"/>
                <a:ea typeface="+mn-ea"/>
                <a:cs typeface="+mn-cs"/>
              </a:rPr>
              <a:t>Best Practices and Useful </a:t>
            </a:r>
            <a:r>
              <a:rPr lang="en-US" sz="2800" b="1" cap="small" dirty="0" smtClean="0">
                <a:solidFill>
                  <a:schemeClr val="tx1">
                    <a:lumMod val="65000"/>
                    <a:lumOff val="35000"/>
                  </a:schemeClr>
                </a:solidFill>
                <a:latin typeface="Arial Narrow" pitchFamily="34" charset="0"/>
                <a:ea typeface="+mn-ea"/>
                <a:cs typeface="+mn-cs"/>
              </a:rPr>
              <a:t>information</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Take advantage of the “Solutions, How to resources and the Webcasts and video’s” </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hlinkClick r:id="rId3"/>
              </a:rPr>
              <a:t>http://blog.open-e.com/</a:t>
            </a:r>
            <a:r>
              <a:rPr lang="en-US" dirty="0">
                <a:latin typeface="Arial Narrow" pitchFamily="34" charset="0"/>
                <a:cs typeface="Arial" pitchFamily="34" charset="0"/>
              </a:rPr>
              <a:t>  “Random vs. Sequential explained”, “Just how important is write cache?”, “A Few practical tips about </a:t>
            </a:r>
            <a:r>
              <a:rPr lang="en-US" dirty="0" err="1">
                <a:latin typeface="Arial Narrow" pitchFamily="34" charset="0"/>
                <a:cs typeface="Arial" pitchFamily="34" charset="0"/>
              </a:rPr>
              <a:t>Iometer</a:t>
            </a:r>
            <a:r>
              <a:rPr lang="en-US" dirty="0">
                <a:latin typeface="Arial Narrow" pitchFamily="34" charset="0"/>
                <a:cs typeface="Arial" pitchFamily="34" charset="0"/>
              </a:rPr>
              <a:t>” and “Bonding versus MPIO explained”….</a:t>
            </a: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de-DE" sz="3200" b="1" kern="0" dirty="0">
                <a:solidFill>
                  <a:srgbClr val="C00000"/>
                </a:solidFill>
                <a:latin typeface="Arial Narrow" pitchFamily="34" charset="0"/>
              </a:rPr>
              <a:t>Pre-Sales, Support, Best Practices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1006981124"/>
      </p:ext>
    </p:extLst>
  </p:cSld>
  <p:clrMapOvr>
    <a:masterClrMapping/>
  </p:clrMapOvr>
  <p:transition advClick="0" advTm="5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03040"/>
            <a:ext cx="7993261" cy="5463034"/>
          </a:xfrm>
          <a:prstGeom prst="rect">
            <a:avLst/>
          </a:prstGeom>
          <a:noFill/>
          <a:ln w="9525">
            <a:noFill/>
            <a:miter lim="800000"/>
            <a:headEnd/>
            <a:tailEnd/>
          </a:ln>
        </p:spPr>
        <p:txBody>
          <a:bodyPr wrap="square">
            <a:spAutoFit/>
          </a:bodyPr>
          <a:lstStyle/>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small" dirty="0" smtClean="0">
                <a:solidFill>
                  <a:schemeClr val="tx1">
                    <a:lumMod val="65000"/>
                    <a:lumOff val="35000"/>
                  </a:schemeClr>
                </a:solidFill>
                <a:latin typeface="Arial Narrow" pitchFamily="34" charset="0"/>
                <a:ea typeface="+mn-ea"/>
                <a:cs typeface="+mn-cs"/>
              </a:rPr>
              <a:t>Open-E DSS </a:t>
            </a:r>
            <a:r>
              <a:rPr lang="en-US" sz="2800" b="1" cap="small" dirty="0">
                <a:solidFill>
                  <a:schemeClr val="tx1">
                    <a:lumMod val="65000"/>
                    <a:lumOff val="35000"/>
                  </a:schemeClr>
                </a:solidFill>
                <a:latin typeface="Arial Narrow" pitchFamily="34" charset="0"/>
                <a:ea typeface="+mn-ea"/>
                <a:cs typeface="+mn-cs"/>
              </a:rPr>
              <a:t>V7 </a:t>
            </a:r>
            <a:r>
              <a:rPr lang="en-US" sz="2800" b="1" cap="small" dirty="0" smtClean="0">
                <a:solidFill>
                  <a:schemeClr val="tx1">
                    <a:lumMod val="65000"/>
                    <a:lumOff val="35000"/>
                  </a:schemeClr>
                </a:solidFill>
                <a:latin typeface="Arial Narrow" pitchFamily="34" charset="0"/>
                <a:ea typeface="+mn-ea"/>
                <a:cs typeface="+mn-cs"/>
              </a:rPr>
              <a:t>Updates</a:t>
            </a:r>
            <a:endParaRPr lang="pl-PL" sz="2800" b="1" cap="small" dirty="0" smtClean="0">
              <a:solidFill>
                <a:schemeClr val="tx1">
                  <a:lumMod val="65000"/>
                  <a:lumOff val="35000"/>
                </a:schemeClr>
              </a:solidFill>
              <a:latin typeface="Arial Narrow" pitchFamily="34" charset="0"/>
              <a:ea typeface="+mn-ea"/>
              <a:cs typeface="+mn-cs"/>
            </a:endParaRPr>
          </a:p>
          <a:p>
            <a:pPr marL="228600" lvl="0" indent="-228600">
              <a:buClr>
                <a:srgbClr val="C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b="1" cap="small" dirty="0">
              <a:solidFill>
                <a:schemeClr val="tx1">
                  <a:lumMod val="65000"/>
                  <a:lumOff val="35000"/>
                </a:schemeClr>
              </a:solidFill>
              <a:latin typeface="Arial Narrow" pitchFamily="34" charset="0"/>
              <a:ea typeface="+mn-ea"/>
              <a:cs typeface="+mn-cs"/>
            </a:endParaRP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We recommend to have at least one release behind the current version</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Builds older then 5217 should be updated </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Issues with older builds like 4622 “Low memory….” that you have encountered must be updated to prevent this. Even if it has been running perfect for a period of time it is very hard to tell when this will happen and hard for support to determine how to prevent this issue and best to schedule downtime to update.</a:t>
            </a:r>
          </a:p>
          <a:p>
            <a:pPr marL="228600" lvl="1" indent="-228600" defTabSz="449263">
              <a:spcBef>
                <a:spcPts val="0"/>
              </a:spcBef>
              <a:spcAft>
                <a:spcPts val="600"/>
              </a:spcAft>
              <a:buClr>
                <a:srgbClr val="C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latin typeface="Arial Narrow" pitchFamily="34" charset="0"/>
                <a:cs typeface="Arial" pitchFamily="34" charset="0"/>
              </a:rPr>
              <a:t>If using the iSCSI Auto Failover feature update the Secondary first then restore the connection then Failover and update the Primary then once online then Sync from the Secondary to the Primary and then use the Failback feature</a:t>
            </a:r>
            <a:r>
              <a:rPr lang="en-US" dirty="0" smtClean="0">
                <a:latin typeface="Arial Narrow" pitchFamily="34" charset="0"/>
                <a:cs typeface="Arial" pitchFamily="34" charset="0"/>
              </a:rPr>
              <a:t>.</a:t>
            </a:r>
            <a:endParaRPr lang="en-US" sz="1600" i="1" dirty="0">
              <a:solidFill>
                <a:srgbClr val="000000"/>
              </a:solidFill>
              <a:cs typeface="Arial" pitchFamily="34" charset="0"/>
            </a:endParaRP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de-DE" sz="3200" b="1" kern="0" dirty="0">
                <a:solidFill>
                  <a:srgbClr val="C00000"/>
                </a:solidFill>
                <a:latin typeface="Arial Narrow" pitchFamily="34" charset="0"/>
              </a:rPr>
              <a:t>Pre-Sales, Support, Best Practices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4039587853"/>
      </p:ext>
    </p:extLst>
  </p:cSld>
  <p:clrMapOvr>
    <a:masterClrMapping/>
  </p:clrMapOvr>
  <p:transition advClick="0" advTm="5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1700" y="6581775"/>
            <a:ext cx="6143625" cy="276225"/>
          </a:xfrm>
          <a:prstGeom prst="rect">
            <a:avLst/>
          </a:prstGeom>
          <a:noFill/>
        </p:spPr>
        <p:txBody>
          <a:bodyPr>
            <a:spAutoFit/>
          </a:bodyPr>
          <a:lstStyle/>
          <a:p>
            <a:pPr>
              <a:defRPr/>
            </a:pPr>
            <a:r>
              <a:rPr lang="de-DE" sz="1200" dirty="0">
                <a:solidFill>
                  <a:schemeClr val="bg1"/>
                </a:solidFill>
                <a:cs typeface="+mn-cs"/>
              </a:rPr>
              <a:t>Date </a:t>
            </a:r>
            <a:r>
              <a:rPr lang="de-DE" sz="1200" dirty="0" smtClean="0">
                <a:solidFill>
                  <a:schemeClr val="bg1"/>
                </a:solidFill>
                <a:cs typeface="+mn-cs"/>
              </a:rPr>
              <a:t>2011, </a:t>
            </a:r>
            <a:r>
              <a:rPr lang="de-DE" sz="1200" dirty="0">
                <a:solidFill>
                  <a:schemeClr val="bg1"/>
                </a:solidFill>
                <a:cs typeface="+mn-cs"/>
              </a:rPr>
              <a:t>based on Open-E </a:t>
            </a:r>
            <a:r>
              <a:rPr lang="de-DE" sz="1200" dirty="0" smtClean="0">
                <a:solidFill>
                  <a:schemeClr val="bg1"/>
                </a:solidFill>
                <a:cs typeface="+mn-cs"/>
              </a:rPr>
              <a:t>DSS V7</a:t>
            </a:r>
            <a:endParaRPr lang="en-US" sz="1200" cap="small" dirty="0">
              <a:solidFill>
                <a:schemeClr val="bg1"/>
              </a:solidFill>
              <a:cs typeface="+mn-cs"/>
            </a:endParaRPr>
          </a:p>
        </p:txBody>
      </p:sp>
      <p:sp>
        <p:nvSpPr>
          <p:cNvPr id="4" name="TextBox 1"/>
          <p:cNvSpPr txBox="1">
            <a:spLocks noChangeArrowheads="1"/>
          </p:cNvSpPr>
          <p:nvPr/>
        </p:nvSpPr>
        <p:spPr bwMode="auto">
          <a:xfrm>
            <a:off x="539552" y="965041"/>
            <a:ext cx="7993261" cy="5509200"/>
          </a:xfrm>
          <a:prstGeom prst="rect">
            <a:avLst/>
          </a:prstGeom>
          <a:noFill/>
          <a:ln w="9525">
            <a:noFill/>
            <a:miter lim="800000"/>
            <a:headEnd/>
            <a:tailEnd/>
          </a:ln>
        </p:spPr>
        <p:txBody>
          <a:bodyPr wrap="square">
            <a:spAutoFit/>
          </a:bodyPr>
          <a:lstStyle/>
          <a:p>
            <a:pPr lvl="0">
              <a:defRPr/>
            </a:pPr>
            <a:r>
              <a:rPr lang="en-US" sz="1600" i="1" dirty="0">
                <a:solidFill>
                  <a:srgbClr val="000000"/>
                </a:solidFill>
                <a:latin typeface="Arial Narrow" pitchFamily="34" charset="0"/>
                <a:cs typeface="Arial" pitchFamily="34" charset="0"/>
              </a:rPr>
              <a:t>IMPORTANT NOTE: In case you experience a problem with the availability of iSCSI / FC volumes after the upgrade from</a:t>
            </a:r>
            <a:r>
              <a:rPr lang="pl-PL" sz="1600" i="1" dirty="0">
                <a:solidFill>
                  <a:srgbClr val="000000"/>
                </a:solidFill>
                <a:latin typeface="Arial Narrow" pitchFamily="34" charset="0"/>
                <a:cs typeface="Arial" pitchFamily="34" charset="0"/>
              </a:rPr>
              <a:t> </a:t>
            </a:r>
            <a:r>
              <a:rPr lang="en-US" sz="1600" i="1" dirty="0">
                <a:solidFill>
                  <a:srgbClr val="000000"/>
                </a:solidFill>
                <a:latin typeface="Arial Narrow" pitchFamily="34" charset="0"/>
                <a:cs typeface="Arial" pitchFamily="34" charset="0"/>
              </a:rPr>
              <a:t>version &lt;= 4622, please change</a:t>
            </a:r>
            <a:r>
              <a:rPr lang="pl-PL" sz="1600" i="1" dirty="0">
                <a:solidFill>
                  <a:srgbClr val="000000"/>
                </a:solidFill>
                <a:latin typeface="Arial Narrow" pitchFamily="34" charset="0"/>
                <a:cs typeface="Arial" pitchFamily="34" charset="0"/>
              </a:rPr>
              <a:t> </a:t>
            </a:r>
            <a:r>
              <a:rPr lang="en-US" sz="1600" i="1" dirty="0">
                <a:solidFill>
                  <a:srgbClr val="000000"/>
                </a:solidFill>
                <a:latin typeface="Arial Narrow" pitchFamily="34" charset="0"/>
                <a:cs typeface="Arial" pitchFamily="34" charset="0"/>
              </a:rPr>
              <a:t>the Identification Device (VPD) compatibility to SCST 1.0. </a:t>
            </a:r>
            <a:endParaRPr lang="pl-PL" sz="1600" i="1" dirty="0">
              <a:solidFill>
                <a:srgbClr val="000000"/>
              </a:solidFill>
              <a:latin typeface="Arial Narrow" pitchFamily="34" charset="0"/>
              <a:cs typeface="Arial" pitchFamily="34" charset="0"/>
            </a:endParaRPr>
          </a:p>
          <a:p>
            <a:pPr lvl="0">
              <a:defRPr/>
            </a:pPr>
            <a:r>
              <a:rPr lang="en-US" sz="1600" i="1" dirty="0">
                <a:solidFill>
                  <a:srgbClr val="000000"/>
                </a:solidFill>
                <a:latin typeface="Arial Narrow" pitchFamily="34" charset="0"/>
                <a:cs typeface="Arial" pitchFamily="34" charset="0"/>
              </a:rPr>
              <a:t>Run this from the Console: </a:t>
            </a:r>
          </a:p>
          <a:p>
            <a:pPr lvl="0">
              <a:defRPr/>
            </a:pPr>
            <a:r>
              <a:rPr lang="en-US" sz="1600" i="1" dirty="0">
                <a:solidFill>
                  <a:srgbClr val="000000"/>
                </a:solidFill>
                <a:latin typeface="Arial Narrow" pitchFamily="34" charset="0"/>
                <a:cs typeface="Arial" pitchFamily="34" charset="0"/>
              </a:rPr>
              <a:t>(CTRL+ALT+W -&gt; Tuning options -&gt; SCST subsystem options -&gt; Device Identification (VPD) compatibility -&gt; SCST).</a:t>
            </a:r>
          </a:p>
          <a:p>
            <a:pPr marL="514350" lvl="0" indent="-514350">
              <a:defRPr/>
            </a:pPr>
            <a:endParaRPr lang="en-US" sz="1600" i="1" dirty="0">
              <a:solidFill>
                <a:srgbClr val="000000"/>
              </a:solidFill>
              <a:latin typeface="Arial Narrow" pitchFamily="34" charset="0"/>
              <a:cs typeface="Arial" pitchFamily="34" charset="0"/>
            </a:endParaRPr>
          </a:p>
          <a:p>
            <a:pPr marL="514350" lvl="0" indent="-514350">
              <a:defRPr/>
            </a:pPr>
            <a:r>
              <a:rPr lang="en-US" sz="1600" i="1" dirty="0">
                <a:solidFill>
                  <a:srgbClr val="000000"/>
                </a:solidFill>
                <a:latin typeface="Arial Narrow" pitchFamily="34" charset="0"/>
                <a:cs typeface="Arial" pitchFamily="34" charset="0"/>
              </a:rPr>
              <a:t>Important notes regarding updating a system with failover in use:</a:t>
            </a:r>
          </a:p>
          <a:p>
            <a:pPr lvl="0">
              <a:defRPr/>
            </a:pPr>
            <a:r>
              <a:rPr lang="en-US" sz="1600" i="1" dirty="0">
                <a:solidFill>
                  <a:srgbClr val="000000"/>
                </a:solidFill>
                <a:latin typeface="Arial Narrow" pitchFamily="34" charset="0"/>
                <a:cs typeface="Arial" pitchFamily="34" charset="0"/>
              </a:rPr>
              <a:t>* In case of using VMware ESX(</a:t>
            </a:r>
            <a:r>
              <a:rPr lang="en-US" sz="1600" i="1" dirty="0" err="1">
                <a:solidFill>
                  <a:srgbClr val="000000"/>
                </a:solidFill>
                <a:latin typeface="Arial Narrow" pitchFamily="34" charset="0"/>
                <a:cs typeface="Arial" pitchFamily="34" charset="0"/>
              </a:rPr>
              <a:t>i</a:t>
            </a:r>
            <a:r>
              <a:rPr lang="en-US" sz="1600" i="1" dirty="0">
                <a:solidFill>
                  <a:srgbClr val="000000"/>
                </a:solidFill>
                <a:latin typeface="Arial Narrow" pitchFamily="34" charset="0"/>
                <a:cs typeface="Arial" pitchFamily="34" charset="0"/>
              </a:rPr>
              <a:t>) or MS Hyper-V Initiator system, you need to change the Identification Device (VPD)</a:t>
            </a:r>
            <a:r>
              <a:rPr lang="pl-PL" sz="1600" i="1" dirty="0">
                <a:solidFill>
                  <a:srgbClr val="000000"/>
                </a:solidFill>
                <a:latin typeface="Arial Narrow" pitchFamily="34" charset="0"/>
                <a:cs typeface="Arial" pitchFamily="34" charset="0"/>
              </a:rPr>
              <a:t> </a:t>
            </a:r>
            <a:r>
              <a:rPr lang="en-US" sz="1600" i="1" dirty="0">
                <a:solidFill>
                  <a:srgbClr val="000000"/>
                </a:solidFill>
                <a:latin typeface="Arial Narrow" pitchFamily="34" charset="0"/>
                <a:cs typeface="Arial" pitchFamily="34" charset="0"/>
              </a:rPr>
              <a:t>compatibility to SCST 1.0 on the secondary node. This is located in the Console tools (CTRL+ALT+W -&gt; Tuning options -&gt; SCST subsystem options -&gt; Device Identification (VPD) compatibility -&gt; SCST VPD)</a:t>
            </a:r>
          </a:p>
          <a:p>
            <a:pPr marL="355600" lvl="0" indent="-355600">
              <a:defRPr/>
            </a:pPr>
            <a:r>
              <a:rPr lang="en-US" sz="1600" i="1" dirty="0">
                <a:solidFill>
                  <a:srgbClr val="000000"/>
                </a:solidFill>
                <a:latin typeface="Arial Narrow" pitchFamily="34" charset="0"/>
                <a:cs typeface="Arial" pitchFamily="34" charset="0"/>
              </a:rPr>
              <a:t>-       Then once the Secondary is running click on the start button in the Failover manager.</a:t>
            </a:r>
          </a:p>
          <a:p>
            <a:pPr marL="355600" lvl="0" indent="-355600">
              <a:buFontTx/>
              <a:buChar char="-"/>
              <a:defRPr/>
            </a:pPr>
            <a:r>
              <a:rPr lang="en-US" sz="1600" i="1" dirty="0" smtClean="0">
                <a:solidFill>
                  <a:srgbClr val="000000"/>
                </a:solidFill>
                <a:latin typeface="Arial Narrow" pitchFamily="34" charset="0"/>
                <a:cs typeface="Arial" pitchFamily="34" charset="0"/>
              </a:rPr>
              <a:t>Now </a:t>
            </a:r>
            <a:r>
              <a:rPr lang="en-US" sz="1600" i="1" dirty="0">
                <a:solidFill>
                  <a:srgbClr val="000000"/>
                </a:solidFill>
                <a:latin typeface="Arial Narrow" pitchFamily="34" charset="0"/>
                <a:cs typeface="Arial" pitchFamily="34" charset="0"/>
              </a:rPr>
              <a:t>update the Primary system using the software update functionality and reboot. </a:t>
            </a:r>
            <a:endParaRPr lang="pl-PL" sz="1600" i="1" dirty="0" smtClean="0">
              <a:solidFill>
                <a:srgbClr val="000000"/>
              </a:solidFill>
              <a:latin typeface="Arial Narrow" pitchFamily="34" charset="0"/>
              <a:cs typeface="Arial" pitchFamily="34" charset="0"/>
            </a:endParaRPr>
          </a:p>
          <a:p>
            <a:pPr lvl="0">
              <a:defRPr/>
            </a:pPr>
            <a:endParaRPr lang="en-US" sz="1600" i="1" dirty="0">
              <a:solidFill>
                <a:srgbClr val="000000"/>
              </a:solidFill>
              <a:latin typeface="Arial Narrow" pitchFamily="34" charset="0"/>
              <a:cs typeface="Arial" pitchFamily="34" charset="0"/>
            </a:endParaRPr>
          </a:p>
          <a:p>
            <a:pPr lvl="0">
              <a:defRPr/>
            </a:pPr>
            <a:r>
              <a:rPr lang="en-US" sz="1600" i="1" dirty="0">
                <a:solidFill>
                  <a:srgbClr val="000000"/>
                </a:solidFill>
                <a:latin typeface="Arial Narrow" pitchFamily="34" charset="0"/>
                <a:cs typeface="Arial" pitchFamily="34" charset="0"/>
              </a:rPr>
              <a:t>* In case of using VMware ESX(</a:t>
            </a:r>
            <a:r>
              <a:rPr lang="en-US" sz="1600" i="1" dirty="0" err="1">
                <a:solidFill>
                  <a:srgbClr val="000000"/>
                </a:solidFill>
                <a:latin typeface="Arial Narrow" pitchFamily="34" charset="0"/>
                <a:cs typeface="Arial" pitchFamily="34" charset="0"/>
              </a:rPr>
              <a:t>i</a:t>
            </a:r>
            <a:r>
              <a:rPr lang="en-US" sz="1600" i="1" dirty="0">
                <a:solidFill>
                  <a:srgbClr val="000000"/>
                </a:solidFill>
                <a:latin typeface="Arial Narrow" pitchFamily="34" charset="0"/>
                <a:cs typeface="Arial" pitchFamily="34" charset="0"/>
              </a:rPr>
              <a:t>) or MS Hyper-V as Initiator system, change the Identification Device (VPD) compatibility to SCST 1.0 on the Primary node. This is located in the Console tools (CTRL+ALT+W-&gt; Tuning options -&gt; SCST subsystem options -&gt; Device Identification (VPD) compatibility -&gt; SCST VPD) </a:t>
            </a:r>
          </a:p>
          <a:p>
            <a:pPr marL="444500" lvl="0" indent="-444500">
              <a:defRPr/>
            </a:pPr>
            <a:r>
              <a:rPr lang="en-US" sz="1600" i="1" dirty="0">
                <a:solidFill>
                  <a:srgbClr val="000000"/>
                </a:solidFill>
                <a:latin typeface="Arial Narrow" pitchFamily="34" charset="0"/>
                <a:cs typeface="Arial" pitchFamily="34" charset="0"/>
              </a:rPr>
              <a:t>-       Once the Primary is running go to the Secondary and click on the Sync volumes button in the Failover manager.</a:t>
            </a:r>
          </a:p>
          <a:p>
            <a:pPr marL="514350" lvl="0" indent="-514350">
              <a:defRPr/>
            </a:pPr>
            <a:r>
              <a:rPr lang="en-US" sz="1600" i="1" dirty="0">
                <a:solidFill>
                  <a:srgbClr val="000000"/>
                </a:solidFill>
                <a:latin typeface="Arial Narrow" pitchFamily="34" charset="0"/>
                <a:cs typeface="Arial" pitchFamily="34" charset="0"/>
              </a:rPr>
              <a:t>-       Then click on the Failback button in the Secondary system.</a:t>
            </a:r>
          </a:p>
          <a:p>
            <a:pPr marL="514350" lvl="0" indent="-514350">
              <a:defRPr/>
            </a:pPr>
            <a:r>
              <a:rPr lang="en-US" sz="1600" i="1" dirty="0">
                <a:solidFill>
                  <a:srgbClr val="000000"/>
                </a:solidFill>
                <a:latin typeface="Arial Narrow" pitchFamily="34" charset="0"/>
                <a:cs typeface="Arial" pitchFamily="34" charset="0"/>
              </a:rPr>
              <a:t>-       The Primary system now be go back to the active mode and ready for another failover. </a:t>
            </a:r>
          </a:p>
        </p:txBody>
      </p:sp>
      <p:sp>
        <p:nvSpPr>
          <p:cNvPr id="5"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449263" eaLnBrk="0" hangingPunct="0">
              <a:buClr>
                <a:srgbClr val="000000"/>
              </a:buClr>
              <a:buSzPct val="100000"/>
              <a:defRPr/>
            </a:pPr>
            <a:r>
              <a:rPr lang="de-DE" sz="3200" b="1" kern="0" dirty="0">
                <a:solidFill>
                  <a:srgbClr val="C00000"/>
                </a:solidFill>
                <a:latin typeface="Arial Narrow" pitchFamily="34" charset="0"/>
              </a:rPr>
              <a:t>Pre-Sales, Support, Best Practices</a:t>
            </a:r>
            <a:endParaRPr lang="en-US" sz="3200" b="1" kern="0" dirty="0">
              <a:solidFill>
                <a:srgbClr val="C00000"/>
              </a:solidFill>
              <a:latin typeface="Arial Narrow" pitchFamily="34" charset="0"/>
            </a:endParaRPr>
          </a:p>
        </p:txBody>
      </p:sp>
    </p:spTree>
    <p:extLst>
      <p:ext uri="{BB962C8B-B14F-4D97-AF65-F5344CB8AC3E}">
        <p14:creationId xmlns:p14="http://schemas.microsoft.com/office/powerpoint/2010/main" xmlns="" val="2907980417"/>
      </p:ext>
    </p:extLst>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ftp://wwhitney.tedder:yuPlMvdlzV705uQsB@h2.open-e.com/download/marketing/Images/Open-E%20DSS%20V6%20-%2016TB.jpg"/>
          <p:cNvSpPr>
            <a:spLocks noChangeAspect="1" noChangeArrowheads="1"/>
          </p:cNvSpPr>
          <p:nvPr/>
        </p:nvSpPr>
        <p:spPr bwMode="auto">
          <a:xfrm>
            <a:off x="63500" y="-136525"/>
            <a:ext cx="5200650" cy="6257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a:pPr>
            <a:r>
              <a:rPr kumimoji="0" lang="de-DE" sz="3200" b="1" i="0" u="none" strike="noStrike" kern="0" cap="none" spc="0" normalizeH="0" baseline="0" noProof="0" dirty="0" smtClean="0">
                <a:ln>
                  <a:noFill/>
                </a:ln>
                <a:solidFill>
                  <a:srgbClr val="C00000"/>
                </a:solidFill>
                <a:effectLst/>
                <a:uLnTx/>
                <a:uFillTx/>
                <a:latin typeface="Arial Narrow" pitchFamily="34" charset="0"/>
                <a:ea typeface="+mj-ea"/>
                <a:cs typeface="+mj-cs"/>
              </a:rPr>
              <a:t>Open-E‘s</a:t>
            </a:r>
            <a:r>
              <a:rPr kumimoji="0" lang="de-DE" sz="3200" b="1" i="0" u="none" strike="noStrike" kern="0" cap="none" spc="0" normalizeH="0" noProof="0" dirty="0" smtClean="0">
                <a:ln>
                  <a:noFill/>
                </a:ln>
                <a:solidFill>
                  <a:srgbClr val="C00000"/>
                </a:solidFill>
                <a:effectLst/>
                <a:uLnTx/>
                <a:uFillTx/>
                <a:latin typeface="Arial Narrow" pitchFamily="34" charset="0"/>
                <a:ea typeface="+mj-ea"/>
                <a:cs typeface="+mj-cs"/>
              </a:rPr>
              <a:t> Product</a:t>
            </a:r>
            <a:endParaRPr kumimoji="0" lang="en-US" sz="3200" b="1" i="0" u="none" strike="noStrike" kern="0" cap="none" spc="0" normalizeH="0" baseline="0" noProof="0" dirty="0">
              <a:ln>
                <a:noFill/>
              </a:ln>
              <a:solidFill>
                <a:srgbClr val="C00000"/>
              </a:solidFill>
              <a:effectLst/>
              <a:uLnTx/>
              <a:uFillTx/>
              <a:latin typeface="Arial Narrow" pitchFamily="34" charset="0"/>
              <a:ea typeface="+mj-ea"/>
              <a:cs typeface="+mj-cs"/>
            </a:endParaRPr>
          </a:p>
        </p:txBody>
      </p:sp>
      <p:sp>
        <p:nvSpPr>
          <p:cNvPr id="10" name="Rectangle 3"/>
          <p:cNvSpPr txBox="1">
            <a:spLocks noChangeArrowheads="1"/>
          </p:cNvSpPr>
          <p:nvPr/>
        </p:nvSpPr>
        <p:spPr bwMode="auto">
          <a:xfrm>
            <a:off x="512622" y="980728"/>
            <a:ext cx="8032779" cy="5500726"/>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96875" marR="0" lvl="1" indent="-282575" algn="l" defTabSz="449263" rtl="0" eaLnBrk="1" fontAlgn="base" latinLnBrk="0" hangingPunct="1">
              <a:lnSpc>
                <a:spcPct val="90000"/>
              </a:lnSpc>
              <a:spcBef>
                <a:spcPts val="0"/>
              </a:spcBef>
              <a:spcAft>
                <a:spcPct val="0"/>
              </a:spcAft>
              <a:buClr>
                <a:srgbClr val="C00000"/>
              </a:buClr>
              <a:buSzPct val="100000"/>
              <a:buFont typeface="Arial" pitchFamily="34" charset="0"/>
              <a:buNone/>
              <a:tabLst/>
              <a:defRPr/>
            </a:pPr>
            <a:r>
              <a:rPr lang="en-US" sz="2800" b="1" cap="small" dirty="0" smtClean="0">
                <a:solidFill>
                  <a:schemeClr val="tx1">
                    <a:lumMod val="65000"/>
                    <a:lumOff val="35000"/>
                  </a:schemeClr>
                </a:solidFill>
                <a:latin typeface="Arial Narrow" pitchFamily="34" charset="0"/>
                <a:ea typeface="+mn-ea"/>
                <a:cs typeface="+mn-cs"/>
              </a:rPr>
              <a:t>Today Open-E is just a One </a:t>
            </a:r>
            <a:r>
              <a:rPr lang="en-US" sz="2800" b="1" cap="small" dirty="0">
                <a:solidFill>
                  <a:schemeClr val="tx1">
                    <a:lumMod val="65000"/>
                    <a:lumOff val="35000"/>
                  </a:schemeClr>
                </a:solidFill>
                <a:latin typeface="Arial Narrow" pitchFamily="34" charset="0"/>
                <a:ea typeface="+mn-ea"/>
                <a:cs typeface="+mn-cs"/>
              </a:rPr>
              <a:t>P</a:t>
            </a:r>
            <a:r>
              <a:rPr lang="en-US" sz="2800" b="1" cap="small" dirty="0" smtClean="0">
                <a:solidFill>
                  <a:schemeClr val="tx1">
                    <a:lumMod val="65000"/>
                    <a:lumOff val="35000"/>
                  </a:schemeClr>
                </a:solidFill>
                <a:latin typeface="Arial Narrow" pitchFamily="34" charset="0"/>
                <a:ea typeface="+mn-ea"/>
                <a:cs typeface="+mn-cs"/>
              </a:rPr>
              <a:t>roduct Company</a:t>
            </a:r>
          </a:p>
          <a:p>
            <a:pPr marL="396875" marR="0" lvl="1" indent="-282575" algn="l" defTabSz="449263" rtl="0" eaLnBrk="1" fontAlgn="base" latinLnBrk="0" hangingPunct="1">
              <a:lnSpc>
                <a:spcPct val="90000"/>
              </a:lnSpc>
              <a:spcBef>
                <a:spcPts val="0"/>
              </a:spcBef>
              <a:spcAft>
                <a:spcPct val="0"/>
              </a:spcAft>
              <a:buClr>
                <a:srgbClr val="C00000"/>
              </a:buClr>
              <a:buSzPct val="100000"/>
              <a:buFont typeface="Arial" pitchFamily="34" charset="0"/>
              <a:buNone/>
              <a:tabLst/>
              <a:defRPr/>
            </a:pPr>
            <a:endParaRPr lang="en-US" sz="2800" b="1" cap="small" dirty="0">
              <a:solidFill>
                <a:schemeClr val="tx1">
                  <a:lumMod val="65000"/>
                  <a:lumOff val="35000"/>
                </a:schemeClr>
              </a:solidFill>
              <a:latin typeface="Arial Narrow" pitchFamily="34" charset="0"/>
              <a:ea typeface="+mn-ea"/>
              <a:cs typeface="+mn-cs"/>
            </a:endParaRPr>
          </a:p>
          <a:p>
            <a:pPr marL="396875" lvl="1" indent="-282575" defTabSz="449263">
              <a:lnSpc>
                <a:spcPct val="90000"/>
              </a:lnSpc>
              <a:spcBef>
                <a:spcPts val="0"/>
              </a:spcBef>
              <a:buClr>
                <a:srgbClr val="C00000"/>
              </a:buClr>
              <a:buSzPct val="100000"/>
              <a:defRPr/>
            </a:pPr>
            <a:r>
              <a:rPr lang="en-US" b="1" dirty="0" smtClean="0">
                <a:latin typeface="Arial Narrow" pitchFamily="34" charset="0"/>
              </a:rPr>
              <a:t>Open-E DSS </a:t>
            </a:r>
          </a:p>
          <a:p>
            <a:pPr marL="396875" lvl="1" indent="-282575" defTabSz="449263">
              <a:lnSpc>
                <a:spcPct val="90000"/>
              </a:lnSpc>
              <a:spcBef>
                <a:spcPts val="0"/>
              </a:spcBef>
              <a:buClr>
                <a:srgbClr val="C00000"/>
              </a:buClr>
              <a:buSzPct val="100000"/>
              <a:defRPr/>
            </a:pPr>
            <a:r>
              <a:rPr lang="en-US" b="1" dirty="0" smtClean="0">
                <a:latin typeface="Arial Narrow" pitchFamily="34" charset="0"/>
              </a:rPr>
              <a:t>(Data Storage Software) V7</a:t>
            </a:r>
            <a:endParaRPr lang="en-US" b="1" cap="small" dirty="0">
              <a:solidFill>
                <a:schemeClr val="tx1">
                  <a:lumMod val="65000"/>
                  <a:lumOff val="35000"/>
                </a:schemeClr>
              </a:solidFill>
              <a:latin typeface="Arial Narrow" pitchFamily="34" charset="0"/>
            </a:endParaRPr>
          </a:p>
          <a:p>
            <a:pPr marL="396875" marR="0" lvl="1" indent="-282575" algn="l" defTabSz="449263" rtl="0" eaLnBrk="1" fontAlgn="base" latinLnBrk="0" hangingPunct="1">
              <a:lnSpc>
                <a:spcPct val="90000"/>
              </a:lnSpc>
              <a:spcBef>
                <a:spcPts val="0"/>
              </a:spcBef>
              <a:spcAft>
                <a:spcPct val="0"/>
              </a:spcAft>
              <a:buClr>
                <a:srgbClr val="C00000"/>
              </a:buClr>
              <a:buSzPct val="100000"/>
              <a:buFont typeface="Arial" pitchFamily="34" charset="0"/>
              <a:buNone/>
              <a:tabLst/>
              <a:defRPr/>
            </a:pPr>
            <a:endParaRPr lang="en-US" sz="2800" b="1" cap="small" dirty="0" smtClean="0">
              <a:solidFill>
                <a:schemeClr val="tx1">
                  <a:lumMod val="65000"/>
                  <a:lumOff val="35000"/>
                </a:schemeClr>
              </a:solidFill>
              <a:latin typeface="Arial Narrow" pitchFamily="34" charset="0"/>
              <a:ea typeface="+mn-ea"/>
              <a:cs typeface="+mn-cs"/>
            </a:endParaRPr>
          </a:p>
          <a:p>
            <a:pPr marL="396875" marR="0" lvl="1" indent="-282575" algn="l" defTabSz="449263" rtl="0" eaLnBrk="1" fontAlgn="base" latinLnBrk="0" hangingPunct="1">
              <a:lnSpc>
                <a:spcPct val="90000"/>
              </a:lnSpc>
              <a:spcBef>
                <a:spcPts val="0"/>
              </a:spcBef>
              <a:spcAft>
                <a:spcPct val="0"/>
              </a:spcAft>
              <a:buClr>
                <a:srgbClr val="C00000"/>
              </a:buClr>
              <a:buSzPct val="100000"/>
              <a:buFont typeface="Arial" pitchFamily="34" charset="0"/>
              <a:buNone/>
              <a:tabLst/>
              <a:defRPr/>
            </a:pPr>
            <a:endParaRPr lang="en-US" sz="2800" b="1" dirty="0" smtClean="0">
              <a:latin typeface="Arial Narrow" pitchFamily="34" charset="0"/>
              <a:ea typeface="+mn-ea"/>
              <a:cs typeface="+mn-cs"/>
            </a:endParaRPr>
          </a:p>
        </p:txBody>
      </p:sp>
      <p:pic>
        <p:nvPicPr>
          <p:cNvPr id="6" name="Picture 5" descr="Open-E DSS V7 - Product Logo - L.png"/>
          <p:cNvPicPr>
            <a:picLocks noChangeAspect="1"/>
          </p:cNvPicPr>
          <p:nvPr/>
        </p:nvPicPr>
        <p:blipFill>
          <a:blip r:embed="rId3" cstate="print"/>
          <a:stretch>
            <a:fillRect/>
          </a:stretch>
        </p:blipFill>
        <p:spPr>
          <a:xfrm>
            <a:off x="3852400" y="1772816"/>
            <a:ext cx="4320000" cy="4320000"/>
          </a:xfrm>
          <a:prstGeom prst="rect">
            <a:avLst/>
          </a:prstGeom>
          <a:effectLst>
            <a:outerShdw blurRad="254000" dist="190500" dir="6600000" sx="105000" sy="105000" algn="tl" rotWithShape="0">
              <a:schemeClr val="bg1">
                <a:lumMod val="75000"/>
                <a:alpha val="50000"/>
              </a:schemeClr>
            </a:outerShdw>
          </a:effectLst>
        </p:spPr>
      </p:pic>
    </p:spTree>
    <p:extLst>
      <p:ext uri="{BB962C8B-B14F-4D97-AF65-F5344CB8AC3E}">
        <p14:creationId xmlns="" xmlns:p14="http://schemas.microsoft.com/office/powerpoint/2010/main" val="18139922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tretch>
            <a:fillRect/>
          </a:stretch>
        </p:blipFill>
        <p:spPr bwMode="auto">
          <a:xfrm>
            <a:off x="1679303" y="6147000"/>
            <a:ext cx="7077593" cy="201068"/>
          </a:xfrm>
          <a:prstGeom prst="rect">
            <a:avLst/>
          </a:prstGeom>
          <a:noFill/>
          <a:ln w="9525">
            <a:noFill/>
            <a:miter lim="800000"/>
            <a:headEnd/>
            <a:tailEnd/>
          </a:ln>
        </p:spPr>
      </p:pic>
      <p:sp>
        <p:nvSpPr>
          <p:cNvPr id="7" name="Prostokąt 6"/>
          <p:cNvSpPr/>
          <p:nvPr/>
        </p:nvSpPr>
        <p:spPr bwMode="auto">
          <a:xfrm>
            <a:off x="-12701" y="6111677"/>
            <a:ext cx="9139239" cy="269226"/>
          </a:xfrm>
          <a:prstGeom prst="rect">
            <a:avLst/>
          </a:prstGeom>
          <a:noFill/>
          <a:ln w="0">
            <a:noFill/>
            <a:round/>
            <a:headEnd/>
            <a:tailEnd/>
          </a:ln>
        </p:spPr>
        <p:txBody>
          <a:bodyPr rtlCol="0" anchor="ctr"/>
          <a:lstStyle/>
          <a:p>
            <a:pPr algn="ctr"/>
            <a:endParaRPr lang="en-US" dirty="0"/>
          </a:p>
        </p:txBody>
      </p:sp>
      <p:sp>
        <p:nvSpPr>
          <p:cNvPr id="11" name="Rectangle 10"/>
          <p:cNvSpPr>
            <a:spLocks noChangeArrowheads="1"/>
          </p:cNvSpPr>
          <p:nvPr/>
        </p:nvSpPr>
        <p:spPr bwMode="auto">
          <a:xfrm>
            <a:off x="232029" y="6080653"/>
            <a:ext cx="1331640" cy="307777"/>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sz="2400" kern="1200">
                <a:solidFill>
                  <a:schemeClr val="tx1"/>
                </a:solidFill>
                <a:latin typeface="Arial" pitchFamily="34" charset="0"/>
                <a:ea typeface="msmincho"/>
                <a:cs typeface="msmincho"/>
              </a:defRPr>
            </a:lvl1pPr>
            <a:lvl2pPr marL="457200" algn="l" rtl="0" fontAlgn="base">
              <a:spcBef>
                <a:spcPct val="0"/>
              </a:spcBef>
              <a:spcAft>
                <a:spcPct val="0"/>
              </a:spcAft>
              <a:defRPr sz="2400" kern="1200">
                <a:solidFill>
                  <a:schemeClr val="tx1"/>
                </a:solidFill>
                <a:latin typeface="Arial" pitchFamily="34" charset="0"/>
                <a:ea typeface="msmincho"/>
                <a:cs typeface="msmincho"/>
              </a:defRPr>
            </a:lvl2pPr>
            <a:lvl3pPr marL="914400" algn="l" rtl="0" fontAlgn="base">
              <a:spcBef>
                <a:spcPct val="0"/>
              </a:spcBef>
              <a:spcAft>
                <a:spcPct val="0"/>
              </a:spcAft>
              <a:defRPr sz="2400" kern="1200">
                <a:solidFill>
                  <a:schemeClr val="tx1"/>
                </a:solidFill>
                <a:latin typeface="Arial" pitchFamily="34" charset="0"/>
                <a:ea typeface="msmincho"/>
                <a:cs typeface="msmincho"/>
              </a:defRPr>
            </a:lvl3pPr>
            <a:lvl4pPr marL="1371600" algn="l" rtl="0" fontAlgn="base">
              <a:spcBef>
                <a:spcPct val="0"/>
              </a:spcBef>
              <a:spcAft>
                <a:spcPct val="0"/>
              </a:spcAft>
              <a:defRPr sz="2400" kern="1200">
                <a:solidFill>
                  <a:schemeClr val="tx1"/>
                </a:solidFill>
                <a:latin typeface="Arial" pitchFamily="34" charset="0"/>
                <a:ea typeface="msmincho"/>
                <a:cs typeface="msmincho"/>
              </a:defRPr>
            </a:lvl4pPr>
            <a:lvl5pPr marL="1828800" algn="l" rtl="0" fontAlgn="base">
              <a:spcBef>
                <a:spcPct val="0"/>
              </a:spcBef>
              <a:spcAft>
                <a:spcPct val="0"/>
              </a:spcAft>
              <a:defRPr sz="2400" kern="1200">
                <a:solidFill>
                  <a:schemeClr val="tx1"/>
                </a:solidFill>
                <a:latin typeface="Arial" pitchFamily="34" charset="0"/>
                <a:ea typeface="msmincho"/>
                <a:cs typeface="msmincho"/>
              </a:defRPr>
            </a:lvl5pPr>
            <a:lvl6pPr marL="2286000" algn="l" defTabSz="914400" rtl="0" eaLnBrk="1" latinLnBrk="0" hangingPunct="1">
              <a:defRPr sz="2400" kern="1200">
                <a:solidFill>
                  <a:schemeClr val="tx1"/>
                </a:solidFill>
                <a:latin typeface="Arial" pitchFamily="34" charset="0"/>
                <a:ea typeface="msmincho"/>
                <a:cs typeface="msmincho"/>
              </a:defRPr>
            </a:lvl6pPr>
            <a:lvl7pPr marL="2743200" algn="l" defTabSz="914400" rtl="0" eaLnBrk="1" latinLnBrk="0" hangingPunct="1">
              <a:defRPr sz="2400" kern="1200">
                <a:solidFill>
                  <a:schemeClr val="tx1"/>
                </a:solidFill>
                <a:latin typeface="Arial" pitchFamily="34" charset="0"/>
                <a:ea typeface="msmincho"/>
                <a:cs typeface="msmincho"/>
              </a:defRPr>
            </a:lvl7pPr>
            <a:lvl8pPr marL="3200400" algn="l" defTabSz="914400" rtl="0" eaLnBrk="1" latinLnBrk="0" hangingPunct="1">
              <a:defRPr sz="2400" kern="1200">
                <a:solidFill>
                  <a:schemeClr val="tx1"/>
                </a:solidFill>
                <a:latin typeface="Arial" pitchFamily="34" charset="0"/>
                <a:ea typeface="msmincho"/>
                <a:cs typeface="msmincho"/>
              </a:defRPr>
            </a:lvl8pPr>
            <a:lvl9pPr marL="3657600" algn="l" defTabSz="914400" rtl="0" eaLnBrk="1" latinLnBrk="0" hangingPunct="1">
              <a:defRPr sz="2400" kern="1200">
                <a:solidFill>
                  <a:schemeClr val="tx1"/>
                </a:solidFill>
                <a:latin typeface="Arial" pitchFamily="34" charset="0"/>
                <a:ea typeface="msmincho"/>
                <a:cs typeface="msmincho"/>
              </a:defRPr>
            </a:lvl9pPr>
          </a:lstStyle>
          <a:p>
            <a:pPr algn="ctr"/>
            <a:r>
              <a:rPr lang="pl-PL" sz="1400" b="1" dirty="0" smtClean="0">
                <a:latin typeface="Arial Narrow" pitchFamily="34" charset="0"/>
              </a:rPr>
              <a:t>Follow Open-E:</a:t>
            </a:r>
            <a:endParaRPr lang="en-US" sz="2800" b="1" dirty="0">
              <a:latin typeface="Arial Narrow" pitchFamily="34" charset="0"/>
            </a:endParaRPr>
          </a:p>
        </p:txBody>
      </p:sp>
      <p:sp>
        <p:nvSpPr>
          <p:cNvPr id="33" name="Rectangle 8">
            <a:hlinkClick r:id="rId4"/>
          </p:cNvPr>
          <p:cNvSpPr/>
          <p:nvPr/>
        </p:nvSpPr>
        <p:spPr bwMode="auto">
          <a:xfrm>
            <a:off x="1701780" y="6147006"/>
            <a:ext cx="714380" cy="196666"/>
          </a:xfrm>
          <a:prstGeom prst="rect">
            <a:avLst/>
          </a:prstGeom>
          <a:solidFill>
            <a:srgbClr val="CC0000">
              <a:alpha val="0"/>
            </a:srgbClr>
          </a:solidFill>
          <a:ln w="0">
            <a:noFill/>
            <a:round/>
            <a:headEnd/>
            <a:tailEnd/>
          </a:ln>
        </p:spPr>
        <p:txBody>
          <a:bodyPr rtlCol="0" anchor="ctr"/>
          <a:lstStyle/>
          <a:p>
            <a:pPr algn="ctr"/>
            <a:endParaRPr lang="en-US" dirty="0"/>
          </a:p>
        </p:txBody>
      </p:sp>
      <p:sp>
        <p:nvSpPr>
          <p:cNvPr id="12" name="Rectangle 8">
            <a:hlinkClick r:id="rId5"/>
          </p:cNvPr>
          <p:cNvSpPr/>
          <p:nvPr/>
        </p:nvSpPr>
        <p:spPr bwMode="auto">
          <a:xfrm>
            <a:off x="2687092" y="6152728"/>
            <a:ext cx="576064" cy="208012"/>
          </a:xfrm>
          <a:prstGeom prst="rect">
            <a:avLst/>
          </a:prstGeom>
          <a:solidFill>
            <a:srgbClr val="CC0000">
              <a:alpha val="0"/>
            </a:srgbClr>
          </a:solidFill>
          <a:ln w="0">
            <a:noFill/>
            <a:round/>
            <a:headEnd/>
            <a:tailEnd/>
          </a:ln>
        </p:spPr>
        <p:txBody>
          <a:bodyPr rtlCol="0" anchor="ctr"/>
          <a:lstStyle/>
          <a:p>
            <a:pPr algn="ctr"/>
            <a:endParaRPr lang="en-US" dirty="0"/>
          </a:p>
        </p:txBody>
      </p:sp>
      <p:sp>
        <p:nvSpPr>
          <p:cNvPr id="13" name="Rectangle 8">
            <a:hlinkClick r:id="rId6"/>
          </p:cNvPr>
          <p:cNvSpPr/>
          <p:nvPr/>
        </p:nvSpPr>
        <p:spPr bwMode="auto">
          <a:xfrm>
            <a:off x="3630606" y="6147571"/>
            <a:ext cx="785818" cy="196101"/>
          </a:xfrm>
          <a:prstGeom prst="rect">
            <a:avLst/>
          </a:prstGeom>
          <a:solidFill>
            <a:srgbClr val="CC0000">
              <a:alpha val="0"/>
            </a:srgbClr>
          </a:solidFill>
          <a:ln w="0">
            <a:noFill/>
            <a:round/>
            <a:headEnd/>
            <a:tailEnd/>
          </a:ln>
        </p:spPr>
        <p:txBody>
          <a:bodyPr rtlCol="0" anchor="ctr"/>
          <a:lstStyle/>
          <a:p>
            <a:pPr algn="ctr"/>
            <a:endParaRPr lang="en-US" dirty="0"/>
          </a:p>
        </p:txBody>
      </p:sp>
      <p:sp>
        <p:nvSpPr>
          <p:cNvPr id="14" name="Rectangle 8">
            <a:hlinkClick r:id="rId7"/>
          </p:cNvPr>
          <p:cNvSpPr/>
          <p:nvPr/>
        </p:nvSpPr>
        <p:spPr bwMode="auto">
          <a:xfrm>
            <a:off x="4711705" y="6129358"/>
            <a:ext cx="767324" cy="214314"/>
          </a:xfrm>
          <a:prstGeom prst="rect">
            <a:avLst/>
          </a:prstGeom>
          <a:solidFill>
            <a:srgbClr val="CC0000">
              <a:alpha val="0"/>
            </a:srgbClr>
          </a:solidFill>
          <a:ln w="0">
            <a:noFill/>
            <a:round/>
            <a:headEnd/>
            <a:tailEnd/>
          </a:ln>
        </p:spPr>
        <p:txBody>
          <a:bodyPr rtlCol="0" anchor="ctr"/>
          <a:lstStyle/>
          <a:p>
            <a:pPr algn="ctr"/>
            <a:endParaRPr lang="en-US" dirty="0"/>
          </a:p>
        </p:txBody>
      </p:sp>
      <p:sp>
        <p:nvSpPr>
          <p:cNvPr id="15" name="Rectangle 8">
            <a:hlinkClick r:id="rId8"/>
          </p:cNvPr>
          <p:cNvSpPr/>
          <p:nvPr/>
        </p:nvSpPr>
        <p:spPr bwMode="auto">
          <a:xfrm>
            <a:off x="5845184" y="6129358"/>
            <a:ext cx="1079550" cy="214314"/>
          </a:xfrm>
          <a:prstGeom prst="rect">
            <a:avLst/>
          </a:prstGeom>
          <a:solidFill>
            <a:srgbClr val="CC0000">
              <a:alpha val="0"/>
            </a:srgbClr>
          </a:solidFill>
          <a:ln w="0">
            <a:noFill/>
            <a:round/>
            <a:headEnd/>
            <a:tailEnd/>
          </a:ln>
        </p:spPr>
        <p:txBody>
          <a:bodyPr rtlCol="0" anchor="ctr"/>
          <a:lstStyle/>
          <a:p>
            <a:pPr algn="ctr"/>
            <a:endParaRPr lang="en-US" dirty="0"/>
          </a:p>
        </p:txBody>
      </p:sp>
      <p:sp>
        <p:nvSpPr>
          <p:cNvPr id="16" name="Rectangle 8">
            <a:hlinkClick r:id="rId9"/>
          </p:cNvPr>
          <p:cNvSpPr/>
          <p:nvPr/>
        </p:nvSpPr>
        <p:spPr bwMode="auto">
          <a:xfrm>
            <a:off x="7345382" y="6129358"/>
            <a:ext cx="592594" cy="214314"/>
          </a:xfrm>
          <a:prstGeom prst="rect">
            <a:avLst/>
          </a:prstGeom>
          <a:solidFill>
            <a:srgbClr val="CC0000">
              <a:alpha val="0"/>
            </a:srgbClr>
          </a:solidFill>
          <a:ln w="0">
            <a:noFill/>
            <a:round/>
            <a:headEnd/>
            <a:tailEnd/>
          </a:ln>
        </p:spPr>
        <p:txBody>
          <a:bodyPr rtlCol="0" anchor="ctr"/>
          <a:lstStyle/>
          <a:p>
            <a:pPr algn="ctr"/>
            <a:endParaRPr lang="en-US" dirty="0"/>
          </a:p>
        </p:txBody>
      </p:sp>
      <p:sp>
        <p:nvSpPr>
          <p:cNvPr id="17" name="Rectangle 8">
            <a:hlinkClick r:id="rId10"/>
          </p:cNvPr>
          <p:cNvSpPr/>
          <p:nvPr/>
        </p:nvSpPr>
        <p:spPr bwMode="auto">
          <a:xfrm>
            <a:off x="8202638" y="6129358"/>
            <a:ext cx="600004" cy="214314"/>
          </a:xfrm>
          <a:prstGeom prst="rect">
            <a:avLst/>
          </a:prstGeom>
          <a:solidFill>
            <a:srgbClr val="CC0000">
              <a:alpha val="0"/>
            </a:srgbClr>
          </a:solidFill>
          <a:ln w="0">
            <a:noFill/>
            <a:round/>
            <a:headEnd/>
            <a:tailEnd/>
          </a:ln>
        </p:spPr>
        <p:txBody>
          <a:bodyPr rtlCol="0" anchor="ctr"/>
          <a:lstStyle/>
          <a:p>
            <a:pPr algn="ctr"/>
            <a:endParaRPr lang="en-US" dirty="0"/>
          </a:p>
        </p:txBody>
      </p:sp>
      <p:sp>
        <p:nvSpPr>
          <p:cNvPr id="18" name="Rectangle 2"/>
          <p:cNvSpPr>
            <a:spLocks noChangeArrowheads="1"/>
          </p:cNvSpPr>
          <p:nvPr/>
        </p:nvSpPr>
        <p:spPr bwMode="auto">
          <a:xfrm>
            <a:off x="323528" y="2420888"/>
            <a:ext cx="8477250" cy="2123658"/>
          </a:xfrm>
          <a:prstGeom prst="rect">
            <a:avLst/>
          </a:prstGeom>
          <a:noFill/>
          <a:ln w="9525">
            <a:noFill/>
            <a:miter lim="800000"/>
            <a:headEnd/>
            <a:tailEnd/>
          </a:ln>
        </p:spPr>
        <p:txBody>
          <a:bodyPr>
            <a:spAutoFit/>
          </a:bodyPr>
          <a:lstStyle/>
          <a:p>
            <a:pPr algn="ctr">
              <a:defRPr/>
            </a:pPr>
            <a:endParaRPr lang="en-US" sz="2400" b="1" dirty="0">
              <a:solidFill>
                <a:schemeClr val="bg2"/>
              </a:solidFill>
            </a:endParaRPr>
          </a:p>
          <a:p>
            <a:pPr algn="ctr">
              <a:defRPr/>
            </a:pPr>
            <a:r>
              <a:rPr lang="de-DE" sz="4800" b="1" dirty="0" err="1" smtClean="0">
                <a:solidFill>
                  <a:schemeClr val="tx1">
                    <a:lumMod val="65000"/>
                    <a:lumOff val="35000"/>
                  </a:schemeClr>
                </a:solidFill>
                <a:latin typeface="Arial Narrow" pitchFamily="34" charset="0"/>
              </a:rPr>
              <a:t>Thank</a:t>
            </a:r>
            <a:r>
              <a:rPr lang="de-DE" sz="4800" b="1" dirty="0" smtClean="0">
                <a:solidFill>
                  <a:schemeClr val="tx1">
                    <a:lumMod val="65000"/>
                    <a:lumOff val="35000"/>
                  </a:schemeClr>
                </a:solidFill>
                <a:latin typeface="Arial Narrow" pitchFamily="34" charset="0"/>
              </a:rPr>
              <a:t> you!</a:t>
            </a:r>
          </a:p>
          <a:p>
            <a:pPr algn="ctr">
              <a:defRPr/>
            </a:pPr>
            <a:endParaRPr lang="de-DE" sz="3600" b="1" dirty="0" smtClean="0">
              <a:solidFill>
                <a:srgbClr val="C00000"/>
              </a:solidFill>
            </a:endParaRPr>
          </a:p>
          <a:p>
            <a:pPr>
              <a:defRPr/>
            </a:pPr>
            <a:endParaRPr lang="en-US"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11560" y="116632"/>
            <a:ext cx="8221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a:pPr>
            <a:r>
              <a:rPr kumimoji="0" lang="de-DE" sz="3200" b="1" i="0" u="none" strike="noStrike" kern="0" cap="none" spc="0" normalizeH="0" baseline="0" noProof="0" dirty="0" smtClean="0">
                <a:ln>
                  <a:noFill/>
                </a:ln>
                <a:solidFill>
                  <a:srgbClr val="C00000"/>
                </a:solidFill>
                <a:effectLst/>
                <a:uLnTx/>
                <a:uFillTx/>
                <a:latin typeface="Arial Narrow" pitchFamily="34" charset="0"/>
                <a:ea typeface="+mj-ea"/>
                <a:cs typeface="+mj-cs"/>
              </a:rPr>
              <a:t>Best Solution</a:t>
            </a:r>
            <a:endParaRPr kumimoji="0" lang="en-US" sz="3200" b="1" i="0" u="none" strike="noStrike" kern="0" cap="none" spc="0" normalizeH="0" baseline="0" noProof="0" dirty="0">
              <a:ln>
                <a:noFill/>
              </a:ln>
              <a:solidFill>
                <a:srgbClr val="C00000"/>
              </a:solidFill>
              <a:effectLst/>
              <a:uLnTx/>
              <a:uFillTx/>
              <a:latin typeface="Arial Narrow" pitchFamily="34" charset="0"/>
              <a:ea typeface="+mj-ea"/>
              <a:cs typeface="+mj-cs"/>
            </a:endParaRPr>
          </a:p>
        </p:txBody>
      </p:sp>
      <p:sp>
        <p:nvSpPr>
          <p:cNvPr id="6" name="Rectangle 3"/>
          <p:cNvSpPr txBox="1">
            <a:spLocks noChangeArrowheads="1"/>
          </p:cNvSpPr>
          <p:nvPr/>
        </p:nvSpPr>
        <p:spPr bwMode="auto">
          <a:xfrm>
            <a:off x="539552" y="980728"/>
            <a:ext cx="8032779" cy="5500726"/>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96875" lvl="1" indent="-282575" defTabSz="449263">
              <a:lnSpc>
                <a:spcPct val="90000"/>
              </a:lnSpc>
              <a:spcBef>
                <a:spcPts val="0"/>
              </a:spcBef>
              <a:buClr>
                <a:srgbClr val="C00000"/>
              </a:buClr>
              <a:buSzPct val="100000"/>
            </a:pPr>
            <a:r>
              <a:rPr lang="en-US" sz="2800" b="1" cap="small" dirty="0" smtClean="0">
                <a:solidFill>
                  <a:schemeClr val="tx1">
                    <a:lumMod val="65000"/>
                    <a:lumOff val="35000"/>
                  </a:schemeClr>
                </a:solidFill>
                <a:latin typeface="Arial Narrow" pitchFamily="34" charset="0"/>
                <a:ea typeface="+mn-ea"/>
                <a:cs typeface="+mn-cs"/>
              </a:rPr>
              <a:t>There are five main reasons to consider Open-E </a:t>
            </a:r>
          </a:p>
          <a:p>
            <a:pPr marL="396875" marR="0" lvl="1" indent="-282575" algn="l" defTabSz="449263" rtl="0" eaLnBrk="1" fontAlgn="base" latinLnBrk="0" hangingPunct="1">
              <a:lnSpc>
                <a:spcPct val="90000"/>
              </a:lnSpc>
              <a:spcBef>
                <a:spcPts val="0"/>
              </a:spcBef>
              <a:spcAft>
                <a:spcPct val="0"/>
              </a:spcAft>
              <a:buSzPct val="100000"/>
              <a:buFont typeface="Arial" pitchFamily="34" charset="0"/>
              <a:buNone/>
              <a:tabLst/>
              <a:defRPr/>
            </a:pPr>
            <a:endParaRPr lang="en-US" sz="1800" b="1" dirty="0" smtClean="0">
              <a:latin typeface="Arial Narrow" pitchFamily="34" charset="0"/>
              <a:ea typeface="+mn-ea"/>
              <a:cs typeface="+mn-cs"/>
            </a:endParaRPr>
          </a:p>
          <a:p>
            <a:pPr lvl="1" indent="-342900" defTabSz="449263">
              <a:spcBef>
                <a:spcPts val="0"/>
              </a:spcBef>
              <a:spcAft>
                <a:spcPts val="1200"/>
              </a:spcAft>
              <a:buSzPct val="100000"/>
              <a:buFont typeface="+mj-lt"/>
              <a:buAutoNum type="arabicParenR"/>
            </a:pPr>
            <a:r>
              <a:rPr lang="en-US" b="1" dirty="0" smtClean="0">
                <a:latin typeface="Arial Narrow" pitchFamily="34" charset="0"/>
                <a:ea typeface="+mn-ea"/>
                <a:cs typeface="+mn-cs"/>
              </a:rPr>
              <a:t>A </a:t>
            </a:r>
            <a:r>
              <a:rPr lang="en-US" b="1" dirty="0" smtClean="0">
                <a:solidFill>
                  <a:srgbClr val="C00000"/>
                </a:solidFill>
                <a:latin typeface="Arial Narrow" pitchFamily="34" charset="0"/>
                <a:ea typeface="+mn-ea"/>
                <a:cs typeface="+mn-cs"/>
              </a:rPr>
              <a:t>stable, robust </a:t>
            </a:r>
            <a:r>
              <a:rPr lang="en-US" b="1" dirty="0" smtClean="0">
                <a:latin typeface="Arial Narrow" pitchFamily="34" charset="0"/>
                <a:ea typeface="+mn-ea"/>
                <a:cs typeface="+mn-cs"/>
              </a:rPr>
              <a:t>storage application</a:t>
            </a:r>
          </a:p>
          <a:p>
            <a:pPr lvl="1" indent="-342900" defTabSz="449263">
              <a:spcBef>
                <a:spcPts val="0"/>
              </a:spcBef>
              <a:spcAft>
                <a:spcPts val="1200"/>
              </a:spcAft>
              <a:buSzPct val="100000"/>
              <a:buFont typeface="+mj-lt"/>
              <a:buAutoNum type="arabicParenR"/>
            </a:pPr>
            <a:r>
              <a:rPr lang="en-US" b="1" dirty="0" smtClean="0">
                <a:latin typeface="Arial Narrow" pitchFamily="34" charset="0"/>
                <a:ea typeface="+mn-ea"/>
                <a:cs typeface="+mn-cs"/>
              </a:rPr>
              <a:t>Provides excellent </a:t>
            </a:r>
            <a:r>
              <a:rPr lang="en-US" b="1" dirty="0" smtClean="0">
                <a:solidFill>
                  <a:srgbClr val="C00000"/>
                </a:solidFill>
                <a:latin typeface="Arial Narrow" pitchFamily="34" charset="0"/>
                <a:ea typeface="+mn-ea"/>
                <a:cs typeface="+mn-cs"/>
              </a:rPr>
              <a:t>compatibility</a:t>
            </a:r>
            <a:r>
              <a:rPr lang="en-US" b="1" dirty="0" smtClean="0">
                <a:latin typeface="Arial Narrow" pitchFamily="34" charset="0"/>
                <a:ea typeface="+mn-ea"/>
                <a:cs typeface="+mn-cs"/>
              </a:rPr>
              <a:t> with industry standards</a:t>
            </a:r>
          </a:p>
          <a:p>
            <a:pPr lvl="1" indent="-342900" defTabSz="449263">
              <a:spcBef>
                <a:spcPts val="0"/>
              </a:spcBef>
              <a:spcAft>
                <a:spcPts val="1200"/>
              </a:spcAft>
              <a:buSzPct val="100000"/>
              <a:buFont typeface="+mj-lt"/>
              <a:buAutoNum type="arabicParenR"/>
            </a:pPr>
            <a:r>
              <a:rPr lang="en-US" b="1" dirty="0" smtClean="0">
                <a:latin typeface="Arial Narrow" pitchFamily="34" charset="0"/>
                <a:ea typeface="+mn-ea"/>
                <a:cs typeface="+mn-cs"/>
              </a:rPr>
              <a:t>It is the </a:t>
            </a:r>
            <a:r>
              <a:rPr lang="en-US" b="1" dirty="0" smtClean="0">
                <a:solidFill>
                  <a:srgbClr val="C00000"/>
                </a:solidFill>
                <a:latin typeface="Arial Narrow" pitchFamily="34" charset="0"/>
                <a:ea typeface="+mn-ea"/>
                <a:cs typeface="+mn-cs"/>
              </a:rPr>
              <a:t>easiest-to-use</a:t>
            </a:r>
            <a:r>
              <a:rPr lang="en-US" b="1" dirty="0" smtClean="0">
                <a:latin typeface="Arial Narrow" pitchFamily="34" charset="0"/>
                <a:ea typeface="+mn-ea"/>
                <a:cs typeface="+mn-cs"/>
              </a:rPr>
              <a:t> and manage</a:t>
            </a:r>
          </a:p>
          <a:p>
            <a:pPr lvl="1" indent="-342900" defTabSz="449263">
              <a:spcBef>
                <a:spcPts val="0"/>
              </a:spcBef>
              <a:spcAft>
                <a:spcPts val="1200"/>
              </a:spcAft>
              <a:buSzPct val="100000"/>
              <a:buFont typeface="+mj-lt"/>
              <a:buAutoNum type="arabicParenR"/>
            </a:pPr>
            <a:r>
              <a:rPr lang="en-US" b="1" dirty="0">
                <a:latin typeface="Arial Narrow" pitchFamily="34" charset="0"/>
                <a:ea typeface="+mn-ea"/>
                <a:cs typeface="+mn-cs"/>
              </a:rPr>
              <a:t>B</a:t>
            </a:r>
            <a:r>
              <a:rPr lang="en-US" b="1" dirty="0" smtClean="0">
                <a:latin typeface="Arial Narrow" pitchFamily="34" charset="0"/>
                <a:ea typeface="+mn-ea"/>
                <a:cs typeface="+mn-cs"/>
              </a:rPr>
              <a:t>est </a:t>
            </a:r>
            <a:r>
              <a:rPr lang="en-US" b="1" dirty="0" smtClean="0">
                <a:solidFill>
                  <a:srgbClr val="C00000"/>
                </a:solidFill>
                <a:latin typeface="Arial Narrow" pitchFamily="34" charset="0"/>
                <a:ea typeface="+mn-ea"/>
                <a:cs typeface="+mn-cs"/>
              </a:rPr>
              <a:t>supported </a:t>
            </a:r>
            <a:r>
              <a:rPr lang="en-US" b="1" dirty="0" smtClean="0">
                <a:latin typeface="Arial Narrow" pitchFamily="34" charset="0"/>
                <a:ea typeface="+mn-ea"/>
                <a:cs typeface="+mn-cs"/>
              </a:rPr>
              <a:t>in hardware and service</a:t>
            </a:r>
            <a:endParaRPr lang="en-US" b="1" dirty="0" smtClean="0">
              <a:solidFill>
                <a:srgbClr val="C00000"/>
              </a:solidFill>
              <a:latin typeface="Arial Narrow" pitchFamily="34" charset="0"/>
              <a:ea typeface="+mn-ea"/>
              <a:cs typeface="+mn-cs"/>
            </a:endParaRPr>
          </a:p>
          <a:p>
            <a:pPr lvl="1" indent="-342900" defTabSz="449263">
              <a:spcBef>
                <a:spcPts val="0"/>
              </a:spcBef>
              <a:spcAft>
                <a:spcPts val="0"/>
              </a:spcAft>
              <a:buSzPct val="100000"/>
              <a:buFont typeface="+mj-lt"/>
              <a:buAutoNum type="arabicParenR"/>
            </a:pPr>
            <a:r>
              <a:rPr lang="en-US" b="1" dirty="0" smtClean="0">
                <a:latin typeface="Arial Narrow" pitchFamily="34" charset="0"/>
                <a:ea typeface="+mn-ea"/>
                <a:cs typeface="+mn-cs"/>
              </a:rPr>
              <a:t>The leader in the </a:t>
            </a:r>
            <a:r>
              <a:rPr lang="en-US" b="1" dirty="0" smtClean="0">
                <a:solidFill>
                  <a:srgbClr val="C00000"/>
                </a:solidFill>
                <a:latin typeface="Arial Narrow" pitchFamily="34" charset="0"/>
                <a:ea typeface="+mn-ea"/>
                <a:cs typeface="+mn-cs"/>
              </a:rPr>
              <a:t>price performance ratio</a:t>
            </a:r>
            <a:endParaRPr lang="en-US" sz="1800" b="1" dirty="0" smtClean="0">
              <a:solidFill>
                <a:srgbClr val="C00000"/>
              </a:solidFill>
              <a:latin typeface="Arial Narrow" pitchFamily="34" charset="0"/>
              <a:ea typeface="+mn-ea"/>
              <a:cs typeface="+mn-cs"/>
            </a:endParaRPr>
          </a:p>
        </p:txBody>
      </p:sp>
    </p:spTree>
    <p:extLst>
      <p:ext uri="{BB962C8B-B14F-4D97-AF65-F5344CB8AC3E}">
        <p14:creationId xmlns="" xmlns:p14="http://schemas.microsoft.com/office/powerpoint/2010/main" val="294034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Open-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Theme">
      <a:majorFont>
        <a:latin typeface="Arial"/>
        <a:ea typeface="msmincho"/>
        <a:cs typeface="msmincho"/>
      </a:majorFont>
      <a:minorFont>
        <a:latin typeface="Arial"/>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00"/>
        </a:solidFill>
        <a:ln w="0">
          <a:noFill/>
          <a:round/>
          <a:headEnd/>
          <a:tailEnd/>
        </a:ln>
      </a:spPr>
      <a:bodyPr/>
      <a:lstStyle>
        <a:defPPr>
          <a:defRPr dirty="0"/>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Open-E</Template>
  <TotalTime>47</TotalTime>
  <Words>6503</Words>
  <Application>Microsoft Office PowerPoint</Application>
  <PresentationFormat>On-screen Show (4:3)</PresentationFormat>
  <Paragraphs>1004</Paragraphs>
  <Slides>80</Slides>
  <Notes>74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Theme Open-E</vt:lpstr>
      <vt:lpstr>Slide 1</vt:lpstr>
      <vt:lpstr>Slide 2</vt:lpstr>
      <vt:lpstr>Slide 3</vt:lpstr>
      <vt:lpstr>Company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Company>open-e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Open-E Sales Presentation February 2011</dc:title>
  <dc:creator>Krzysztof Franek / Jorge Costa</dc:creator>
  <cp:lastModifiedBy>veraneumeyer</cp:lastModifiedBy>
  <cp:revision>3952</cp:revision>
  <dcterms:created xsi:type="dcterms:W3CDTF">2004-11-09T15:21:00Z</dcterms:created>
  <dcterms:modified xsi:type="dcterms:W3CDTF">2012-12-20T08:47:50Z</dcterms:modified>
</cp:coreProperties>
</file>